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B68372-D1DA-4A06-9697-B1AB24B62F43}" v="1" dt="2026-09-30T09:35:57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66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6A9762-9B09-509B-1257-748FD2A431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92788" y="6642100"/>
            <a:ext cx="6572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LU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RESTREINT </a:t>
            </a:r>
          </a:p>
        </p:txBody>
      </p:sp>
    </p:spTree>
    <p:extLst>
      <p:ext uri="{BB962C8B-B14F-4D97-AF65-F5344CB8AC3E}">
        <p14:creationId xmlns:p14="http://schemas.microsoft.com/office/powerpoint/2010/main" val="149047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E494A1-8D5F-446D-B13F-B60387ADCE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72C554-3235-4BE4-A0DD-B351BE2BAE5E}"/>
              </a:ext>
            </a:extLst>
          </p:cNvPr>
          <p:cNvSpPr>
            <a:spLocks noGrp="1"/>
          </p:cNvSpPr>
          <p:nvPr/>
        </p:nvSpPr>
        <p:spPr>
          <a:xfrm>
            <a:off x="171450" y="0"/>
            <a:ext cx="66675" cy="6858000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7031" y="523875"/>
            <a:ext cx="1064338" cy="1238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B9131E-32EA-4875-A8E8-612F2CA3D501}"/>
              </a:ext>
            </a:extLst>
          </p:cNvPr>
          <p:cNvSpPr>
            <a:spLocks noGrp="1"/>
          </p:cNvSpPr>
          <p:nvPr/>
        </p:nvSpPr>
        <p:spPr>
          <a:xfrm>
            <a:off x="2190750" y="647700"/>
            <a:ext cx="590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UIMC CONGRESS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B291F1-84ED-423D-AC88-2DCED4D5538D}"/>
              </a:ext>
            </a:extLst>
          </p:cNvPr>
          <p:cNvSpPr>
            <a:spLocks noGrp="1"/>
          </p:cNvSpPr>
          <p:nvPr/>
        </p:nvSpPr>
        <p:spPr>
          <a:xfrm>
            <a:off x="2190750" y="1200150"/>
            <a:ext cx="8096250" cy="1657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540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Diabetes &amp;</a:t>
            </a:r>
          </a:p>
          <a:p>
            <a:pPr algn="l">
              <a:defRPr sz="540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Railway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8AC698-899B-46E4-B6DB-D2072845984A}"/>
              </a:ext>
            </a:extLst>
          </p:cNvPr>
          <p:cNvSpPr>
            <a:spLocks noGrp="1"/>
          </p:cNvSpPr>
          <p:nvPr/>
        </p:nvSpPr>
        <p:spPr>
          <a:xfrm>
            <a:off x="2190750" y="3067050"/>
            <a:ext cx="723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What changes in the 2026 working-group draft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719D7F-0834-414A-80BD-3CF560797B83}"/>
              </a:ext>
            </a:extLst>
          </p:cNvPr>
          <p:cNvSpPr>
            <a:spLocks noGrp="1"/>
          </p:cNvSpPr>
          <p:nvPr/>
        </p:nvSpPr>
        <p:spPr>
          <a:xfrm>
            <a:off x="2190750" y="3771900"/>
            <a:ext cx="6429375" cy="1905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9E933E-C783-46BF-9066-5AA9BC04F782}"/>
              </a:ext>
            </a:extLst>
          </p:cNvPr>
          <p:cNvSpPr>
            <a:spLocks noGrp="1"/>
          </p:cNvSpPr>
          <p:nvPr/>
        </p:nvSpPr>
        <p:spPr>
          <a:xfrm>
            <a:off x="2190750" y="4048125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From static thresholds to continuous, individualised risk assessment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9C41F9-8A5A-4D1B-9DE5-EF2E4A62AA6E}"/>
              </a:ext>
            </a:extLst>
          </p:cNvPr>
          <p:cNvSpPr>
            <a:spLocks noGrp="1"/>
          </p:cNvSpPr>
          <p:nvPr/>
        </p:nvSpPr>
        <p:spPr>
          <a:xfrm>
            <a:off x="2190750" y="5848350"/>
            <a:ext cx="552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Guideline comparison • 2019 → 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72911F-7D00-48B5-B976-83762DA42AEE}"/>
              </a:ext>
            </a:extLst>
          </p:cNvPr>
          <p:cNvSpPr>
            <a:spLocks noGrp="1"/>
          </p:cNvSpPr>
          <p:nvPr/>
        </p:nvSpPr>
        <p:spPr>
          <a:xfrm>
            <a:off x="9525000" y="58388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0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WORKING DRAFT</a:t>
            </a:r>
          </a:p>
        </p:txBody>
      </p:sp>
    </p:spTree>
    <p:extLst>
      <p:ext uri="{BB962C8B-B14F-4D97-AF65-F5344CB8AC3E}">
        <p14:creationId xmlns:p14="http://schemas.microsoft.com/office/powerpoint/2010/main" val="1346605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F7A5997A-04A0-48A2-99D9-AE1058E02F1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THE PEOPLE BEHIND THE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B87C1C-3C2A-47FF-8720-B49DFE2C3925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lang="fr-LU" sz="3450" b="1" dirty="0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Eight</a:t>
            </a:r>
            <a:r>
              <a:rPr sz="3450" b="1" dirty="0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 perspectives, one safety standard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CFC029-C44F-43DC-A230-3E70D5558B82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4CA24E-6723-448B-B1EE-263D71627E6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7A1C8D-9287-47E9-9BAD-8E7256C90D10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UIMC Diabetes Working Group draft • May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474B0-5665-4481-9959-B7BA062A0819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6E305-35B8-415C-BA25-87F2FCA5154F}"/>
              </a:ext>
            </a:extLst>
          </p:cNvPr>
          <p:cNvSpPr>
            <a:spLocks noGrp="1"/>
          </p:cNvSpPr>
          <p:nvPr/>
        </p:nvSpPr>
        <p:spPr>
          <a:xfrm>
            <a:off x="1238250" y="15811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endParaRPr sz="1275" b="0" i="1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56E77E-819D-42EF-A48F-C19CE25B3DBB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36407C-7F09-4A3E-A5DE-170DDAAFD374}"/>
              </a:ext>
            </a:extLst>
          </p:cNvPr>
          <p:cNvSpPr>
            <a:spLocks noGrp="1"/>
          </p:cNvSpPr>
          <p:nvPr/>
        </p:nvSpPr>
        <p:spPr>
          <a:xfrm>
            <a:off x="1304925" y="20764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</a:rPr>
              <a:t>SAKTHITHASAN </a:t>
            </a:r>
            <a:r>
              <a:rPr lang="fr-LU" sz="1875" b="1" dirty="0" err="1">
                <a:solidFill>
                  <a:srgbClr val="172328"/>
                </a:solidFill>
                <a:latin typeface="Aptos"/>
              </a:rPr>
              <a:t>Kirushanthi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0A3C60-AEBF-484C-BCFD-39A76F5B7E52}"/>
              </a:ext>
            </a:extLst>
          </p:cNvPr>
          <p:cNvSpPr>
            <a:spLocks noGrp="1"/>
          </p:cNvSpPr>
          <p:nvPr/>
        </p:nvSpPr>
        <p:spPr>
          <a:xfrm>
            <a:off x="1304925" y="242887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43557-7F0A-4B1F-AD32-3C8722665020}"/>
              </a:ext>
            </a:extLst>
          </p:cNvPr>
          <p:cNvSpPr>
            <a:spLocks noGrp="1"/>
          </p:cNvSpPr>
          <p:nvPr/>
        </p:nvSpPr>
        <p:spPr>
          <a:xfrm>
            <a:off x="1304925" y="2543175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/>
          </a:bodyPr>
          <a:lstStyle/>
          <a:p>
            <a:pPr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sz="1275" dirty="0">
                <a:solidFill>
                  <a:srgbClr val="647277"/>
                </a:solidFill>
                <a:latin typeface="Aptos"/>
              </a:rPr>
              <a:t>MD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Occupational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Physician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&amp; Addiction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specialist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, RATP  France</a:t>
            </a:r>
            <a:endParaRPr sz="1275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CA9E1D-797D-4D17-86D4-F064A9C9947E}"/>
              </a:ext>
            </a:extLst>
          </p:cNvPr>
          <p:cNvSpPr>
            <a:spLocks noGrp="1"/>
          </p:cNvSpPr>
          <p:nvPr/>
        </p:nvSpPr>
        <p:spPr>
          <a:xfrm>
            <a:off x="685800" y="30289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524E48-DF84-40BA-BAEB-AE17696B217C}"/>
              </a:ext>
            </a:extLst>
          </p:cNvPr>
          <p:cNvSpPr>
            <a:spLocks noGrp="1"/>
          </p:cNvSpPr>
          <p:nvPr/>
        </p:nvSpPr>
        <p:spPr>
          <a:xfrm>
            <a:off x="1304925" y="300990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</a:rPr>
              <a:t>BATTISTA PALIANI Giovanni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8BED86-04D8-40B1-A788-3C5A516221DD}"/>
              </a:ext>
            </a:extLst>
          </p:cNvPr>
          <p:cNvSpPr>
            <a:spLocks noGrp="1"/>
          </p:cNvSpPr>
          <p:nvPr/>
        </p:nvSpPr>
        <p:spPr>
          <a:xfrm>
            <a:off x="1304925" y="336232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F27CA8-3ED6-448D-A8F8-A6D7BBC8775D}"/>
              </a:ext>
            </a:extLst>
          </p:cNvPr>
          <p:cNvSpPr>
            <a:spLocks noGrp="1"/>
          </p:cNvSpPr>
          <p:nvPr/>
        </p:nvSpPr>
        <p:spPr>
          <a:xfrm>
            <a:off x="1304925" y="3476625"/>
            <a:ext cx="428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10000"/>
          </a:bodyPr>
          <a:lstStyle/>
          <a:p>
            <a:pPr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sz="1275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MD,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Direzione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Sanità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-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Rete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Ferroviaria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Italiana</a:t>
            </a:r>
            <a:br>
              <a:rPr lang="fr-LU" sz="1275" dirty="0">
                <a:solidFill>
                  <a:srgbClr val="647277"/>
                </a:solidFill>
                <a:latin typeface="Aptos"/>
              </a:rPr>
            </a:br>
            <a:r>
              <a:rPr lang="fr-LU" sz="1275" dirty="0">
                <a:solidFill>
                  <a:srgbClr val="647277"/>
                </a:solidFill>
                <a:latin typeface="Aptos"/>
              </a:rPr>
              <a:t>Head of Rome Health Territorial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Unit</a:t>
            </a:r>
            <a:r>
              <a:rPr lang="fr-LU" sz="1275" b="0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try</a:t>
            </a:r>
            <a:endParaRPr lang="fr-LU" sz="1275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38DAC9-B2A0-4621-9FCB-DB3CCD4FBA82}"/>
              </a:ext>
            </a:extLst>
          </p:cNvPr>
          <p:cNvSpPr>
            <a:spLocks noGrp="1"/>
          </p:cNvSpPr>
          <p:nvPr/>
        </p:nvSpPr>
        <p:spPr>
          <a:xfrm>
            <a:off x="685800" y="39624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CE19C3-1D3C-4445-AD83-B588835B7CBB}"/>
              </a:ext>
            </a:extLst>
          </p:cNvPr>
          <p:cNvSpPr>
            <a:spLocks noGrp="1"/>
          </p:cNvSpPr>
          <p:nvPr/>
        </p:nvSpPr>
        <p:spPr>
          <a:xfrm>
            <a:off x="1304925" y="39433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</a:rPr>
              <a:t>Bartakovics Mónika</a:t>
            </a:r>
            <a:endParaRPr lang="fr-LU"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F2A852-E465-46B1-BA7E-121E346369AF}"/>
              </a:ext>
            </a:extLst>
          </p:cNvPr>
          <p:cNvSpPr>
            <a:spLocks noGrp="1"/>
          </p:cNvSpPr>
          <p:nvPr/>
        </p:nvSpPr>
        <p:spPr>
          <a:xfrm>
            <a:off x="1304925" y="429577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1E37AD-3D94-4DA4-99CB-6B6C9C56E5F2}"/>
              </a:ext>
            </a:extLst>
          </p:cNvPr>
          <p:cNvSpPr>
            <a:spLocks noGrp="1"/>
          </p:cNvSpPr>
          <p:nvPr/>
        </p:nvSpPr>
        <p:spPr>
          <a:xfrm>
            <a:off x="1304925" y="4400550"/>
            <a:ext cx="4381500" cy="2381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sz="1200" dirty="0">
                <a:solidFill>
                  <a:srgbClr val="647277"/>
                </a:solidFill>
                <a:latin typeface="Aptos"/>
              </a:rPr>
              <a:t>MD </a:t>
            </a:r>
            <a:r>
              <a:rPr lang="fr-LU" sz="1200" dirty="0" err="1">
                <a:solidFill>
                  <a:srgbClr val="647277"/>
                </a:solidFill>
                <a:latin typeface="Aptos"/>
              </a:rPr>
              <a:t>Occupational</a:t>
            </a:r>
            <a:r>
              <a:rPr lang="fr-LU" sz="1200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00" dirty="0" err="1">
                <a:solidFill>
                  <a:srgbClr val="647277"/>
                </a:solidFill>
                <a:latin typeface="Aptos"/>
              </a:rPr>
              <a:t>Physician</a:t>
            </a:r>
            <a:r>
              <a:rPr lang="fr-LU" sz="1200" dirty="0">
                <a:solidFill>
                  <a:srgbClr val="647277"/>
                </a:solidFill>
                <a:latin typeface="Aptos"/>
              </a:rPr>
              <a:t>, </a:t>
            </a:r>
            <a:r>
              <a:rPr lang="fr-LU" sz="1200" dirty="0" err="1">
                <a:solidFill>
                  <a:srgbClr val="647277"/>
                </a:solidFill>
                <a:latin typeface="Aptos"/>
              </a:rPr>
              <a:t>Vasútegészségügyi</a:t>
            </a:r>
            <a:r>
              <a:rPr lang="fr-LU" sz="1200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00" dirty="0" err="1">
                <a:solidFill>
                  <a:srgbClr val="647277"/>
                </a:solidFill>
                <a:latin typeface="Aptos"/>
              </a:rPr>
              <a:t>Nonprofit</a:t>
            </a:r>
            <a:r>
              <a:rPr lang="fr-LU" sz="1200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00" dirty="0" err="1">
                <a:solidFill>
                  <a:srgbClr val="647277"/>
                </a:solidFill>
                <a:latin typeface="Aptos"/>
              </a:rPr>
              <a:t>Kft</a:t>
            </a:r>
            <a:r>
              <a:rPr lang="fr-LU" sz="1200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00" dirty="0" err="1">
                <a:solidFill>
                  <a:srgbClr val="647277"/>
                </a:solidFill>
                <a:latin typeface="Aptos"/>
              </a:rPr>
              <a:t>Hungary</a:t>
            </a:r>
            <a:endParaRPr sz="1200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292265-FFC0-412E-B510-6870C54ABE9C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E70D8C-6F39-479F-82BE-472B2B81A649}"/>
              </a:ext>
            </a:extLst>
          </p:cNvPr>
          <p:cNvSpPr>
            <a:spLocks noGrp="1"/>
          </p:cNvSpPr>
          <p:nvPr/>
        </p:nvSpPr>
        <p:spPr>
          <a:xfrm>
            <a:off x="1304925" y="487680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>
                <a:solidFill>
                  <a:srgbClr val="172328"/>
                </a:solidFill>
                <a:latin typeface="Aptos"/>
              </a:rPr>
              <a:t>DEBATISSE Amélie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AC93BD-845A-488F-A0DC-90FB0C534831}"/>
              </a:ext>
            </a:extLst>
          </p:cNvPr>
          <p:cNvSpPr>
            <a:spLocks noGrp="1"/>
          </p:cNvSpPr>
          <p:nvPr/>
        </p:nvSpPr>
        <p:spPr>
          <a:xfrm>
            <a:off x="1304925" y="522922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18286F-B5BA-42D8-AACF-E640604D38D3}"/>
              </a:ext>
            </a:extLst>
          </p:cNvPr>
          <p:cNvSpPr>
            <a:spLocks noGrp="1"/>
          </p:cNvSpPr>
          <p:nvPr/>
        </p:nvSpPr>
        <p:spPr>
          <a:xfrm>
            <a:off x="1304925" y="5343525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sz="1275" dirty="0">
                <a:solidFill>
                  <a:srgbClr val="647277"/>
                </a:solidFill>
                <a:latin typeface="Aptos"/>
              </a:rPr>
              <a:t>MD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Occupational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Physician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, RATP France</a:t>
            </a:r>
            <a:endParaRPr sz="1275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50A43F-07B1-46A5-B1E0-7B029A2C000F}"/>
              </a:ext>
            </a:extLst>
          </p:cNvPr>
          <p:cNvSpPr>
            <a:spLocks noGrp="1"/>
          </p:cNvSpPr>
          <p:nvPr/>
        </p:nvSpPr>
        <p:spPr>
          <a:xfrm>
            <a:off x="6191250" y="20955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40947F-4B07-450E-8125-D6083A49103E}"/>
              </a:ext>
            </a:extLst>
          </p:cNvPr>
          <p:cNvSpPr>
            <a:spLocks noGrp="1"/>
          </p:cNvSpPr>
          <p:nvPr/>
        </p:nvSpPr>
        <p:spPr>
          <a:xfrm>
            <a:off x="6810375" y="20764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PELSENEER Marianne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3A7234-5D85-41B6-9C88-EA3F3C2D2EB4}"/>
              </a:ext>
            </a:extLst>
          </p:cNvPr>
          <p:cNvSpPr>
            <a:spLocks noGrp="1"/>
          </p:cNvSpPr>
          <p:nvPr/>
        </p:nvSpPr>
        <p:spPr>
          <a:xfrm>
            <a:off x="6810375" y="242887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26B082-5FC1-4269-B3B7-9B90E881A43C}"/>
              </a:ext>
            </a:extLst>
          </p:cNvPr>
          <p:cNvSpPr>
            <a:spLocks noGrp="1"/>
          </p:cNvSpPr>
          <p:nvPr/>
        </p:nvSpPr>
        <p:spPr>
          <a:xfrm>
            <a:off x="6810375" y="2543175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sz="1275" dirty="0">
                <a:solidFill>
                  <a:srgbClr val="647277"/>
                </a:solidFill>
                <a:latin typeface="Aptos"/>
              </a:rPr>
              <a:t>MD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Occupational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 </a:t>
            </a:r>
            <a:r>
              <a:rPr lang="fr-LU" sz="1275" dirty="0" err="1">
                <a:solidFill>
                  <a:srgbClr val="647277"/>
                </a:solidFill>
                <a:latin typeface="Aptos"/>
              </a:rPr>
              <a:t>Physician</a:t>
            </a:r>
            <a:r>
              <a:rPr lang="fr-LU" sz="1275" dirty="0">
                <a:solidFill>
                  <a:srgbClr val="647277"/>
                </a:solidFill>
                <a:latin typeface="Aptos"/>
              </a:rPr>
              <a:t>, CFL Luxembourg</a:t>
            </a:r>
            <a:endParaRPr sz="1275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9ECA49-1F2F-4027-B613-257D0926EA4A}"/>
              </a:ext>
            </a:extLst>
          </p:cNvPr>
          <p:cNvSpPr>
            <a:spLocks noGrp="1"/>
          </p:cNvSpPr>
          <p:nvPr/>
        </p:nvSpPr>
        <p:spPr>
          <a:xfrm>
            <a:off x="6191250" y="30289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8C4BF8-7D37-4CE6-B281-541E08C9F453}"/>
              </a:ext>
            </a:extLst>
          </p:cNvPr>
          <p:cNvSpPr>
            <a:spLocks noGrp="1"/>
          </p:cNvSpPr>
          <p:nvPr/>
        </p:nvSpPr>
        <p:spPr>
          <a:xfrm>
            <a:off x="6810375" y="300990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REULAND Danièle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FF9F0D-1D97-4674-B658-1ED27530D06D}"/>
              </a:ext>
            </a:extLst>
          </p:cNvPr>
          <p:cNvSpPr>
            <a:spLocks noGrp="1"/>
          </p:cNvSpPr>
          <p:nvPr/>
        </p:nvSpPr>
        <p:spPr>
          <a:xfrm>
            <a:off x="6810375" y="336232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9316C4-EDC2-4654-86D5-9F36DC5C9B84}"/>
              </a:ext>
            </a:extLst>
          </p:cNvPr>
          <p:cNvSpPr>
            <a:spLocks noGrp="1"/>
          </p:cNvSpPr>
          <p:nvPr/>
        </p:nvSpPr>
        <p:spPr>
          <a:xfrm>
            <a:off x="6810375" y="3476625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MD, </a:t>
            </a:r>
            <a:r>
              <a:rPr lang="fr-LU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Medical</a:t>
            </a: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 fitness </a:t>
            </a:r>
            <a:r>
              <a:rPr lang="fr-LU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doctor</a:t>
            </a: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, </a:t>
            </a:r>
            <a:r>
              <a:rPr lang="fr-LU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RATP</a:t>
            </a:r>
          </a:p>
          <a:p>
            <a:pPr algn="l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Head of </a:t>
            </a:r>
            <a:r>
              <a:rPr lang="fr-LU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of</a:t>
            </a: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 </a:t>
            </a:r>
            <a:r>
              <a:rPr lang="fr-LU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Railyway</a:t>
            </a: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 </a:t>
            </a:r>
            <a:r>
              <a:rPr lang="fr-LU">
                <a:solidFill>
                  <a:srgbClr val="647277"/>
                </a:solidFill>
                <a:latin typeface="Aptos"/>
                <a:ea typeface="Aptos"/>
                <a:cs typeface="Aptos"/>
              </a:rPr>
              <a:t>Fitness Commission, </a:t>
            </a: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France</a:t>
            </a:r>
            <a:endParaRPr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84C5BD-6DBC-4A46-9488-4C25BB7551E1}"/>
              </a:ext>
            </a:extLst>
          </p:cNvPr>
          <p:cNvSpPr>
            <a:spLocks noGrp="1"/>
          </p:cNvSpPr>
          <p:nvPr/>
        </p:nvSpPr>
        <p:spPr>
          <a:xfrm>
            <a:off x="6191250" y="39624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07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1D5DCA-5EE7-4516-94C6-A8D76E55E0DA}"/>
              </a:ext>
            </a:extLst>
          </p:cNvPr>
          <p:cNvSpPr>
            <a:spLocks noGrp="1"/>
          </p:cNvSpPr>
          <p:nvPr/>
        </p:nvSpPr>
        <p:spPr>
          <a:xfrm>
            <a:off x="6810375" y="39433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MOLNÁR Márta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3988B7-9BC3-41B6-B8E2-58D34CC76A33}"/>
              </a:ext>
            </a:extLst>
          </p:cNvPr>
          <p:cNvSpPr>
            <a:spLocks noGrp="1"/>
          </p:cNvSpPr>
          <p:nvPr/>
        </p:nvSpPr>
        <p:spPr>
          <a:xfrm>
            <a:off x="6810375" y="4295775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3046F0E-9EA4-429A-AE58-327477B990E5}"/>
              </a:ext>
            </a:extLst>
          </p:cNvPr>
          <p:cNvSpPr>
            <a:spLocks noGrp="1"/>
          </p:cNvSpPr>
          <p:nvPr/>
        </p:nvSpPr>
        <p:spPr>
          <a:xfrm>
            <a:off x="6810375" y="4410075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FR" sz="1275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MD, diabetes </a:t>
            </a:r>
            <a:r>
              <a:rPr lang="fr-FR" sz="1275" b="0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specialist</a:t>
            </a:r>
            <a:r>
              <a:rPr lang="fr-FR" sz="1275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 and </a:t>
            </a:r>
            <a:r>
              <a:rPr lang="fr-FR" sz="1275" b="0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internist</a:t>
            </a:r>
            <a:r>
              <a:rPr lang="fr-FR" sz="1275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, </a:t>
            </a:r>
            <a:r>
              <a:rPr lang="fr-FR" sz="1275" b="0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Hungary</a:t>
            </a:r>
            <a:r>
              <a:rPr lang="fr-FR" sz="1275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 </a:t>
            </a:r>
            <a:endParaRPr sz="1275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05D6EF-F7CC-4E1A-BA4C-3FA3889DA007}"/>
              </a:ext>
            </a:extLst>
          </p:cNvPr>
          <p:cNvSpPr>
            <a:spLocks noGrp="1"/>
          </p:cNvSpPr>
          <p:nvPr/>
        </p:nvSpPr>
        <p:spPr>
          <a:xfrm>
            <a:off x="6191250" y="48958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endParaRPr sz="1650" b="1" dirty="0">
              <a:solidFill>
                <a:srgbClr val="D7192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628B21B-6B6E-4DBF-82E4-9FC341665334}"/>
              </a:ext>
            </a:extLst>
          </p:cNvPr>
          <p:cNvSpPr>
            <a:spLocks noGrp="1"/>
          </p:cNvSpPr>
          <p:nvPr/>
        </p:nvSpPr>
        <p:spPr>
          <a:xfrm>
            <a:off x="6972301" y="5629275"/>
            <a:ext cx="4381499" cy="7270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10000"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fr-LU" b="1" dirty="0" err="1">
                <a:latin typeface="Aptos" panose="020B0004020202020204" pitchFamily="34" charset="0"/>
              </a:rPr>
              <a:t>We</a:t>
            </a:r>
            <a:r>
              <a:rPr lang="fr-LU" b="1" dirty="0">
                <a:latin typeface="Aptos" panose="020B0004020202020204" pitchFamily="34" charset="0"/>
              </a:rPr>
              <a:t> </a:t>
            </a:r>
            <a:r>
              <a:rPr lang="fr-LU" b="1" dirty="0" err="1">
                <a:latin typeface="Aptos" panose="020B0004020202020204" pitchFamily="34" charset="0"/>
              </a:rPr>
              <a:t>would</a:t>
            </a:r>
            <a:r>
              <a:rPr lang="fr-LU" b="1" dirty="0">
                <a:latin typeface="Aptos" panose="020B0004020202020204" pitchFamily="34" charset="0"/>
              </a:rPr>
              <a:t> like to </a:t>
            </a:r>
            <a:r>
              <a:rPr lang="fr-LU" b="1" dirty="0" err="1">
                <a:latin typeface="Aptos" panose="020B0004020202020204" pitchFamily="34" charset="0"/>
              </a:rPr>
              <a:t>thank</a:t>
            </a:r>
            <a:r>
              <a:rPr lang="fr-LU" b="1" dirty="0">
                <a:latin typeface="Aptos" panose="020B0004020202020204" pitchFamily="34" charset="0"/>
              </a:rPr>
              <a:t> all </a:t>
            </a:r>
            <a:r>
              <a:rPr lang="fr-LU" b="1" dirty="0" err="1">
                <a:latin typeface="Aptos" panose="020B0004020202020204" pitchFamily="34" charset="0"/>
              </a:rPr>
              <a:t>committee</a:t>
            </a:r>
            <a:r>
              <a:rPr lang="fr-LU" b="1" dirty="0">
                <a:latin typeface="Aptos" panose="020B0004020202020204" pitchFamily="34" charset="0"/>
              </a:rPr>
              <a:t> </a:t>
            </a:r>
            <a:r>
              <a:rPr lang="fr-LU" b="1" dirty="0" err="1">
                <a:latin typeface="Aptos" panose="020B0004020202020204" pitchFamily="34" charset="0"/>
              </a:rPr>
              <a:t>members</a:t>
            </a:r>
            <a:r>
              <a:rPr lang="fr-LU" b="1" dirty="0">
                <a:latin typeface="Aptos" panose="020B0004020202020204" pitchFamily="34" charset="0"/>
              </a:rPr>
              <a:t> and </a:t>
            </a:r>
            <a:r>
              <a:rPr lang="fr-LU" b="1" dirty="0" err="1">
                <a:latin typeface="Aptos" panose="020B0004020202020204" pitchFamily="34" charset="0"/>
              </a:rPr>
              <a:t>colleagues</a:t>
            </a:r>
            <a:r>
              <a:rPr lang="fr-LU" b="1" dirty="0">
                <a:latin typeface="Aptos" panose="020B0004020202020204" pitchFamily="34" charset="0"/>
              </a:rPr>
              <a:t> </a:t>
            </a:r>
            <a:r>
              <a:rPr lang="fr-LU" b="1" dirty="0" err="1">
                <a:latin typeface="Aptos" panose="020B0004020202020204" pitchFamily="34" charset="0"/>
              </a:rPr>
              <a:t>who</a:t>
            </a:r>
            <a:r>
              <a:rPr lang="fr-LU" b="1" dirty="0">
                <a:latin typeface="Aptos" panose="020B0004020202020204" pitchFamily="34" charset="0"/>
              </a:rPr>
              <a:t> </a:t>
            </a:r>
            <a:r>
              <a:rPr lang="fr-LU" b="1" dirty="0" err="1">
                <a:latin typeface="Aptos" panose="020B0004020202020204" pitchFamily="34" charset="0"/>
              </a:rPr>
              <a:t>contributed</a:t>
            </a:r>
            <a:r>
              <a:rPr lang="fr-LU" b="1" dirty="0">
                <a:latin typeface="Aptos" panose="020B0004020202020204" pitchFamily="34" charset="0"/>
              </a:rPr>
              <a:t> to </a:t>
            </a:r>
            <a:r>
              <a:rPr lang="fr-LU" b="1" dirty="0" err="1">
                <a:latin typeface="Aptos" panose="020B0004020202020204" pitchFamily="34" charset="0"/>
              </a:rPr>
              <a:t>this</a:t>
            </a:r>
            <a:r>
              <a:rPr lang="fr-LU" b="1" dirty="0">
                <a:latin typeface="Aptos" panose="020B0004020202020204" pitchFamily="34" charset="0"/>
              </a:rPr>
              <a:t> </a:t>
            </a:r>
            <a:r>
              <a:rPr lang="fr-LU" b="1" dirty="0" err="1">
                <a:latin typeface="Aptos" panose="020B0004020202020204" pitchFamily="34" charset="0"/>
              </a:rPr>
              <a:t>project</a:t>
            </a:r>
            <a:r>
              <a:rPr lang="fr-LU" b="1" dirty="0">
                <a:latin typeface="Aptos" panose="020B0004020202020204" pitchFamily="34" charset="0"/>
              </a:rPr>
              <a:t>.</a:t>
            </a:r>
          </a:p>
          <a:p>
            <a:pPr algn="l"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endParaRPr lang="fr-LU"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7A3A9D-211D-428A-8453-9C3CFD55643A}"/>
              </a:ext>
            </a:extLst>
          </p:cNvPr>
          <p:cNvSpPr>
            <a:spLocks noGrp="1"/>
          </p:cNvSpPr>
          <p:nvPr/>
        </p:nvSpPr>
        <p:spPr>
          <a:xfrm>
            <a:off x="6810375" y="5416550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endParaRPr lang="fr-LU" sz="1275"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22191D-6A38-20EC-A66D-59CB2DBFA8C2}"/>
              </a:ext>
            </a:extLst>
          </p:cNvPr>
          <p:cNvSpPr>
            <a:spLocks noGrp="1"/>
          </p:cNvSpPr>
          <p:nvPr/>
        </p:nvSpPr>
        <p:spPr>
          <a:xfrm>
            <a:off x="6200775" y="469582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dirty="0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</a:t>
            </a:r>
            <a:r>
              <a:rPr lang="fr-FR" sz="1650" b="1" dirty="0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8</a:t>
            </a:r>
            <a:endParaRPr sz="1650" b="1" dirty="0">
              <a:solidFill>
                <a:srgbClr val="D7192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CCC5A89-0150-9C50-8443-455BACDCA50A}"/>
              </a:ext>
            </a:extLst>
          </p:cNvPr>
          <p:cNvSpPr>
            <a:spLocks noGrp="1"/>
          </p:cNvSpPr>
          <p:nvPr/>
        </p:nvSpPr>
        <p:spPr>
          <a:xfrm>
            <a:off x="6819900" y="4676775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lang="fr-LU" sz="1875" b="1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CHEN Daniel</a:t>
            </a:r>
            <a:endParaRPr sz="1875" b="1" dirty="0">
              <a:solidFill>
                <a:srgbClr val="1723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F15EEE8-1D72-16D2-F484-EC4BE5F3F4AF}"/>
              </a:ext>
            </a:extLst>
          </p:cNvPr>
          <p:cNvSpPr>
            <a:spLocks noGrp="1"/>
          </p:cNvSpPr>
          <p:nvPr/>
        </p:nvSpPr>
        <p:spPr>
          <a:xfrm>
            <a:off x="6819900" y="5029200"/>
            <a:ext cx="4381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AAE9824-13BF-D1EF-604D-78D848060E84}"/>
              </a:ext>
            </a:extLst>
          </p:cNvPr>
          <p:cNvSpPr>
            <a:spLocks noGrp="1"/>
          </p:cNvSpPr>
          <p:nvPr/>
        </p:nvSpPr>
        <p:spPr>
          <a:xfrm>
            <a:off x="6819900" y="5143500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Junior </a:t>
            </a:r>
            <a:r>
              <a:rPr lang="fr-LU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Doctor</a:t>
            </a:r>
            <a:r>
              <a:rPr lang="fr-LU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, </a:t>
            </a:r>
            <a:r>
              <a:rPr lang="fr-LU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RATP</a:t>
            </a:r>
            <a:endParaRPr b="0" dirty="0">
              <a:solidFill>
                <a:srgbClr val="647277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4470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E2141C4-20A2-4405-BC48-7AF324877F7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WHY UPDATE NOW?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DF672E-B7B6-4D69-ACD9-FC6395E65F98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Evidence and risk have both moved 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E0328A-E39C-43E3-B261-0202F26D6459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CF7F0D-EBA3-43B5-BFF6-38F950E4FD8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127718-1B92-4724-8C47-9303CD855153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UIMC Diabetes Working Group draft • May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FA8FD8-79E8-4DF3-BA23-4C7420D2029D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B28E90-0A77-4584-89EE-DF49DA41E81B}"/>
              </a:ext>
            </a:extLst>
          </p:cNvPr>
          <p:cNvSpPr>
            <a:spLocks noGrp="1"/>
          </p:cNvSpPr>
          <p:nvPr/>
        </p:nvSpPr>
        <p:spPr>
          <a:xfrm>
            <a:off x="685800" y="1847850"/>
            <a:ext cx="5905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206"/>
          </a:bodyPr>
          <a:lstStyle/>
          <a:p>
            <a:pPr algn="l">
              <a:def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FFDAD-93DE-4226-9F13-36B27D89A5F3}"/>
              </a:ext>
            </a:extLst>
          </p:cNvPr>
          <p:cNvSpPr>
            <a:spLocks noGrp="1"/>
          </p:cNvSpPr>
          <p:nvPr/>
        </p:nvSpPr>
        <p:spPr>
          <a:xfrm>
            <a:off x="1562100" y="1857375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23A408-94E4-488F-9FF6-B8974C7A08D2}"/>
              </a:ext>
            </a:extLst>
          </p:cNvPr>
          <p:cNvSpPr>
            <a:spLocks noGrp="1"/>
          </p:cNvSpPr>
          <p:nvPr/>
        </p:nvSpPr>
        <p:spPr>
          <a:xfrm>
            <a:off x="4095750" y="18478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 dirty="0" err="1">
                <a:solidFill>
                  <a:srgbClr val="647277"/>
                </a:solidFill>
                <a:latin typeface="Aptos"/>
                <a:ea typeface="Aptos"/>
                <a:cs typeface="Aptos"/>
              </a:rPr>
              <a:t>rtCGM</a:t>
            </a:r>
            <a:r>
              <a:rPr sz="1575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 and automated insulin delivery now reveal—and reduce—risk in real time.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7B4ACE-7B44-4CD7-B2C6-6001B5823541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18137F-94FF-43B4-9065-B08263A56A48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5905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206"/>
          </a:bodyPr>
          <a:lstStyle/>
          <a:p>
            <a:pPr algn="l">
              <a:def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A549DA-2E8E-4EBC-8885-0C512CB775CD}"/>
              </a:ext>
            </a:extLst>
          </p:cNvPr>
          <p:cNvSpPr>
            <a:spLocks noGrp="1"/>
          </p:cNvSpPr>
          <p:nvPr/>
        </p:nvSpPr>
        <p:spPr>
          <a:xfrm>
            <a:off x="1562100" y="3076575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F07518-1A0B-42BE-B51F-F5ED4E6DF87C}"/>
              </a:ext>
            </a:extLst>
          </p:cNvPr>
          <p:cNvSpPr>
            <a:spLocks noGrp="1"/>
          </p:cNvSpPr>
          <p:nvPr/>
        </p:nvSpPr>
        <p:spPr>
          <a:xfrm>
            <a:off x="4095750" y="30670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Recent standards provide a sharper language for hypoglycaemia and glucose variability.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69BB78-E741-4554-A408-F0FB8B93E0FC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634F9A-F41D-4C6C-96EA-F9519069D4C9}"/>
              </a:ext>
            </a:extLst>
          </p:cNvPr>
          <p:cNvSpPr>
            <a:spLocks noGrp="1"/>
          </p:cNvSpPr>
          <p:nvPr/>
        </p:nvSpPr>
        <p:spPr>
          <a:xfrm>
            <a:off x="685800" y="4286250"/>
            <a:ext cx="5905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206"/>
          </a:bodyPr>
          <a:lstStyle/>
          <a:p>
            <a:pPr algn="l">
              <a:def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818934-31C7-4BA4-827B-212694F25EE4}"/>
              </a:ext>
            </a:extLst>
          </p:cNvPr>
          <p:cNvSpPr>
            <a:spLocks noGrp="1"/>
          </p:cNvSpPr>
          <p:nvPr/>
        </p:nvSpPr>
        <p:spPr>
          <a:xfrm>
            <a:off x="1562100" y="4295775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Work reality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1FD5C7-B334-44A5-97D9-7861978C8E3F}"/>
              </a:ext>
            </a:extLst>
          </p:cNvPr>
          <p:cNvSpPr>
            <a:spLocks noGrp="1"/>
          </p:cNvSpPr>
          <p:nvPr/>
        </p:nvSpPr>
        <p:spPr>
          <a:xfrm>
            <a:off x="4095750" y="42862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Night shifts, irregular meals, task constraints and device environments affect safety.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82C204-4121-4728-BDB0-248F35F2A050}"/>
              </a:ext>
            </a:extLst>
          </p:cNvPr>
          <p:cNvSpPr>
            <a:spLocks noGrp="1"/>
          </p:cNvSpPr>
          <p:nvPr/>
        </p:nvSpPr>
        <p:spPr>
          <a:xfrm>
            <a:off x="685800" y="501015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9B2DA2-D6BA-469A-AE41-9CAB31F1B498}"/>
              </a:ext>
            </a:extLst>
          </p:cNvPr>
          <p:cNvSpPr>
            <a:spLocks noGrp="1"/>
          </p:cNvSpPr>
          <p:nvPr/>
        </p:nvSpPr>
        <p:spPr>
          <a:xfrm>
            <a:off x="685800" y="5638800"/>
            <a:ext cx="10382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5310"/>
          </a:bodyPr>
          <a:lstStyle/>
          <a:p>
            <a:pPr algn="l">
              <a:defRPr sz="1875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The chapter needed to protect operations without excluding well-controlled workers by default.</a:t>
            </a:r>
          </a:p>
        </p:txBody>
      </p:sp>
    </p:spTree>
    <p:extLst>
      <p:ext uri="{BB962C8B-B14F-4D97-AF65-F5344CB8AC3E}">
        <p14:creationId xmlns:p14="http://schemas.microsoft.com/office/powerpoint/2010/main" val="558279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F950767-E0C6-47F2-81BA-12702269A50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HOW THE UPDATE WAS BUILT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6742D8-15D0-4A27-BCF0-DD569F729A05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751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Consensus came from evidence tested against the field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B33954-EC7D-47F4-9A71-39E21DA66D55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420D4A-8B76-4B29-9F84-73BDA338EAA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1E1183-FA27-4312-A4EB-BBF39BFA5A69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UIMC Diabetes Working Group draft • May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E38940-928C-4FF0-A475-0C3CD0E0AEF6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837BF1-A275-45F4-BFF7-FAB767CAC017}"/>
              </a:ext>
            </a:extLst>
          </p:cNvPr>
          <p:cNvSpPr>
            <a:spLocks noGrp="1"/>
          </p:cNvSpPr>
          <p:nvPr/>
        </p:nvSpPr>
        <p:spPr>
          <a:xfrm>
            <a:off x="990600" y="2400300"/>
            <a:ext cx="9525000" cy="57150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9092583-5F70-4181-B419-C0FF928565BD}"/>
              </a:ext>
            </a:extLst>
          </p:cNvPr>
          <p:cNvSpPr>
            <a:spLocks noGrp="1"/>
          </p:cNvSpPr>
          <p:nvPr/>
        </p:nvSpPr>
        <p:spPr>
          <a:xfrm>
            <a:off x="800100" y="2085975"/>
            <a:ext cx="647700" cy="6477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E51472-6888-4B55-98C9-952C81F675ED}"/>
              </a:ext>
            </a:extLst>
          </p:cNvPr>
          <p:cNvSpPr>
            <a:spLocks noGrp="1"/>
          </p:cNvSpPr>
          <p:nvPr/>
        </p:nvSpPr>
        <p:spPr>
          <a:xfrm>
            <a:off x="800100" y="2209800"/>
            <a:ext cx="647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1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4B3FE2-56A8-48B0-8B28-A632DCC37E7C}"/>
              </a:ext>
            </a:extLst>
          </p:cNvPr>
          <p:cNvSpPr>
            <a:spLocks noGrp="1"/>
          </p:cNvSpPr>
          <p:nvPr/>
        </p:nvSpPr>
        <p:spPr>
          <a:xfrm>
            <a:off x="685800" y="3048000"/>
            <a:ext cx="2552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Review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A9510B-289A-414C-8CA6-8D639BA69D07}"/>
              </a:ext>
            </a:extLst>
          </p:cNvPr>
          <p:cNvSpPr>
            <a:spLocks noGrp="1"/>
          </p:cNvSpPr>
          <p:nvPr/>
        </p:nvSpPr>
        <p:spPr>
          <a:xfrm>
            <a:off x="685800" y="3543300"/>
            <a:ext cx="25527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Compare the 2019 chapter with recent studies and standards.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E368A1E-584B-4EA0-86F6-D3B3A6C2A924}"/>
              </a:ext>
            </a:extLst>
          </p:cNvPr>
          <p:cNvSpPr>
            <a:spLocks noGrp="1"/>
          </p:cNvSpPr>
          <p:nvPr/>
        </p:nvSpPr>
        <p:spPr>
          <a:xfrm>
            <a:off x="3543300" y="2085975"/>
            <a:ext cx="647700" cy="6477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277D28-2D8D-45F7-817B-A1EF41E8E8DD}"/>
              </a:ext>
            </a:extLst>
          </p:cNvPr>
          <p:cNvSpPr>
            <a:spLocks noGrp="1"/>
          </p:cNvSpPr>
          <p:nvPr/>
        </p:nvSpPr>
        <p:spPr>
          <a:xfrm>
            <a:off x="3543300" y="2209800"/>
            <a:ext cx="647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1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909235-983F-4868-8CF9-B7292045DA1B}"/>
              </a:ext>
            </a:extLst>
          </p:cNvPr>
          <p:cNvSpPr>
            <a:spLocks noGrp="1"/>
          </p:cNvSpPr>
          <p:nvPr/>
        </p:nvSpPr>
        <p:spPr>
          <a:xfrm>
            <a:off x="3429000" y="3048000"/>
            <a:ext cx="2552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Debate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A0E06E-F69C-4E6A-A6E4-67E29C23A36E}"/>
              </a:ext>
            </a:extLst>
          </p:cNvPr>
          <p:cNvSpPr>
            <a:spLocks noGrp="1"/>
          </p:cNvSpPr>
          <p:nvPr/>
        </p:nvSpPr>
        <p:spPr>
          <a:xfrm>
            <a:off x="3429000" y="3543300"/>
            <a:ext cx="25527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Challenge each point across several working-group meetings.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75A1C6B-8476-473D-83BE-7B3ABEAAA0D6}"/>
              </a:ext>
            </a:extLst>
          </p:cNvPr>
          <p:cNvSpPr>
            <a:spLocks noGrp="1"/>
          </p:cNvSpPr>
          <p:nvPr/>
        </p:nvSpPr>
        <p:spPr>
          <a:xfrm>
            <a:off x="6286500" y="2085975"/>
            <a:ext cx="647700" cy="6477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A018B7-A741-46BD-B8EE-FD43875F6729}"/>
              </a:ext>
            </a:extLst>
          </p:cNvPr>
          <p:cNvSpPr>
            <a:spLocks noGrp="1"/>
          </p:cNvSpPr>
          <p:nvPr/>
        </p:nvSpPr>
        <p:spPr>
          <a:xfrm>
            <a:off x="6286500" y="2209800"/>
            <a:ext cx="647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1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B5FC93-522C-4AEA-BC02-83F5BD33D87E}"/>
              </a:ext>
            </a:extLst>
          </p:cNvPr>
          <p:cNvSpPr>
            <a:spLocks noGrp="1"/>
          </p:cNvSpPr>
          <p:nvPr/>
        </p:nvSpPr>
        <p:spPr>
          <a:xfrm>
            <a:off x="6172200" y="3048000"/>
            <a:ext cx="2552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Reality check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C4BC41-8B68-484B-AD6D-E8F191A9F2EE}"/>
              </a:ext>
            </a:extLst>
          </p:cNvPr>
          <p:cNvSpPr>
            <a:spLocks noGrp="1"/>
          </p:cNvSpPr>
          <p:nvPr/>
        </p:nvSpPr>
        <p:spPr>
          <a:xfrm>
            <a:off x="6172200" y="3543300"/>
            <a:ext cx="25527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Test criteria against participants’ operational environments.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7EB0E99-48A8-4AD2-9BBD-BD4304AE67C7}"/>
              </a:ext>
            </a:extLst>
          </p:cNvPr>
          <p:cNvSpPr>
            <a:spLocks noGrp="1"/>
          </p:cNvSpPr>
          <p:nvPr/>
        </p:nvSpPr>
        <p:spPr>
          <a:xfrm>
            <a:off x="9029700" y="2085975"/>
            <a:ext cx="647700" cy="6477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CA3292-B1AD-4648-BB06-649ED7CA0E98}"/>
              </a:ext>
            </a:extLst>
          </p:cNvPr>
          <p:cNvSpPr>
            <a:spLocks noGrp="1"/>
          </p:cNvSpPr>
          <p:nvPr/>
        </p:nvSpPr>
        <p:spPr>
          <a:xfrm>
            <a:off x="9029700" y="2209800"/>
            <a:ext cx="647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1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C3832A-354F-4F39-97B2-FAA408EED14A}"/>
              </a:ext>
            </a:extLst>
          </p:cNvPr>
          <p:cNvSpPr>
            <a:spLocks noGrp="1"/>
          </p:cNvSpPr>
          <p:nvPr/>
        </p:nvSpPr>
        <p:spPr>
          <a:xfrm>
            <a:off x="8915400" y="3048000"/>
            <a:ext cx="2552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Draft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2B8071-715A-4B9C-81CC-BC2C6CF50F37}"/>
              </a:ext>
            </a:extLst>
          </p:cNvPr>
          <p:cNvSpPr>
            <a:spLocks noGrp="1"/>
          </p:cNvSpPr>
          <p:nvPr/>
        </p:nvSpPr>
        <p:spPr>
          <a:xfrm>
            <a:off x="8915400" y="3543300"/>
            <a:ext cx="25527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Convert consensus into objective, usable fitness criteria.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8AC269-4FA3-4D2B-B56A-78FA9E7FBAC4}"/>
              </a:ext>
            </a:extLst>
          </p:cNvPr>
          <p:cNvSpPr>
            <a:spLocks noGrp="1"/>
          </p:cNvSpPr>
          <p:nvPr/>
        </p:nvSpPr>
        <p:spPr>
          <a:xfrm>
            <a:off x="685800" y="5362575"/>
            <a:ext cx="1038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5783"/>
          </a:bodyPr>
          <a:lstStyle/>
          <a:p>
            <a:pPr algn="l">
              <a:defRPr sz="195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The result is a medical guideline shaped by both science and operational feasibility.</a:t>
            </a:r>
          </a:p>
        </p:txBody>
      </p:sp>
    </p:spTree>
    <p:extLst>
      <p:ext uri="{BB962C8B-B14F-4D97-AF65-F5344CB8AC3E}">
        <p14:creationId xmlns:p14="http://schemas.microsoft.com/office/powerpoint/2010/main" val="180829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56A724D-7937-4C0F-82B0-6067B0594E4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STARTING POINT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AC36F7-E66F-4E82-84F5-130699EA5F24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The 2019 chapter was clear—but static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2226A3-99FE-4A39-B7A4-7B7A05AE278E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CA4E15-7876-4274-AFC5-80ED4192189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0E8036-8DFD-429E-A095-4E411F66E8BB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Source: UIMC Railway Medical Guidelines 2019, Chapter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77ACBA-EA9F-4D3F-B5A9-EECC8326655C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7866" y="1724025"/>
            <a:ext cx="2879117" cy="42481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66BC79-D8ED-4E6B-8FE0-81D04E27B13C}"/>
              </a:ext>
            </a:extLst>
          </p:cNvPr>
          <p:cNvSpPr>
            <a:spLocks noGrp="1"/>
          </p:cNvSpPr>
          <p:nvPr/>
        </p:nvSpPr>
        <p:spPr>
          <a:xfrm>
            <a:off x="4229100" y="1714500"/>
            <a:ext cx="19050" cy="426720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859EDD-FEB6-4EC0-9669-77335EF0BDF4}"/>
              </a:ext>
            </a:extLst>
          </p:cNvPr>
          <p:cNvSpPr>
            <a:spLocks noGrp="1"/>
          </p:cNvSpPr>
          <p:nvPr/>
        </p:nvSpPr>
        <p:spPr>
          <a:xfrm>
            <a:off x="4686300" y="17526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765"/>
          </a:bodyPr>
          <a:lstStyle/>
          <a:p>
            <a:pPr algn="l">
              <a:defRPr sz="20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What it already did well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125E38F-C90A-4597-ABC9-F2F7F1796FDF}"/>
              </a:ext>
            </a:extLst>
          </p:cNvPr>
          <p:cNvSpPr>
            <a:spLocks noGrp="1"/>
          </p:cNvSpPr>
          <p:nvPr/>
        </p:nvSpPr>
        <p:spPr>
          <a:xfrm>
            <a:off x="4686300" y="2400300"/>
            <a:ext cx="76200" cy="76200"/>
          </a:xfrm>
          <a:prstGeom prst="ellipse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74F52-60CF-483C-A90F-4DC2960532F7}"/>
              </a:ext>
            </a:extLst>
          </p:cNvPr>
          <p:cNvSpPr>
            <a:spLocks noGrp="1"/>
          </p:cNvSpPr>
          <p:nvPr/>
        </p:nvSpPr>
        <p:spPr>
          <a:xfrm>
            <a:off x="4876800" y="2333625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Required individual assessment and specialist follow-up.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1ABE7A0-F527-4BC9-93D5-4E6A7C306DAD}"/>
              </a:ext>
            </a:extLst>
          </p:cNvPr>
          <p:cNvSpPr>
            <a:spLocks noGrp="1"/>
          </p:cNvSpPr>
          <p:nvPr/>
        </p:nvSpPr>
        <p:spPr>
          <a:xfrm>
            <a:off x="4686300" y="3105150"/>
            <a:ext cx="76200" cy="76200"/>
          </a:xfrm>
          <a:prstGeom prst="ellipse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0C7BB3-8C4F-4F21-B38B-3C718BB97C68}"/>
              </a:ext>
            </a:extLst>
          </p:cNvPr>
          <p:cNvSpPr>
            <a:spLocks noGrp="1"/>
          </p:cNvSpPr>
          <p:nvPr/>
        </p:nvSpPr>
        <p:spPr>
          <a:xfrm>
            <a:off x="4876800" y="3038475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 dirty="0" err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Recognised</a:t>
            </a:r>
            <a:r>
              <a:rPr sz="1500" b="0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dirty="0" err="1">
                <a:solidFill>
                  <a:srgbClr val="172328"/>
                </a:solidFill>
                <a:latin typeface="Aptos"/>
                <a:ea typeface="Aptos"/>
                <a:cs typeface="Aptos"/>
              </a:rPr>
              <a:t>hypoglycaemia</a:t>
            </a:r>
            <a:r>
              <a:rPr sz="1500" b="0" dirty="0">
                <a:solidFill>
                  <a:srgbClr val="172328"/>
                </a:solidFill>
                <a:latin typeface="Aptos"/>
                <a:ea typeface="Aptos"/>
                <a:cs typeface="Aptos"/>
              </a:rPr>
              <a:t>, awareness and complications as core safety risks.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0C39FB4-C34D-43D1-966E-CD3D66560792}"/>
              </a:ext>
            </a:extLst>
          </p:cNvPr>
          <p:cNvSpPr>
            <a:spLocks noGrp="1"/>
          </p:cNvSpPr>
          <p:nvPr/>
        </p:nvSpPr>
        <p:spPr>
          <a:xfrm>
            <a:off x="4686300" y="3924300"/>
            <a:ext cx="76200" cy="76200"/>
          </a:xfrm>
          <a:prstGeom prst="ellipse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BEA4A8-A873-4259-9731-67E0FACA1791}"/>
              </a:ext>
            </a:extLst>
          </p:cNvPr>
          <p:cNvSpPr>
            <a:spLocks noGrp="1"/>
          </p:cNvSpPr>
          <p:nvPr/>
        </p:nvSpPr>
        <p:spPr>
          <a:xfrm>
            <a:off x="4876800" y="3857625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Differentiated Type 1 and Type 2 diabetes and treatment-related risk.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5F3E2D-3EBF-4B8B-8A15-1EB59458FDAD}"/>
              </a:ext>
            </a:extLst>
          </p:cNvPr>
          <p:cNvSpPr>
            <a:spLocks noGrp="1"/>
          </p:cNvSpPr>
          <p:nvPr/>
        </p:nvSpPr>
        <p:spPr>
          <a:xfrm>
            <a:off x="4686300" y="48196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765"/>
          </a:bodyPr>
          <a:lstStyle/>
          <a:p>
            <a:pPr algn="l">
              <a:defRPr sz="20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What was missing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FDFC9-9F70-4321-B5B8-660DF959A728}"/>
              </a:ext>
            </a:extLst>
          </p:cNvPr>
          <p:cNvSpPr>
            <a:spLocks noGrp="1"/>
          </p:cNvSpPr>
          <p:nvPr/>
        </p:nvSpPr>
        <p:spPr>
          <a:xfrm>
            <a:off x="4686300" y="5267325"/>
            <a:ext cx="619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Continuous glucose metrics, device safeguards, modern therapy and operational context.</a:t>
            </a:r>
          </a:p>
        </p:txBody>
      </p:sp>
    </p:spTree>
    <p:extLst>
      <p:ext uri="{BB962C8B-B14F-4D97-AF65-F5344CB8AC3E}">
        <p14:creationId xmlns:p14="http://schemas.microsoft.com/office/powerpoint/2010/main" val="339944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0B831174-4516-4751-A690-F5BEF323D41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EXECUTIVE SUMMARY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05CB8B-33D0-4948-9B2B-7D42E7A20640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Six shifts define the 2026 draft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4F8E00-DF31-4D6C-98CA-1821989B69AF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D94570-61A9-448E-9050-A1502EC003E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1A0BB-1085-4093-B0DB-FBBF98EA7383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UIMC Diabetes Working Group draft • May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90F58A-138A-4C2B-A503-7D76C0877A41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4A83E5-6B06-4B17-8FDE-4CEB51C1B617}"/>
              </a:ext>
            </a:extLst>
          </p:cNvPr>
          <p:cNvSpPr>
            <a:spLocks noGrp="1"/>
          </p:cNvSpPr>
          <p:nvPr/>
        </p:nvSpPr>
        <p:spPr>
          <a:xfrm>
            <a:off x="685800" y="1762125"/>
            <a:ext cx="266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F2C643-2B97-44A0-8598-82B82D4ADAB1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Definitions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01A7AA-AB3D-43D0-8996-3192B183600C}"/>
              </a:ext>
            </a:extLst>
          </p:cNvPr>
          <p:cNvSpPr>
            <a:spLocks noGrp="1"/>
          </p:cNvSpPr>
          <p:nvPr/>
        </p:nvSpPr>
        <p:spPr>
          <a:xfrm>
            <a:off x="3143250" y="1762125"/>
            <a:ext cx="3095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Single threshold language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0F5E8A-2FBB-4E36-838C-46125A2B97E3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601667-18E5-43B8-B60F-7A908AFA8140}"/>
              </a:ext>
            </a:extLst>
          </p:cNvPr>
          <p:cNvSpPr>
            <a:spLocks noGrp="1"/>
          </p:cNvSpPr>
          <p:nvPr/>
        </p:nvSpPr>
        <p:spPr>
          <a:xfrm>
            <a:off x="7000875" y="176212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ADA Levels 1–3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A36720-F547-4957-8A2B-433CB7088DE6}"/>
              </a:ext>
            </a:extLst>
          </p:cNvPr>
          <p:cNvSpPr>
            <a:spLocks noGrp="1"/>
          </p:cNvSpPr>
          <p:nvPr/>
        </p:nvSpPr>
        <p:spPr>
          <a:xfrm>
            <a:off x="685800" y="217170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B6F844-EC57-404D-8CFC-C4235099F9E4}"/>
              </a:ext>
            </a:extLst>
          </p:cNvPr>
          <p:cNvSpPr>
            <a:spLocks noGrp="1"/>
          </p:cNvSpPr>
          <p:nvPr/>
        </p:nvSpPr>
        <p:spPr>
          <a:xfrm>
            <a:off x="685800" y="2486025"/>
            <a:ext cx="266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154717-E894-4B01-B3A6-EA81663A2DBA}"/>
              </a:ext>
            </a:extLst>
          </p:cNvPr>
          <p:cNvSpPr>
            <a:spLocks noGrp="1"/>
          </p:cNvSpPr>
          <p:nvPr/>
        </p:nvSpPr>
        <p:spPr>
          <a:xfrm>
            <a:off x="1143000" y="2486025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Control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5EF50C-9885-494A-B2AE-801008F58F4B}"/>
              </a:ext>
            </a:extLst>
          </p:cNvPr>
          <p:cNvSpPr>
            <a:spLocks noGrp="1"/>
          </p:cNvSpPr>
          <p:nvPr/>
        </p:nvSpPr>
        <p:spPr>
          <a:xfrm>
            <a:off x="3143250" y="2486025"/>
            <a:ext cx="3095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HbA1c-led view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386653-6442-4459-BE53-57B743751656}"/>
              </a:ext>
            </a:extLst>
          </p:cNvPr>
          <p:cNvSpPr>
            <a:spLocks noGrp="1"/>
          </p:cNvSpPr>
          <p:nvPr/>
        </p:nvSpPr>
        <p:spPr>
          <a:xfrm>
            <a:off x="6381750" y="24384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2CCD6-3E5B-4BF1-B3A3-759BA8605ABA}"/>
              </a:ext>
            </a:extLst>
          </p:cNvPr>
          <p:cNvSpPr>
            <a:spLocks noGrp="1"/>
          </p:cNvSpPr>
          <p:nvPr/>
        </p:nvSpPr>
        <p:spPr>
          <a:xfrm>
            <a:off x="7000875" y="248602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TIR • TBR • variability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F4526D-D373-4D19-AA50-33BD76F22CA3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F91D74-C779-426E-95E0-7AAFCB99B1D0}"/>
              </a:ext>
            </a:extLst>
          </p:cNvPr>
          <p:cNvSpPr>
            <a:spLocks noGrp="1"/>
          </p:cNvSpPr>
          <p:nvPr/>
        </p:nvSpPr>
        <p:spPr>
          <a:xfrm>
            <a:off x="685800" y="3209925"/>
            <a:ext cx="266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4BE987-48EE-48DD-9989-FE7BF5578354}"/>
              </a:ext>
            </a:extLst>
          </p:cNvPr>
          <p:cNvSpPr>
            <a:spLocks noGrp="1"/>
          </p:cNvSpPr>
          <p:nvPr/>
        </p:nvSpPr>
        <p:spPr>
          <a:xfrm>
            <a:off x="1143000" y="3209925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B56C7A-EF5D-48C0-8C10-96BBC6F7C7D7}"/>
              </a:ext>
            </a:extLst>
          </p:cNvPr>
          <p:cNvSpPr>
            <a:spLocks noGrp="1"/>
          </p:cNvSpPr>
          <p:nvPr/>
        </p:nvSpPr>
        <p:spPr>
          <a:xfrm>
            <a:off x="3143250" y="3209925"/>
            <a:ext cx="3095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Diary snapshots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5E3554-9AA5-42A9-A2CE-264D9A669825}"/>
              </a:ext>
            </a:extLst>
          </p:cNvPr>
          <p:cNvSpPr>
            <a:spLocks noGrp="1"/>
          </p:cNvSpPr>
          <p:nvPr/>
        </p:nvSpPr>
        <p:spPr>
          <a:xfrm>
            <a:off x="6381750" y="31623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B47299-49CD-4B0C-88E0-3063E07EF95E}"/>
              </a:ext>
            </a:extLst>
          </p:cNvPr>
          <p:cNvSpPr>
            <a:spLocks noGrp="1"/>
          </p:cNvSpPr>
          <p:nvPr/>
        </p:nvSpPr>
        <p:spPr>
          <a:xfrm>
            <a:off x="7000875" y="320992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CGM history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226DA-139B-4A35-923B-CA4AABCA5FCE}"/>
              </a:ext>
            </a:extLst>
          </p:cNvPr>
          <p:cNvSpPr>
            <a:spLocks noGrp="1"/>
          </p:cNvSpPr>
          <p:nvPr/>
        </p:nvSpPr>
        <p:spPr>
          <a:xfrm>
            <a:off x="685800" y="361950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EA0F18-B440-40C2-967B-6A518A9134C2}"/>
              </a:ext>
            </a:extLst>
          </p:cNvPr>
          <p:cNvSpPr>
            <a:spLocks noGrp="1"/>
          </p:cNvSpPr>
          <p:nvPr/>
        </p:nvSpPr>
        <p:spPr>
          <a:xfrm>
            <a:off x="685800" y="3933825"/>
            <a:ext cx="266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93999C-A459-41E4-BB93-41A27703016A}"/>
              </a:ext>
            </a:extLst>
          </p:cNvPr>
          <p:cNvSpPr>
            <a:spLocks noGrp="1"/>
          </p:cNvSpPr>
          <p:nvPr/>
        </p:nvSpPr>
        <p:spPr>
          <a:xfrm>
            <a:off x="1143000" y="3933825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Technology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695911-B582-415C-8A1F-79C4E3011BE5}"/>
              </a:ext>
            </a:extLst>
          </p:cNvPr>
          <p:cNvSpPr>
            <a:spLocks noGrp="1"/>
          </p:cNvSpPr>
          <p:nvPr/>
        </p:nvSpPr>
        <p:spPr>
          <a:xfrm>
            <a:off x="3143250" y="3933825"/>
            <a:ext cx="3095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Optional adjunct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5E09F3-7C3B-498D-9FB2-17196A1AC216}"/>
              </a:ext>
            </a:extLst>
          </p:cNvPr>
          <p:cNvSpPr>
            <a:spLocks noGrp="1"/>
          </p:cNvSpPr>
          <p:nvPr/>
        </p:nvSpPr>
        <p:spPr>
          <a:xfrm>
            <a:off x="6381750" y="38862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898450-39AE-434C-8EE9-43930575E599}"/>
              </a:ext>
            </a:extLst>
          </p:cNvPr>
          <p:cNvSpPr>
            <a:spLocks noGrp="1"/>
          </p:cNvSpPr>
          <p:nvPr/>
        </p:nvSpPr>
        <p:spPr>
          <a:xfrm>
            <a:off x="7000875" y="393382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Safety control with alarms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A169D0-471C-4C1D-B0E3-9156203B732A}"/>
              </a:ext>
            </a:extLst>
          </p:cNvPr>
          <p:cNvSpPr>
            <a:spLocks noGrp="1"/>
          </p:cNvSpPr>
          <p:nvPr/>
        </p:nvSpPr>
        <p:spPr>
          <a:xfrm>
            <a:off x="685800" y="434340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5223ED-0371-4B75-9BE3-A18BD2031C4B}"/>
              </a:ext>
            </a:extLst>
          </p:cNvPr>
          <p:cNvSpPr>
            <a:spLocks noGrp="1"/>
          </p:cNvSpPr>
          <p:nvPr/>
        </p:nvSpPr>
        <p:spPr>
          <a:xfrm>
            <a:off x="685800" y="4657725"/>
            <a:ext cx="266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EA4F7E-273C-4B03-BE8F-07D7459E5761}"/>
              </a:ext>
            </a:extLst>
          </p:cNvPr>
          <p:cNvSpPr>
            <a:spLocks noGrp="1"/>
          </p:cNvSpPr>
          <p:nvPr/>
        </p:nvSpPr>
        <p:spPr>
          <a:xfrm>
            <a:off x="1143000" y="4657725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Eligibility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78BBF9-ECBB-490E-A5F5-2ABB1B4EE8A1}"/>
              </a:ext>
            </a:extLst>
          </p:cNvPr>
          <p:cNvSpPr>
            <a:spLocks noGrp="1"/>
          </p:cNvSpPr>
          <p:nvPr/>
        </p:nvSpPr>
        <p:spPr>
          <a:xfrm>
            <a:off x="3143250" y="4657725"/>
            <a:ext cx="3095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Broad exclusions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2E9250-855D-4011-8620-E1DB6C7DC8B0}"/>
              </a:ext>
            </a:extLst>
          </p:cNvPr>
          <p:cNvSpPr>
            <a:spLocks noGrp="1"/>
          </p:cNvSpPr>
          <p:nvPr/>
        </p:nvSpPr>
        <p:spPr>
          <a:xfrm>
            <a:off x="6381750" y="46101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701BCEF-724B-4165-9DAC-4925BDFE3BF1}"/>
              </a:ext>
            </a:extLst>
          </p:cNvPr>
          <p:cNvSpPr>
            <a:spLocks noGrp="1"/>
          </p:cNvSpPr>
          <p:nvPr/>
        </p:nvSpPr>
        <p:spPr>
          <a:xfrm>
            <a:off x="7000875" y="465772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Documented individual compatibility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95B0863-39BC-4CBA-B80F-D8468D66034C}"/>
              </a:ext>
            </a:extLst>
          </p:cNvPr>
          <p:cNvSpPr>
            <a:spLocks noGrp="1"/>
          </p:cNvSpPr>
          <p:nvPr/>
        </p:nvSpPr>
        <p:spPr>
          <a:xfrm>
            <a:off x="685800" y="506730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7CA989-1C0B-456F-986C-25EC3B37BFB9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266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82B4C9-61F6-4EF0-AA16-5981B392912C}"/>
              </a:ext>
            </a:extLst>
          </p:cNvPr>
          <p:cNvSpPr>
            <a:spLocks noGrp="1"/>
          </p:cNvSpPr>
          <p:nvPr/>
        </p:nvSpPr>
        <p:spPr>
          <a:xfrm>
            <a:off x="1143000" y="5381625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275B67-276A-4E31-AEA1-1E66B136DBB7}"/>
              </a:ext>
            </a:extLst>
          </p:cNvPr>
          <p:cNvSpPr>
            <a:spLocks noGrp="1"/>
          </p:cNvSpPr>
          <p:nvPr/>
        </p:nvSpPr>
        <p:spPr>
          <a:xfrm>
            <a:off x="3143250" y="5381625"/>
            <a:ext cx="3095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Clinical focus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FC2D81-0317-4187-AB5F-73C1E483946B}"/>
              </a:ext>
            </a:extLst>
          </p:cNvPr>
          <p:cNvSpPr>
            <a:spLocks noGrp="1"/>
          </p:cNvSpPr>
          <p:nvPr/>
        </p:nvSpPr>
        <p:spPr>
          <a:xfrm>
            <a:off x="6381750" y="53340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9569FF-2CC6-41B0-99C8-6B38C35E872B}"/>
              </a:ext>
            </a:extLst>
          </p:cNvPr>
          <p:cNvSpPr>
            <a:spLocks noGrp="1"/>
          </p:cNvSpPr>
          <p:nvPr/>
        </p:nvSpPr>
        <p:spPr>
          <a:xfrm>
            <a:off x="7000875" y="538162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Clinical + operational + technical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B2EEF7A-FA62-4F2D-A8D8-6DA8752B6916}"/>
              </a:ext>
            </a:extLst>
          </p:cNvPr>
          <p:cNvSpPr>
            <a:spLocks noGrp="1"/>
          </p:cNvSpPr>
          <p:nvPr/>
        </p:nvSpPr>
        <p:spPr>
          <a:xfrm>
            <a:off x="685800" y="5791200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878278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AE8EF30-E66C-4F88-A3B9-69AA5E8BF22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1 — SHARED 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6F8589-3C68-4D67-94FC-E22F53301F3D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3803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Hypoglycaemia becomes a three-level safety language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9F36CD-3A68-48F0-A694-C0700A66D273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DB75B9-5068-453F-809F-BB813424185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601ACD-0D40-47F2-B3A4-82F6A7A2E4BB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Sources: UIMC 2019; ADA Standards of Care 2026 as cited in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86B67B-C28E-428C-BC7F-0B54C1309448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DFA5C5-23B1-4C4B-99AB-ACE8911AF7C4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rPr>
              <a:t>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E24F12-C588-4A06-A5D7-FCDE88B1B840}"/>
              </a:ext>
            </a:extLst>
          </p:cNvPr>
          <p:cNvSpPr>
            <a:spLocks noGrp="1"/>
          </p:cNvSpPr>
          <p:nvPr/>
        </p:nvSpPr>
        <p:spPr>
          <a:xfrm>
            <a:off x="6667500" y="165735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2026 DRAFT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148E0F-1631-4A6A-8516-594726DA14DD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428625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CDFE6B-A83D-4AD7-A1BA-A66EE987D03B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572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 single biochemical threshold, symptoms, and “severe” episodes.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8D4026-D5E0-44F2-8146-70496C6BE33B}"/>
              </a:ext>
            </a:extLst>
          </p:cNvPr>
          <p:cNvSpPr>
            <a:spLocks noGrp="1"/>
          </p:cNvSpPr>
          <p:nvPr/>
        </p:nvSpPr>
        <p:spPr>
          <a:xfrm>
            <a:off x="685800" y="3143250"/>
            <a:ext cx="447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Limited precision for escalation and fit-for-duty decisions.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7C6AF42-C23D-44CC-8351-7466914090A1}"/>
              </a:ext>
            </a:extLst>
          </p:cNvPr>
          <p:cNvSpPr>
            <a:spLocks noGrp="1"/>
          </p:cNvSpPr>
          <p:nvPr/>
        </p:nvSpPr>
        <p:spPr>
          <a:xfrm>
            <a:off x="6667500" y="2057400"/>
            <a:ext cx="552450" cy="55245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E56A8E-0895-4EFD-8FB9-A952A2E04531}"/>
              </a:ext>
            </a:extLst>
          </p:cNvPr>
          <p:cNvSpPr>
            <a:spLocks noGrp="1"/>
          </p:cNvSpPr>
          <p:nvPr/>
        </p:nvSpPr>
        <p:spPr>
          <a:xfrm>
            <a:off x="6667500" y="2181225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779BC4-9B0F-4FEE-AC5D-F9D5A9945638}"/>
              </a:ext>
            </a:extLst>
          </p:cNvPr>
          <p:cNvSpPr>
            <a:spLocks noGrp="1"/>
          </p:cNvSpPr>
          <p:nvPr/>
        </p:nvSpPr>
        <p:spPr>
          <a:xfrm>
            <a:off x="7448550" y="205740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LEVEL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5F2B60-7E0E-440B-BE86-F74DBD1CC65D}"/>
              </a:ext>
            </a:extLst>
          </p:cNvPr>
          <p:cNvSpPr>
            <a:spLocks noGrp="1"/>
          </p:cNvSpPr>
          <p:nvPr/>
        </p:nvSpPr>
        <p:spPr>
          <a:xfrm>
            <a:off x="7448550" y="2314575"/>
            <a:ext cx="3048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&lt;3.9 and ≥3.0 mmol/L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A2C625-C3FD-4B04-B87E-1A3041A98EBB}"/>
              </a:ext>
            </a:extLst>
          </p:cNvPr>
          <p:cNvSpPr>
            <a:spLocks noGrp="1"/>
          </p:cNvSpPr>
          <p:nvPr/>
        </p:nvSpPr>
        <p:spPr>
          <a:xfrm>
            <a:off x="7448550" y="2628900"/>
            <a:ext cx="2857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Clinically important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15A758D-DBD5-4114-B15D-29A09502C3AF}"/>
              </a:ext>
            </a:extLst>
          </p:cNvPr>
          <p:cNvSpPr>
            <a:spLocks noGrp="1"/>
          </p:cNvSpPr>
          <p:nvPr/>
        </p:nvSpPr>
        <p:spPr>
          <a:xfrm>
            <a:off x="6667500" y="3190875"/>
            <a:ext cx="552450" cy="552450"/>
          </a:xfrm>
          <a:prstGeom prst="ellipse">
            <a:avLst/>
          </a:prstGeom>
          <a:solidFill>
            <a:srgbClr val="D71920"/>
          </a:solidFill>
          <a:ln w="28575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A12DAF-C1DC-4FC7-81B2-A97346D45CAF}"/>
              </a:ext>
            </a:extLst>
          </p:cNvPr>
          <p:cNvSpPr>
            <a:spLocks noGrp="1"/>
          </p:cNvSpPr>
          <p:nvPr/>
        </p:nvSpPr>
        <p:spPr>
          <a:xfrm>
            <a:off x="6667500" y="3314700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757828-B08C-4BF6-A8A9-2ED31E06D24F}"/>
              </a:ext>
            </a:extLst>
          </p:cNvPr>
          <p:cNvSpPr>
            <a:spLocks noGrp="1"/>
          </p:cNvSpPr>
          <p:nvPr/>
        </p:nvSpPr>
        <p:spPr>
          <a:xfrm>
            <a:off x="7448550" y="3190875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LEVEL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6B0C56-8074-488E-B8A3-549C866DC3A1}"/>
              </a:ext>
            </a:extLst>
          </p:cNvPr>
          <p:cNvSpPr>
            <a:spLocks noGrp="1"/>
          </p:cNvSpPr>
          <p:nvPr/>
        </p:nvSpPr>
        <p:spPr>
          <a:xfrm>
            <a:off x="7448550" y="3448050"/>
            <a:ext cx="3048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&lt;3.0 mmol/L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EF5DD6-B446-4C84-B191-401F22B05D21}"/>
              </a:ext>
            </a:extLst>
          </p:cNvPr>
          <p:cNvSpPr>
            <a:spLocks noGrp="1"/>
          </p:cNvSpPr>
          <p:nvPr/>
        </p:nvSpPr>
        <p:spPr>
          <a:xfrm>
            <a:off x="7448550" y="3762375"/>
            <a:ext cx="2857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Immediate action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0C3C54E-AC5A-4968-93F5-8F4515B9380D}"/>
              </a:ext>
            </a:extLst>
          </p:cNvPr>
          <p:cNvSpPr>
            <a:spLocks noGrp="1"/>
          </p:cNvSpPr>
          <p:nvPr/>
        </p:nvSpPr>
        <p:spPr>
          <a:xfrm>
            <a:off x="6667500" y="4324350"/>
            <a:ext cx="552450" cy="55245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19A1DC-2AC1-4EAE-81DD-14FAFF175A32}"/>
              </a:ext>
            </a:extLst>
          </p:cNvPr>
          <p:cNvSpPr>
            <a:spLocks noGrp="1"/>
          </p:cNvSpPr>
          <p:nvPr/>
        </p:nvSpPr>
        <p:spPr>
          <a:xfrm>
            <a:off x="6667500" y="4448175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AE731A-6EC9-4FE8-A573-595F51B23218}"/>
              </a:ext>
            </a:extLst>
          </p:cNvPr>
          <p:cNvSpPr>
            <a:spLocks noGrp="1"/>
          </p:cNvSpPr>
          <p:nvPr/>
        </p:nvSpPr>
        <p:spPr>
          <a:xfrm>
            <a:off x="7448550" y="432435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LEVEL 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B1AC74-4BC8-464F-8CD1-17F57DB604F1}"/>
              </a:ext>
            </a:extLst>
          </p:cNvPr>
          <p:cNvSpPr>
            <a:spLocks noGrp="1"/>
          </p:cNvSpPr>
          <p:nvPr/>
        </p:nvSpPr>
        <p:spPr>
          <a:xfrm>
            <a:off x="7448550" y="4581525"/>
            <a:ext cx="3048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Assistance required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93BC8B-CEAA-4AAC-9993-6FE45CBB6402}"/>
              </a:ext>
            </a:extLst>
          </p:cNvPr>
          <p:cNvSpPr>
            <a:spLocks noGrp="1"/>
          </p:cNvSpPr>
          <p:nvPr/>
        </p:nvSpPr>
        <p:spPr>
          <a:xfrm>
            <a:off x="7448550" y="4895850"/>
            <a:ext cx="2857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 dirty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Severe event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ADE239-A48D-4944-9B08-1FE1EC414FAC}"/>
              </a:ext>
            </a:extLst>
          </p:cNvPr>
          <p:cNvSpPr>
            <a:spLocks noGrp="1"/>
          </p:cNvSpPr>
          <p:nvPr/>
        </p:nvSpPr>
        <p:spPr>
          <a:xfrm>
            <a:off x="6667500" y="5467350"/>
            <a:ext cx="4095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3611" lnSpcReduction="10000"/>
          </a:bodyPr>
          <a:lstStyle/>
          <a:p>
            <a:pPr algn="l">
              <a:defRPr sz="15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Recurrent Level 2 and/or Level 3 events trigger urgent treatment review and immediate fitness control.</a:t>
            </a:r>
          </a:p>
        </p:txBody>
      </p:sp>
    </p:spTree>
    <p:extLst>
      <p:ext uri="{BB962C8B-B14F-4D97-AF65-F5344CB8AC3E}">
        <p14:creationId xmlns:p14="http://schemas.microsoft.com/office/powerpoint/2010/main" val="87710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E038AD5-49BD-4525-A251-72425D1C4E2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2 — MEASURABLE STABILITY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F017F2-19A0-4368-B3F2-2B31901FC23B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HbA1c alone cannot show daily risk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3B2F7A-D069-4E6D-9090-DAEA96405693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207186-EDD0-454F-AEB5-2975AACD2EC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7E72BE-FFF2-4C90-8C27-1F90D2041D21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Source: 2026 working-group draft; ADA 2026 cited therein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C0ABB2-7F52-48CA-9509-82BC6C4021FB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A27B6B-BFF9-4DAE-A4B5-A890D13B3BF6}"/>
              </a:ext>
            </a:extLst>
          </p:cNvPr>
          <p:cNvSpPr>
            <a:spLocks noGrp="1"/>
          </p:cNvSpPr>
          <p:nvPr/>
        </p:nvSpPr>
        <p:spPr>
          <a:xfrm>
            <a:off x="685800" y="177165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47277"/>
                </a:solidFill>
                <a:latin typeface="Aptos"/>
                <a:ea typeface="Aptos"/>
                <a:cs typeface="Aptos"/>
              </a:rPr>
              <a:t>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A3C1D-4699-4498-B475-189213E4C921}"/>
              </a:ext>
            </a:extLst>
          </p:cNvPr>
          <p:cNvSpPr>
            <a:spLocks noGrp="1"/>
          </p:cNvSpPr>
          <p:nvPr/>
        </p:nvSpPr>
        <p:spPr>
          <a:xfrm>
            <a:off x="685800" y="2143125"/>
            <a:ext cx="3190875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4800" b="1">
                <a:solidFill>
                  <a:srgbClr val="A8B2B5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>
                <a:solidFill>
                  <a:srgbClr val="A8B2B5"/>
                </a:solidFill>
                <a:latin typeface="Aptos Display"/>
                <a:ea typeface="Aptos Display"/>
                <a:cs typeface="Aptos Display"/>
              </a:rPr>
              <a:t>HbA1c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53326E-D12A-4F36-9997-A4F5940CE306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3810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 useful long-term average—but blind to daily excursions.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FFD66-220D-4434-837A-2ED5AC263265}"/>
              </a:ext>
            </a:extLst>
          </p:cNvPr>
          <p:cNvSpPr>
            <a:spLocks noGrp="1"/>
          </p:cNvSpPr>
          <p:nvPr/>
        </p:nvSpPr>
        <p:spPr>
          <a:xfrm>
            <a:off x="5191125" y="1771650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2026 DRAFT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0F4621A-A69B-4CF7-8561-AE1DAC1D1DA4}"/>
              </a:ext>
            </a:extLst>
          </p:cNvPr>
          <p:cNvSpPr>
            <a:spLocks noGrp="1"/>
          </p:cNvSpPr>
          <p:nvPr/>
        </p:nvSpPr>
        <p:spPr>
          <a:xfrm>
            <a:off x="5000625" y="2238375"/>
            <a:ext cx="1752600" cy="1752600"/>
          </a:xfrm>
          <a:prstGeom prst="ellipse">
            <a:avLst/>
          </a:prstGeom>
          <a:solidFill>
            <a:srgbClr val="FFFFFF"/>
          </a:solidFill>
          <a:ln w="47625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DDA17C-D1C1-4CB1-80D0-C227DEBE6D07}"/>
              </a:ext>
            </a:extLst>
          </p:cNvPr>
          <p:cNvSpPr>
            <a:spLocks noGrp="1"/>
          </p:cNvSpPr>
          <p:nvPr/>
        </p:nvSpPr>
        <p:spPr>
          <a:xfrm>
            <a:off x="5000625" y="25717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575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TIR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DE56B-D7D0-4878-94B5-67D837161450}"/>
              </a:ext>
            </a:extLst>
          </p:cNvPr>
          <p:cNvSpPr>
            <a:spLocks noGrp="1"/>
          </p:cNvSpPr>
          <p:nvPr/>
        </p:nvSpPr>
        <p:spPr>
          <a:xfrm>
            <a:off x="5000625" y="2971800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31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&gt; 70%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A8A112-60B1-4A76-9CA0-D8244F57F4B3}"/>
              </a:ext>
            </a:extLst>
          </p:cNvPr>
          <p:cNvSpPr>
            <a:spLocks noGrp="1"/>
          </p:cNvSpPr>
          <p:nvPr/>
        </p:nvSpPr>
        <p:spPr>
          <a:xfrm>
            <a:off x="4943475" y="4191000"/>
            <a:ext cx="1866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Time in range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01FA679-F1D6-456E-8A15-15C739287AD2}"/>
              </a:ext>
            </a:extLst>
          </p:cNvPr>
          <p:cNvSpPr>
            <a:spLocks noGrp="1"/>
          </p:cNvSpPr>
          <p:nvPr/>
        </p:nvSpPr>
        <p:spPr>
          <a:xfrm>
            <a:off x="7096125" y="2238375"/>
            <a:ext cx="1752600" cy="1752600"/>
          </a:xfrm>
          <a:prstGeom prst="ellipse">
            <a:avLst/>
          </a:prstGeom>
          <a:solidFill>
            <a:srgbClr val="FFFFFF"/>
          </a:solidFill>
          <a:ln w="47625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5DD137-824A-43EA-8BF5-D3F1F19CDE21}"/>
              </a:ext>
            </a:extLst>
          </p:cNvPr>
          <p:cNvSpPr>
            <a:spLocks noGrp="1"/>
          </p:cNvSpPr>
          <p:nvPr/>
        </p:nvSpPr>
        <p:spPr>
          <a:xfrm>
            <a:off x="7096125" y="25717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5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TBR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D3BCB8-B464-444A-83EC-F8EBACDB65B4}"/>
              </a:ext>
            </a:extLst>
          </p:cNvPr>
          <p:cNvSpPr>
            <a:spLocks noGrp="1"/>
          </p:cNvSpPr>
          <p:nvPr/>
        </p:nvSpPr>
        <p:spPr>
          <a:xfrm>
            <a:off x="7096125" y="2971800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31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&lt; 4%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B12D5E-D95D-4D8F-8F00-3441EF237CA7}"/>
              </a:ext>
            </a:extLst>
          </p:cNvPr>
          <p:cNvSpPr>
            <a:spLocks noGrp="1"/>
          </p:cNvSpPr>
          <p:nvPr/>
        </p:nvSpPr>
        <p:spPr>
          <a:xfrm>
            <a:off x="7038975" y="4191000"/>
            <a:ext cx="1866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Time below range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F43EE0E-2120-4D04-A6AE-22BBEA4B13DC}"/>
              </a:ext>
            </a:extLst>
          </p:cNvPr>
          <p:cNvSpPr>
            <a:spLocks noGrp="1"/>
          </p:cNvSpPr>
          <p:nvPr/>
        </p:nvSpPr>
        <p:spPr>
          <a:xfrm>
            <a:off x="9191625" y="2238375"/>
            <a:ext cx="1752600" cy="1752600"/>
          </a:xfrm>
          <a:prstGeom prst="ellipse">
            <a:avLst/>
          </a:prstGeom>
          <a:solidFill>
            <a:srgbClr val="FFFFFF"/>
          </a:solidFill>
          <a:ln w="47625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4DF393-07DB-4F0E-A1E9-144B518D32F3}"/>
              </a:ext>
            </a:extLst>
          </p:cNvPr>
          <p:cNvSpPr>
            <a:spLocks noGrp="1"/>
          </p:cNvSpPr>
          <p:nvPr/>
        </p:nvSpPr>
        <p:spPr>
          <a:xfrm>
            <a:off x="9191625" y="25717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575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CV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E3B07F-E9D9-420C-8853-28E99BDD5BF3}"/>
              </a:ext>
            </a:extLst>
          </p:cNvPr>
          <p:cNvSpPr>
            <a:spLocks noGrp="1"/>
          </p:cNvSpPr>
          <p:nvPr/>
        </p:nvSpPr>
        <p:spPr>
          <a:xfrm>
            <a:off x="9191625" y="2971800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31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≤ 36%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291EC7-7098-4F1D-B520-EDBFD9C1663C}"/>
              </a:ext>
            </a:extLst>
          </p:cNvPr>
          <p:cNvSpPr>
            <a:spLocks noGrp="1"/>
          </p:cNvSpPr>
          <p:nvPr/>
        </p:nvSpPr>
        <p:spPr>
          <a:xfrm>
            <a:off x="9134475" y="4191000"/>
            <a:ext cx="1866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Glucose variability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3F0AF6-B858-49C5-A6A6-97430E111662}"/>
              </a:ext>
            </a:extLst>
          </p:cNvPr>
          <p:cNvSpPr>
            <a:spLocks noGrp="1"/>
          </p:cNvSpPr>
          <p:nvPr/>
        </p:nvSpPr>
        <p:spPr>
          <a:xfrm>
            <a:off x="5000625" y="4953000"/>
            <a:ext cx="5715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Together, these metrics expose day-to-day safety risk that an average cannot show.</a:t>
            </a:r>
          </a:p>
        </p:txBody>
      </p:sp>
    </p:spTree>
    <p:extLst>
      <p:ext uri="{BB962C8B-B14F-4D97-AF65-F5344CB8AC3E}">
        <p14:creationId xmlns:p14="http://schemas.microsoft.com/office/powerpoint/2010/main" val="385089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B0D82B2-AD99-4753-BA50-E53336E3C63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3 — BETTER EVIDENCE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3C372D-C649-4534-825A-C69862D6D8ED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CGM makes risk visible over time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CA0AED-31A7-4167-AFBA-8ADABED36837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041524-3700-430F-A57F-8DD366C9064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566F7B-642A-4717-902A-15545382D77D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Sources: UIMC 2019;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7D3AB9-5912-4FD6-96FE-6D524304E739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B92A2-5CC3-4C8A-8384-9028E4AFC6D8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rPr>
              <a:t>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2104EB-EDE1-4457-864C-19CF14EBEBE0}"/>
              </a:ext>
            </a:extLst>
          </p:cNvPr>
          <p:cNvSpPr>
            <a:spLocks noGrp="1"/>
          </p:cNvSpPr>
          <p:nvPr/>
        </p:nvSpPr>
        <p:spPr>
          <a:xfrm>
            <a:off x="6667500" y="165735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2026 DRAFT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808181-9287-44E0-9203-B21BE4087B65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428625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6A56BE-7952-4533-968B-47106F9D0C25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72459C-A476-4433-986E-AD05526D2C33}"/>
              </a:ext>
            </a:extLst>
          </p:cNvPr>
          <p:cNvSpPr>
            <a:spLocks noGrp="1"/>
          </p:cNvSpPr>
          <p:nvPr/>
        </p:nvSpPr>
        <p:spPr>
          <a:xfrm>
            <a:off x="1238250" y="219075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Self-monitoring diary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426C08-C582-41DD-ACDE-BCF5E1CB8FED}"/>
              </a:ext>
            </a:extLst>
          </p:cNvPr>
          <p:cNvSpPr>
            <a:spLocks noGrp="1"/>
          </p:cNvSpPr>
          <p:nvPr/>
        </p:nvSpPr>
        <p:spPr>
          <a:xfrm>
            <a:off x="6667500" y="219075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5E33BB-01F9-4371-A66D-70E460AE2503}"/>
              </a:ext>
            </a:extLst>
          </p:cNvPr>
          <p:cNvSpPr>
            <a:spLocks noGrp="1"/>
          </p:cNvSpPr>
          <p:nvPr/>
        </p:nvSpPr>
        <p:spPr>
          <a:xfrm>
            <a:off x="7143750" y="2190750"/>
            <a:ext cx="4095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638"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CGM history for insulin-treated workers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288539-9CD7-4492-A8F8-49481839F513}"/>
              </a:ext>
            </a:extLst>
          </p:cNvPr>
          <p:cNvSpPr>
            <a:spLocks noGrp="1"/>
          </p:cNvSpPr>
          <p:nvPr/>
        </p:nvSpPr>
        <p:spPr>
          <a:xfrm>
            <a:off x="685800" y="2857500"/>
            <a:ext cx="466725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2CD84D-97FF-4918-AA9E-E565095F597C}"/>
              </a:ext>
            </a:extLst>
          </p:cNvPr>
          <p:cNvSpPr>
            <a:spLocks noGrp="1"/>
          </p:cNvSpPr>
          <p:nvPr/>
        </p:nvSpPr>
        <p:spPr>
          <a:xfrm>
            <a:off x="6667500" y="2857500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CD527A-BCB7-4436-ACCD-167B93AC8449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62F49-5EA1-4189-BFB1-A174DD8356C3}"/>
              </a:ext>
            </a:extLst>
          </p:cNvPr>
          <p:cNvSpPr>
            <a:spLocks noGrp="1"/>
          </p:cNvSpPr>
          <p:nvPr/>
        </p:nvSpPr>
        <p:spPr>
          <a:xfrm>
            <a:off x="1238250" y="3286125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Current laboratory results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5C093E-C364-407D-A89F-B92F018F38A6}"/>
              </a:ext>
            </a:extLst>
          </p:cNvPr>
          <p:cNvSpPr>
            <a:spLocks noGrp="1"/>
          </p:cNvSpPr>
          <p:nvPr/>
        </p:nvSpPr>
        <p:spPr>
          <a:xfrm>
            <a:off x="6667500" y="3286125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F9566F-6C26-45FC-BFD6-2224F495B04C}"/>
              </a:ext>
            </a:extLst>
          </p:cNvPr>
          <p:cNvSpPr>
            <a:spLocks noGrp="1"/>
          </p:cNvSpPr>
          <p:nvPr/>
        </p:nvSpPr>
        <p:spPr>
          <a:xfrm>
            <a:off x="7143750" y="3286125"/>
            <a:ext cx="4095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638"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Variability and hypoglycaemia exposure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202FE1-872B-4FA9-9D34-555D50763D11}"/>
              </a:ext>
            </a:extLst>
          </p:cNvPr>
          <p:cNvSpPr>
            <a:spLocks noGrp="1"/>
          </p:cNvSpPr>
          <p:nvPr/>
        </p:nvSpPr>
        <p:spPr>
          <a:xfrm>
            <a:off x="685800" y="3952875"/>
            <a:ext cx="466725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989C96-BC63-4284-AA63-A4191854FAD9}"/>
              </a:ext>
            </a:extLst>
          </p:cNvPr>
          <p:cNvSpPr>
            <a:spLocks noGrp="1"/>
          </p:cNvSpPr>
          <p:nvPr/>
        </p:nvSpPr>
        <p:spPr>
          <a:xfrm>
            <a:off x="6667500" y="3952875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588C27-C660-4D92-ADB4-CDB7BD768E07}"/>
              </a:ext>
            </a:extLst>
          </p:cNvPr>
          <p:cNvSpPr>
            <a:spLocks noGrp="1"/>
          </p:cNvSpPr>
          <p:nvPr/>
        </p:nvSpPr>
        <p:spPr>
          <a:xfrm>
            <a:off x="685800" y="43815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B8FB22-1ED0-40B8-8170-F9C4BD385ECF}"/>
              </a:ext>
            </a:extLst>
          </p:cNvPr>
          <p:cNvSpPr>
            <a:spLocks noGrp="1"/>
          </p:cNvSpPr>
          <p:nvPr/>
        </p:nvSpPr>
        <p:spPr>
          <a:xfrm>
            <a:off x="1238250" y="438150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Oral history / questionnaire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7F6386-2C4D-422E-BCA8-0E4E35A296E3}"/>
              </a:ext>
            </a:extLst>
          </p:cNvPr>
          <p:cNvSpPr>
            <a:spLocks noGrp="1"/>
          </p:cNvSpPr>
          <p:nvPr/>
        </p:nvSpPr>
        <p:spPr>
          <a:xfrm>
            <a:off x="6667500" y="43815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3616A5-FF30-4AEA-8364-C99B0FA5C236}"/>
              </a:ext>
            </a:extLst>
          </p:cNvPr>
          <p:cNvSpPr>
            <a:spLocks noGrp="1"/>
          </p:cNvSpPr>
          <p:nvPr/>
        </p:nvSpPr>
        <p:spPr>
          <a:xfrm>
            <a:off x="7143750" y="4381500"/>
            <a:ext cx="4095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638"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CGM metrics in periodic review, where possible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47BDD5-C0EA-475F-B984-F0E15DAA6D6E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466725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DCE564-FC29-46D7-8BDF-4C9EACAC9E9B}"/>
              </a:ext>
            </a:extLst>
          </p:cNvPr>
          <p:cNvSpPr>
            <a:spLocks noGrp="1"/>
          </p:cNvSpPr>
          <p:nvPr/>
        </p:nvSpPr>
        <p:spPr>
          <a:xfrm>
            <a:off x="6667500" y="5048250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F12DDB-07F2-4E07-B27A-A816FDD17D54}"/>
              </a:ext>
            </a:extLst>
          </p:cNvPr>
          <p:cNvSpPr>
            <a:spLocks noGrp="1"/>
          </p:cNvSpPr>
          <p:nvPr/>
        </p:nvSpPr>
        <p:spPr>
          <a:xfrm>
            <a:off x="6667500" y="542925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6045"/>
          </a:bodyPr>
          <a:lstStyle/>
          <a:p>
            <a:pPr algn="l">
              <a:defRPr sz="15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Not a replacement for clinical judgement—an objective layer beneath it.</a:t>
            </a:r>
          </a:p>
        </p:txBody>
      </p:sp>
    </p:spTree>
    <p:extLst>
      <p:ext uri="{BB962C8B-B14F-4D97-AF65-F5344CB8AC3E}">
        <p14:creationId xmlns:p14="http://schemas.microsoft.com/office/powerpoint/2010/main" val="867653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1924630-A327-49D7-8222-0A06B07655A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4 — TECHNOLOGY AS A SAFEGUARD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3E1275-B9E4-4E81-8587-69FAE6D2C410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131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Technology becomes part of the safety case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1E2626-972F-46F0-93FD-D998E1F2E23C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D066FE-A7A2-4BEE-9448-F1369DB2FC8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9E5EC9-A8C8-405E-BC21-0063F4D0FC20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Source: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C128A-6FEA-4333-BF9E-047460B28326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980BC4-A14D-440E-8DB6-3EFF149D4737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40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rtCGM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0EDD4-5054-4D5A-8C16-AC7B4B20D607}"/>
              </a:ext>
            </a:extLst>
          </p:cNvPr>
          <p:cNvSpPr>
            <a:spLocks noGrp="1"/>
          </p:cNvSpPr>
          <p:nvPr/>
        </p:nvSpPr>
        <p:spPr>
          <a:xfrm>
            <a:off x="685800" y="259080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Real-time visibility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6C6901-4875-418C-AB41-4F2F1A8A3753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361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Alarms remain active and audible during safety tasks.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7BA18C-2D96-4514-B9EA-126BF5C8F86F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19050" cy="381000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E57D9-DA90-4AA8-A974-52EC7B158D39}"/>
              </a:ext>
            </a:extLst>
          </p:cNvPr>
          <p:cNvSpPr>
            <a:spLocks noGrp="1"/>
          </p:cNvSpPr>
          <p:nvPr/>
        </p:nvSpPr>
        <p:spPr>
          <a:xfrm>
            <a:off x="4905375" y="180975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4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AID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6EC267-7CA9-402E-A5BF-68C14205C2C1}"/>
              </a:ext>
            </a:extLst>
          </p:cNvPr>
          <p:cNvSpPr>
            <a:spLocks noGrp="1"/>
          </p:cNvSpPr>
          <p:nvPr/>
        </p:nvSpPr>
        <p:spPr>
          <a:xfrm>
            <a:off x="4905375" y="259080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Risk reduction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D0F6A2-0851-47F1-8556-39403ACE8F1C}"/>
              </a:ext>
            </a:extLst>
          </p:cNvPr>
          <p:cNvSpPr>
            <a:spLocks noGrp="1"/>
          </p:cNvSpPr>
          <p:nvPr/>
        </p:nvSpPr>
        <p:spPr>
          <a:xfrm>
            <a:off x="4905375" y="3067050"/>
            <a:ext cx="3143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36"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Automated insulin delivery supports stability—but does not remove the need for criteria.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E0B2D6-CE93-4B7D-A9DA-7F2EFBFB01F4}"/>
              </a:ext>
            </a:extLst>
          </p:cNvPr>
          <p:cNvSpPr>
            <a:spLocks noGrp="1"/>
          </p:cNvSpPr>
          <p:nvPr/>
        </p:nvSpPr>
        <p:spPr>
          <a:xfrm>
            <a:off x="8667750" y="1809750"/>
            <a:ext cx="19050" cy="381000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5356EA-DFDA-461C-8CDA-CA7E50670D0A}"/>
              </a:ext>
            </a:extLst>
          </p:cNvPr>
          <p:cNvSpPr>
            <a:spLocks noGrp="1"/>
          </p:cNvSpPr>
          <p:nvPr/>
        </p:nvSpPr>
        <p:spPr>
          <a:xfrm>
            <a:off x="9144000" y="180975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40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Human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223317-46B7-436F-A4C8-403C565E26F1}"/>
              </a:ext>
            </a:extLst>
          </p:cNvPr>
          <p:cNvSpPr>
            <a:spLocks noGrp="1"/>
          </p:cNvSpPr>
          <p:nvPr/>
        </p:nvSpPr>
        <p:spPr>
          <a:xfrm>
            <a:off x="9144000" y="25908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Prompt response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C1D113-1D66-40B4-B71B-5B030445FC9E}"/>
              </a:ext>
            </a:extLst>
          </p:cNvPr>
          <p:cNvSpPr>
            <a:spLocks noGrp="1"/>
          </p:cNvSpPr>
          <p:nvPr/>
        </p:nvSpPr>
        <p:spPr>
          <a:xfrm>
            <a:off x="9144000" y="3067050"/>
            <a:ext cx="23336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The worker must recognise alerts, act promptly and stop the safety task if needed.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0F8D3B-71EB-4C42-A0A9-219824E5AEA9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47750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062"/>
          </a:bodyPr>
          <a:lstStyle/>
          <a:p>
            <a:pPr algn="l">
              <a:defRPr sz="18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Technology reduces risk only when alarms, behaviour and backup plans work together.</a:t>
            </a:r>
          </a:p>
        </p:txBody>
      </p:sp>
    </p:spTree>
    <p:extLst>
      <p:ext uri="{BB962C8B-B14F-4D97-AF65-F5344CB8AC3E}">
        <p14:creationId xmlns:p14="http://schemas.microsoft.com/office/powerpoint/2010/main" val="1048886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ED9E033-4F10-4062-90A5-84727DFC998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5 — TYPE 1 DIABETES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CD4249-9222-42AF-86C4-78DA69A08D89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3879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 dirty="0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Type 1 can be compatible—under strict conditions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316FC3-D0C7-409F-BC91-C18E79829AD4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00FC5-A6B5-4912-AAD8-4B2284B64BB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3D3BD7-B3DA-4FE0-87B2-2087D4D9E32C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Sources: UIMC 2019;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896A6A-8F40-4044-928C-D33F7CD864B1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6326C6-2109-473A-A3F7-F5AFD2A27732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47277"/>
                </a:solidFill>
                <a:latin typeface="Aptos"/>
                <a:ea typeface="Aptos"/>
                <a:cs typeface="Aptos"/>
              </a:rPr>
              <a:t>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60BEC3-3469-4479-ACD2-3DCF94608175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41433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74"/>
          </a:bodyPr>
          <a:lstStyle/>
          <a:p>
            <a:pPr algn="l">
              <a:defRPr sz="2700" b="1">
                <a:solidFill>
                  <a:srgbClr val="A8B2B5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A8B2B5"/>
                </a:solidFill>
                <a:latin typeface="Aptos Display"/>
                <a:ea typeface="Aptos Display"/>
                <a:cs typeface="Aptos Display"/>
              </a:rPr>
              <a:t>High-safety duties:</a:t>
            </a:r>
          </a:p>
          <a:p>
            <a:pPr algn="l">
              <a:defRPr sz="2700" b="1">
                <a:solidFill>
                  <a:srgbClr val="A8B2B5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A8B2B5"/>
                </a:solidFill>
                <a:latin typeface="Aptos Display"/>
                <a:ea typeface="Aptos Display"/>
                <a:cs typeface="Aptos Display"/>
              </a:rPr>
              <a:t>exceptional acceptance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CB22E6-C992-4BBC-8589-D77CFE59D98D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4095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Selected cases only, intensive monitoring; some countries do not allow it.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8DDA39-F36B-4F13-B3F3-A46D64320B12}"/>
              </a:ext>
            </a:extLst>
          </p:cNvPr>
          <p:cNvSpPr>
            <a:spLocks noGrp="1"/>
          </p:cNvSpPr>
          <p:nvPr/>
        </p:nvSpPr>
        <p:spPr>
          <a:xfrm>
            <a:off x="6191250" y="1790700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2026 DRAFT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968901-70FB-4D65-8378-051518B315B9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4762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8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28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Compatibility can be demonstrated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E5C19E5-99DB-4272-8AF5-702E9B04C928}"/>
              </a:ext>
            </a:extLst>
          </p:cNvPr>
          <p:cNvSpPr>
            <a:spLocks noGrp="1"/>
          </p:cNvSpPr>
          <p:nvPr/>
        </p:nvSpPr>
        <p:spPr>
          <a:xfrm>
            <a:off x="6191250" y="3352800"/>
            <a:ext cx="76200" cy="76200"/>
          </a:xfrm>
          <a:prstGeom prst="ellipse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BA15E4-A729-4800-8CB3-4FBBF7105E5C}"/>
              </a:ext>
            </a:extLst>
          </p:cNvPr>
          <p:cNvSpPr>
            <a:spLocks noGrp="1"/>
          </p:cNvSpPr>
          <p:nvPr/>
        </p:nvSpPr>
        <p:spPr>
          <a:xfrm>
            <a:off x="6381750" y="3286125"/>
            <a:ext cx="4572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Individual assessment + diabetes specialist evaluation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B6D3A5B-06BD-4091-9071-69CE0376EF2E}"/>
              </a:ext>
            </a:extLst>
          </p:cNvPr>
          <p:cNvSpPr>
            <a:spLocks noGrp="1"/>
          </p:cNvSpPr>
          <p:nvPr/>
        </p:nvSpPr>
        <p:spPr>
          <a:xfrm>
            <a:off x="6191250" y="4000500"/>
            <a:ext cx="76200" cy="76200"/>
          </a:xfrm>
          <a:prstGeom prst="ellipse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F76456-A401-47FF-B007-838D72AFEDFB}"/>
              </a:ext>
            </a:extLst>
          </p:cNvPr>
          <p:cNvSpPr>
            <a:spLocks noGrp="1"/>
          </p:cNvSpPr>
          <p:nvPr/>
        </p:nvSpPr>
        <p:spPr>
          <a:xfrm>
            <a:off x="6381750" y="3933825"/>
            <a:ext cx="4572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AID with active CGM alarms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319D20F-624C-4ED2-93D8-B6D742C6D92C}"/>
              </a:ext>
            </a:extLst>
          </p:cNvPr>
          <p:cNvSpPr>
            <a:spLocks noGrp="1"/>
          </p:cNvSpPr>
          <p:nvPr/>
        </p:nvSpPr>
        <p:spPr>
          <a:xfrm>
            <a:off x="6191250" y="4648200"/>
            <a:ext cx="76200" cy="76200"/>
          </a:xfrm>
          <a:prstGeom prst="ellipse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6F8157-F90D-46AB-B9F9-FA4DC6522B43}"/>
              </a:ext>
            </a:extLst>
          </p:cNvPr>
          <p:cNvSpPr>
            <a:spLocks noGrp="1"/>
          </p:cNvSpPr>
          <p:nvPr/>
        </p:nvSpPr>
        <p:spPr>
          <a:xfrm>
            <a:off x="6381750" y="4581525"/>
            <a:ext cx="4572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Stable CGM metrics and no strong disqualifier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4DCCDF-29B3-4DB4-976A-C0555A812E03}"/>
              </a:ext>
            </a:extLst>
          </p:cNvPr>
          <p:cNvSpPr>
            <a:spLocks noGrp="1"/>
          </p:cNvSpPr>
          <p:nvPr/>
        </p:nvSpPr>
        <p:spPr>
          <a:xfrm>
            <a:off x="6191250" y="5429250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2389" lnSpcReduction="10000"/>
          </a:bodyPr>
          <a:lstStyle/>
          <a:p>
            <a:pPr algn="l">
              <a:defRPr sz="17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The burden shifts from diagnosis to documented control.</a:t>
            </a:r>
          </a:p>
        </p:txBody>
      </p:sp>
    </p:spTree>
    <p:extLst>
      <p:ext uri="{BB962C8B-B14F-4D97-AF65-F5344CB8AC3E}">
        <p14:creationId xmlns:p14="http://schemas.microsoft.com/office/powerpoint/2010/main" val="1238138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DA57B1D-B673-467D-9802-2064C3EB1B9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TYPE 1 — POINT-BY-POINT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C358C8-A181-439B-BC08-19EC4215024C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477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The new criteria are more objective and actionable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6FB5D5-8B9B-44CB-B2D0-B88697B048D4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181033-C8D5-4F60-86CE-44AA1E1ED7A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791699-46AD-482F-9498-D95CE72D1A1F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Sources: UIMC 2019;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F7CC10-A3D3-4725-AEE2-FF9A69215E31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9D6478-CFB8-4282-9CBC-B6F8652BF202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rPr>
              <a:t>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163FEB-4FD6-4CFD-9BF6-53971BC51011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2026 DRAFT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A900C4-FF81-40A5-A330-EF4BF72F0BC4}"/>
              </a:ext>
            </a:extLst>
          </p:cNvPr>
          <p:cNvSpPr>
            <a:spLocks noGrp="1"/>
          </p:cNvSpPr>
          <p:nvPr/>
        </p:nvSpPr>
        <p:spPr>
          <a:xfrm>
            <a:off x="6096000" y="1581150"/>
            <a:ext cx="19050" cy="428625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F45760-35B4-41B9-9D5D-2C174EB558BA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476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Frequent (&gt;2/week), sudden or severe hypoglycaemia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31A99B-F86A-4443-A958-1C319DC4342F}"/>
              </a:ext>
            </a:extLst>
          </p:cNvPr>
          <p:cNvSpPr>
            <a:spLocks noGrp="1"/>
          </p:cNvSpPr>
          <p:nvPr/>
        </p:nvSpPr>
        <p:spPr>
          <a:xfrm>
            <a:off x="6667500" y="2047875"/>
            <a:ext cx="4572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Recurrent Level 2 and/or Level 3 hypoglycaemia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557A3F-82CF-45F6-ADF3-2EB19DB34787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10459D-5B71-48F6-8294-31DE27EB6699}"/>
              </a:ext>
            </a:extLst>
          </p:cNvPr>
          <p:cNvSpPr>
            <a:spLocks noGrp="1"/>
          </p:cNvSpPr>
          <p:nvPr/>
        </p:nvSpPr>
        <p:spPr>
          <a:xfrm>
            <a:off x="6667500" y="2781300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34FE8C-95A2-43F3-8231-A5A53497EDD5}"/>
              </a:ext>
            </a:extLst>
          </p:cNvPr>
          <p:cNvSpPr>
            <a:spLocks noGrp="1"/>
          </p:cNvSpPr>
          <p:nvPr/>
        </p:nvSpPr>
        <p:spPr>
          <a:xfrm>
            <a:off x="685800" y="2962275"/>
            <a:ext cx="476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Lack of awareness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A92163-CE36-4118-BF48-01CAEB432D6E}"/>
              </a:ext>
            </a:extLst>
          </p:cNvPr>
          <p:cNvSpPr>
            <a:spLocks noGrp="1"/>
          </p:cNvSpPr>
          <p:nvPr/>
        </p:nvSpPr>
        <p:spPr>
          <a:xfrm>
            <a:off x="6667500" y="2962275"/>
            <a:ext cx="4572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Impaired awareness by clinical event or Clarke/Gold score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06458F-A33C-4CA2-A51B-EE43CB27EE38}"/>
              </a:ext>
            </a:extLst>
          </p:cNvPr>
          <p:cNvSpPr>
            <a:spLocks noGrp="1"/>
          </p:cNvSpPr>
          <p:nvPr/>
        </p:nvSpPr>
        <p:spPr>
          <a:xfrm>
            <a:off x="685800" y="3695700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A4E98B-47AE-463D-99E2-BC8DA755CDF8}"/>
              </a:ext>
            </a:extLst>
          </p:cNvPr>
          <p:cNvSpPr>
            <a:spLocks noGrp="1"/>
          </p:cNvSpPr>
          <p:nvPr/>
        </p:nvSpPr>
        <p:spPr>
          <a:xfrm>
            <a:off x="6667500" y="3695700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529344-21F6-4770-B0CD-A4D8C86FCACC}"/>
              </a:ext>
            </a:extLst>
          </p:cNvPr>
          <p:cNvSpPr>
            <a:spLocks noGrp="1"/>
          </p:cNvSpPr>
          <p:nvPr/>
        </p:nvSpPr>
        <p:spPr>
          <a:xfrm>
            <a:off x="685800" y="3876675"/>
            <a:ext cx="476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Prolonged hyperglycaemia / intensive insulin as relative concerns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AC6554-F6F6-4EAE-B014-75C8DD988538}"/>
              </a:ext>
            </a:extLst>
          </p:cNvPr>
          <p:cNvSpPr>
            <a:spLocks noGrp="1"/>
          </p:cNvSpPr>
          <p:nvPr/>
        </p:nvSpPr>
        <p:spPr>
          <a:xfrm>
            <a:off x="6667500" y="3876675"/>
            <a:ext cx="4572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Unstable HbA1c or unmet CGM criteria; assess the evidence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04FF5F-79F8-4FB1-A419-B816D25E0F76}"/>
              </a:ext>
            </a:extLst>
          </p:cNvPr>
          <p:cNvSpPr>
            <a:spLocks noGrp="1"/>
          </p:cNvSpPr>
          <p:nvPr/>
        </p:nvSpPr>
        <p:spPr>
          <a:xfrm>
            <a:off x="685800" y="4610100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1FC7D2-4E19-4546-B03C-4496B499EA73}"/>
              </a:ext>
            </a:extLst>
          </p:cNvPr>
          <p:cNvSpPr>
            <a:spLocks noGrp="1"/>
          </p:cNvSpPr>
          <p:nvPr/>
        </p:nvSpPr>
        <p:spPr>
          <a:xfrm>
            <a:off x="6667500" y="4610100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EECFC5-FD84-49AC-BBC3-F9A574AC4FF8}"/>
              </a:ext>
            </a:extLst>
          </p:cNvPr>
          <p:cNvSpPr>
            <a:spLocks noGrp="1"/>
          </p:cNvSpPr>
          <p:nvPr/>
        </p:nvSpPr>
        <p:spPr>
          <a:xfrm>
            <a:off x="685800" y="4791075"/>
            <a:ext cx="476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Regular self-monitoring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2A5E23-1BBE-47E6-887B-4F5CEFD60717}"/>
              </a:ext>
            </a:extLst>
          </p:cNvPr>
          <p:cNvSpPr>
            <a:spLocks noGrp="1"/>
          </p:cNvSpPr>
          <p:nvPr/>
        </p:nvSpPr>
        <p:spPr>
          <a:xfrm>
            <a:off x="6667500" y="4791075"/>
            <a:ext cx="4572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AID + CGM with active alarms strongly recommended for Group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CADDD5-7C95-40E8-8E57-A63389FC1A91}"/>
              </a:ext>
            </a:extLst>
          </p:cNvPr>
          <p:cNvSpPr>
            <a:spLocks noGrp="1"/>
          </p:cNvSpPr>
          <p:nvPr/>
        </p:nvSpPr>
        <p:spPr>
          <a:xfrm>
            <a:off x="685800" y="5524500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DF780B-44F3-4FC2-8D16-EDA1A4A0CE6E}"/>
              </a:ext>
            </a:extLst>
          </p:cNvPr>
          <p:cNvSpPr>
            <a:spLocks noGrp="1"/>
          </p:cNvSpPr>
          <p:nvPr/>
        </p:nvSpPr>
        <p:spPr>
          <a:xfrm>
            <a:off x="6667500" y="5524500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D2C705-F7B1-41FD-A1D5-4659BD5F903B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1047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893"/>
          </a:bodyPr>
          <a:lstStyle/>
          <a:p>
            <a:pPr algn="l">
              <a:defRPr sz="1725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Group A and Group B retain strict safeguards; the evidence standard becomes clearer.</a:t>
            </a:r>
          </a:p>
        </p:txBody>
      </p:sp>
    </p:spTree>
    <p:extLst>
      <p:ext uri="{BB962C8B-B14F-4D97-AF65-F5344CB8AC3E}">
        <p14:creationId xmlns:p14="http://schemas.microsoft.com/office/powerpoint/2010/main" val="271933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DD53F83-BBA0-42B5-AFED-03BD10A552D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6 — TYPE 2 DIABETES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802F8B-FA47-4548-A276-27B93D271EB7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888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Therapy is judged by actual hypoglycaemia risk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1BFAF6-CBEB-4191-BFC1-AC820F241ED7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E2A710-651C-4F85-91AC-878E99D1BDE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7A8E48-9486-4B32-8980-47F1F576321E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Sources: UIMC 2019;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1C225D-E896-44A2-B8A7-4B4055E791B7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6E9B7-3B11-4902-9E16-CE6D80FB2FDC}"/>
              </a:ext>
            </a:extLst>
          </p:cNvPr>
          <p:cNvSpPr>
            <a:spLocks noGrp="1"/>
          </p:cNvSpPr>
          <p:nvPr/>
        </p:nvSpPr>
        <p:spPr>
          <a:xfrm>
            <a:off x="685800" y="1771650"/>
            <a:ext cx="3524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LOWER HYPOGLYCAEMIA RISK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35BB0C-E9BD-430C-AAC2-4A96945A7081}"/>
              </a:ext>
            </a:extLst>
          </p:cNvPr>
          <p:cNvSpPr>
            <a:spLocks noGrp="1"/>
          </p:cNvSpPr>
          <p:nvPr/>
        </p:nvSpPr>
        <p:spPr>
          <a:xfrm>
            <a:off x="685800" y="2105025"/>
            <a:ext cx="10287000" cy="114300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B9D227-09EB-49F0-B173-014419842BB1}"/>
              </a:ext>
            </a:extLst>
          </p:cNvPr>
          <p:cNvSpPr>
            <a:spLocks noGrp="1"/>
          </p:cNvSpPr>
          <p:nvPr/>
        </p:nvSpPr>
        <p:spPr>
          <a:xfrm>
            <a:off x="685800" y="2543175"/>
            <a:ext cx="1857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850"/>
          </a:bodyPr>
          <a:lstStyle/>
          <a:p>
            <a:pPr algn="l">
              <a:defRPr sz="15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Diet / metformin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57BA4F-C61E-42BA-8E85-8DCAE519FA45}"/>
              </a:ext>
            </a:extLst>
          </p:cNvPr>
          <p:cNvSpPr>
            <a:spLocks noGrp="1"/>
          </p:cNvSpPr>
          <p:nvPr/>
        </p:nvSpPr>
        <p:spPr>
          <a:xfrm>
            <a:off x="685800" y="2962275"/>
            <a:ext cx="18002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No intrinsic risk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56607F-1167-4351-8BF8-8C9338FE5975}"/>
              </a:ext>
            </a:extLst>
          </p:cNvPr>
          <p:cNvSpPr>
            <a:spLocks noGrp="1"/>
          </p:cNvSpPr>
          <p:nvPr/>
        </p:nvSpPr>
        <p:spPr>
          <a:xfrm>
            <a:off x="2543175" y="2457450"/>
            <a:ext cx="9525" cy="11906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B21231-F3D5-481A-9A2B-770020EB712C}"/>
              </a:ext>
            </a:extLst>
          </p:cNvPr>
          <p:cNvSpPr>
            <a:spLocks noGrp="1"/>
          </p:cNvSpPr>
          <p:nvPr/>
        </p:nvSpPr>
        <p:spPr>
          <a:xfrm>
            <a:off x="2638425" y="2543175"/>
            <a:ext cx="1857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DPP-4 / GLP-1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8075A0-C9D3-46EA-8E31-28545D438A14}"/>
              </a:ext>
            </a:extLst>
          </p:cNvPr>
          <p:cNvSpPr>
            <a:spLocks noGrp="1"/>
          </p:cNvSpPr>
          <p:nvPr/>
        </p:nvSpPr>
        <p:spPr>
          <a:xfrm>
            <a:off x="2638425" y="2962275"/>
            <a:ext cx="18002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Compatible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EE643B-D879-47C6-8653-05C07427D70C}"/>
              </a:ext>
            </a:extLst>
          </p:cNvPr>
          <p:cNvSpPr>
            <a:spLocks noGrp="1"/>
          </p:cNvSpPr>
          <p:nvPr/>
        </p:nvSpPr>
        <p:spPr>
          <a:xfrm>
            <a:off x="4495800" y="2457450"/>
            <a:ext cx="9525" cy="11906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6EB01A-C92A-4D78-8144-8F693DCAADBC}"/>
              </a:ext>
            </a:extLst>
          </p:cNvPr>
          <p:cNvSpPr>
            <a:spLocks noGrp="1"/>
          </p:cNvSpPr>
          <p:nvPr/>
        </p:nvSpPr>
        <p:spPr>
          <a:xfrm>
            <a:off x="4591050" y="2543175"/>
            <a:ext cx="2143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SGLT2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CE9AB9-1321-4DC6-9298-B4B0A6305939}"/>
              </a:ext>
            </a:extLst>
          </p:cNvPr>
          <p:cNvSpPr>
            <a:spLocks noGrp="1"/>
          </p:cNvSpPr>
          <p:nvPr/>
        </p:nvSpPr>
        <p:spPr>
          <a:xfrm>
            <a:off x="4591050" y="2962275"/>
            <a:ext cx="208597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Added: strong safety profile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05BB12-AE22-437D-90D3-7281BC712F41}"/>
              </a:ext>
            </a:extLst>
          </p:cNvPr>
          <p:cNvSpPr>
            <a:spLocks noGrp="1"/>
          </p:cNvSpPr>
          <p:nvPr/>
        </p:nvSpPr>
        <p:spPr>
          <a:xfrm>
            <a:off x="6734175" y="2457450"/>
            <a:ext cx="9525" cy="11906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38A7A5-6A12-4D1E-A6D9-D9B08576FE08}"/>
              </a:ext>
            </a:extLst>
          </p:cNvPr>
          <p:cNvSpPr>
            <a:spLocks noGrp="1"/>
          </p:cNvSpPr>
          <p:nvPr/>
        </p:nvSpPr>
        <p:spPr>
          <a:xfrm>
            <a:off x="6829425" y="2543175"/>
            <a:ext cx="1857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Sulfonylureas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BA6E96-EC75-407B-801F-134C50B20A36}"/>
              </a:ext>
            </a:extLst>
          </p:cNvPr>
          <p:cNvSpPr>
            <a:spLocks noGrp="1"/>
          </p:cNvSpPr>
          <p:nvPr/>
        </p:nvSpPr>
        <p:spPr>
          <a:xfrm>
            <a:off x="6829425" y="2962275"/>
            <a:ext cx="18002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Assess actual risk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2CA5E3-2CFC-453D-B9BF-9169392C2D8E}"/>
              </a:ext>
            </a:extLst>
          </p:cNvPr>
          <p:cNvSpPr>
            <a:spLocks noGrp="1"/>
          </p:cNvSpPr>
          <p:nvPr/>
        </p:nvSpPr>
        <p:spPr>
          <a:xfrm>
            <a:off x="8686800" y="2457450"/>
            <a:ext cx="9525" cy="11906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20B2573-8382-4772-8D23-1B9339557A5E}"/>
              </a:ext>
            </a:extLst>
          </p:cNvPr>
          <p:cNvSpPr>
            <a:spLocks noGrp="1"/>
          </p:cNvSpPr>
          <p:nvPr/>
        </p:nvSpPr>
        <p:spPr>
          <a:xfrm>
            <a:off x="8782050" y="2543175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Insulin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5104B7-F1AD-4B28-AA1D-7AA6A665B9A7}"/>
              </a:ext>
            </a:extLst>
          </p:cNvPr>
          <p:cNvSpPr>
            <a:spLocks noGrp="1"/>
          </p:cNvSpPr>
          <p:nvPr/>
        </p:nvSpPr>
        <p:spPr>
          <a:xfrm>
            <a:off x="8782050" y="2962275"/>
            <a:ext cx="21812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Risk depends on regimen + control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851A33-E7AC-4C2D-99E6-52AEECF01D46}"/>
              </a:ext>
            </a:extLst>
          </p:cNvPr>
          <p:cNvSpPr>
            <a:spLocks noGrp="1"/>
          </p:cNvSpPr>
          <p:nvPr/>
        </p:nvSpPr>
        <p:spPr>
          <a:xfrm>
            <a:off x="685800" y="413385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765"/>
          </a:bodyPr>
          <a:lstStyle/>
          <a:p>
            <a:pPr algn="l">
              <a:defRPr sz="2025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What changes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9181C18-D2CA-46F8-A01D-1073CF211623}"/>
              </a:ext>
            </a:extLst>
          </p:cNvPr>
          <p:cNvSpPr>
            <a:spLocks noGrp="1"/>
          </p:cNvSpPr>
          <p:nvPr/>
        </p:nvSpPr>
        <p:spPr>
          <a:xfrm>
            <a:off x="685800" y="4695825"/>
            <a:ext cx="76200" cy="76200"/>
          </a:xfrm>
          <a:prstGeom prst="ellipse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F9F65A-02BB-4BC7-A32A-1C2ED6FEFCDA}"/>
              </a:ext>
            </a:extLst>
          </p:cNvPr>
          <p:cNvSpPr>
            <a:spLocks noGrp="1"/>
          </p:cNvSpPr>
          <p:nvPr/>
        </p:nvSpPr>
        <p:spPr>
          <a:xfrm>
            <a:off x="876300" y="4629150"/>
            <a:ext cx="9906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SGLT2 inhibitors are explicitly recognised as compatible with safety-critical duties.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2519CC1-1975-47EB-AF14-5C8BE5F4EAF7}"/>
              </a:ext>
            </a:extLst>
          </p:cNvPr>
          <p:cNvSpPr>
            <a:spLocks noGrp="1"/>
          </p:cNvSpPr>
          <p:nvPr/>
        </p:nvSpPr>
        <p:spPr>
          <a:xfrm>
            <a:off x="685800" y="5343525"/>
            <a:ext cx="76200" cy="76200"/>
          </a:xfrm>
          <a:prstGeom prst="ellipse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359ED0-12DA-4061-815D-D4B95F1B68E2}"/>
              </a:ext>
            </a:extLst>
          </p:cNvPr>
          <p:cNvSpPr>
            <a:spLocks noGrp="1"/>
          </p:cNvSpPr>
          <p:nvPr/>
        </p:nvSpPr>
        <p:spPr>
          <a:xfrm>
            <a:off x="876300" y="5276850"/>
            <a:ext cx="9906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Longstanding insulin therapy is not automatically disqualifying when CGM documents stability.</a:t>
            </a:r>
          </a:p>
        </p:txBody>
      </p:sp>
    </p:spTree>
    <p:extLst>
      <p:ext uri="{BB962C8B-B14F-4D97-AF65-F5344CB8AC3E}">
        <p14:creationId xmlns:p14="http://schemas.microsoft.com/office/powerpoint/2010/main" val="513692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72BBD9C-8260-49B9-B02A-FF0FBDBFEC4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TYPE 2 — POINT-BY-POINT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9478B8-6581-46C7-A4A1-CAE8D6B9B0EC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Type 2: exclusions become safeguards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F20F04-2945-4E14-B73E-A45FA97B4AAD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DA63FC-B672-47A1-A70E-39A004D438B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EF0AC0-C06F-4DC9-92E1-7682BFFA1D82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Sources: UIMC 2019;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44363-5FC3-4BEE-A2B7-0A2F1E50CB15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19738A-DC0B-4BBA-855E-F232C595AA01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647277"/>
                </a:solidFill>
                <a:latin typeface="Aptos Display"/>
                <a:ea typeface="Aptos Display"/>
                <a:cs typeface="Aptos Display"/>
              </a:rPr>
              <a:t>2019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97D55-2A61-4147-A88E-DA6EC31B4B85}"/>
              </a:ext>
            </a:extLst>
          </p:cNvPr>
          <p:cNvSpPr>
            <a:spLocks noGrp="1"/>
          </p:cNvSpPr>
          <p:nvPr/>
        </p:nvSpPr>
        <p:spPr>
          <a:xfrm>
            <a:off x="6667500" y="16002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0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2026 DRAFT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1A7A37-B134-4297-BC3E-B0A7F056842B}"/>
              </a:ext>
            </a:extLst>
          </p:cNvPr>
          <p:cNvSpPr>
            <a:spLocks noGrp="1"/>
          </p:cNvSpPr>
          <p:nvPr/>
        </p:nvSpPr>
        <p:spPr>
          <a:xfrm>
            <a:off x="6096000" y="1562100"/>
            <a:ext cx="19050" cy="428625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B47534-8BD8-419E-A4DE-96057BF73C39}"/>
              </a:ext>
            </a:extLst>
          </p:cNvPr>
          <p:cNvSpPr>
            <a:spLocks noGrp="1"/>
          </p:cNvSpPr>
          <p:nvPr/>
        </p:nvSpPr>
        <p:spPr>
          <a:xfrm>
            <a:off x="685800" y="1971675"/>
            <a:ext cx="4762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Frequent sudden/severe episodes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0B93AC-5836-4487-95B9-23A96FB65C29}"/>
              </a:ext>
            </a:extLst>
          </p:cNvPr>
          <p:cNvSpPr>
            <a:spLocks noGrp="1"/>
          </p:cNvSpPr>
          <p:nvPr/>
        </p:nvSpPr>
        <p:spPr>
          <a:xfrm>
            <a:off x="6667500" y="1971675"/>
            <a:ext cx="4572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Recurrent Level 2 and/or Level 3 events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B0DB6B-A07B-4B3B-A1FE-BBB5307481F1}"/>
              </a:ext>
            </a:extLst>
          </p:cNvPr>
          <p:cNvSpPr>
            <a:spLocks noGrp="1"/>
          </p:cNvSpPr>
          <p:nvPr/>
        </p:nvSpPr>
        <p:spPr>
          <a:xfrm>
            <a:off x="685800" y="2657475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E53C96-F8FE-4C5B-A96F-9C3DB3657CB8}"/>
              </a:ext>
            </a:extLst>
          </p:cNvPr>
          <p:cNvSpPr>
            <a:spLocks noGrp="1"/>
          </p:cNvSpPr>
          <p:nvPr/>
        </p:nvSpPr>
        <p:spPr>
          <a:xfrm>
            <a:off x="6667500" y="2657475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9508D-9CBD-4F28-B4B1-485A3D347890}"/>
              </a:ext>
            </a:extLst>
          </p:cNvPr>
          <p:cNvSpPr>
            <a:spLocks noGrp="1"/>
          </p:cNvSpPr>
          <p:nvPr/>
        </p:nvSpPr>
        <p:spPr>
          <a:xfrm>
            <a:off x="685800" y="2752725"/>
            <a:ext cx="4762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Awareness assessed broadly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771F0A-AD6A-4785-9B07-7810A25B0A61}"/>
              </a:ext>
            </a:extLst>
          </p:cNvPr>
          <p:cNvSpPr>
            <a:spLocks noGrp="1"/>
          </p:cNvSpPr>
          <p:nvPr/>
        </p:nvSpPr>
        <p:spPr>
          <a:xfrm>
            <a:off x="6667500" y="2752725"/>
            <a:ext cx="4572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Validated Clarke/Gold scores can support decisions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B82950-A218-4CA6-83AE-C2E52DBA6857}"/>
              </a:ext>
            </a:extLst>
          </p:cNvPr>
          <p:cNvSpPr>
            <a:spLocks noGrp="1"/>
          </p:cNvSpPr>
          <p:nvPr/>
        </p:nvSpPr>
        <p:spPr>
          <a:xfrm>
            <a:off x="685800" y="3438525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929C99-6CCE-4F92-A09C-66F0A75DAC3D}"/>
              </a:ext>
            </a:extLst>
          </p:cNvPr>
          <p:cNvSpPr>
            <a:spLocks noGrp="1"/>
          </p:cNvSpPr>
          <p:nvPr/>
        </p:nvSpPr>
        <p:spPr>
          <a:xfrm>
            <a:off x="6667500" y="3438525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5A23D9-558D-442F-A6BB-6EBAF4F859AA}"/>
              </a:ext>
            </a:extLst>
          </p:cNvPr>
          <p:cNvSpPr>
            <a:spLocks noGrp="1"/>
          </p:cNvSpPr>
          <p:nvPr/>
        </p:nvSpPr>
        <p:spPr>
          <a:xfrm>
            <a:off x="685800" y="3533775"/>
            <a:ext cx="4762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Secretagogues and longstanding intensive insulin listed as relative disqualifiers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A7885-BF76-4235-B47C-6D7DB68C7964}"/>
              </a:ext>
            </a:extLst>
          </p:cNvPr>
          <p:cNvSpPr>
            <a:spLocks noGrp="1"/>
          </p:cNvSpPr>
          <p:nvPr/>
        </p:nvSpPr>
        <p:spPr>
          <a:xfrm>
            <a:off x="6667500" y="3533775"/>
            <a:ext cx="4572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Removed as blanket Group A exclusions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D089A0-B3E8-40DF-A374-68E3D884DDAE}"/>
              </a:ext>
            </a:extLst>
          </p:cNvPr>
          <p:cNvSpPr>
            <a:spLocks noGrp="1"/>
          </p:cNvSpPr>
          <p:nvPr/>
        </p:nvSpPr>
        <p:spPr>
          <a:xfrm>
            <a:off x="685800" y="4219575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88BB10-B236-4136-BC15-B6413BAAFF82}"/>
              </a:ext>
            </a:extLst>
          </p:cNvPr>
          <p:cNvSpPr>
            <a:spLocks noGrp="1"/>
          </p:cNvSpPr>
          <p:nvPr/>
        </p:nvSpPr>
        <p:spPr>
          <a:xfrm>
            <a:off x="6667500" y="4219575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D90917-8C4B-4C48-9D23-FFC54731F8CC}"/>
              </a:ext>
            </a:extLst>
          </p:cNvPr>
          <p:cNvSpPr>
            <a:spLocks noGrp="1"/>
          </p:cNvSpPr>
          <p:nvPr/>
        </p:nvSpPr>
        <p:spPr>
          <a:xfrm>
            <a:off x="685800" y="4314825"/>
            <a:ext cx="4762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CGM “useful if available”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E70958-F403-4940-90AD-C0E7392E6613}"/>
              </a:ext>
            </a:extLst>
          </p:cNvPr>
          <p:cNvSpPr>
            <a:spLocks noGrp="1"/>
          </p:cNvSpPr>
          <p:nvPr/>
        </p:nvSpPr>
        <p:spPr>
          <a:xfrm>
            <a:off x="6667500" y="4314825"/>
            <a:ext cx="4572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CGM recommended for insulin; rtCGM alarms required for MDI/pumps in Group 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32F02C8-8250-4614-ADAE-A4EB03EEC28F}"/>
              </a:ext>
            </a:extLst>
          </p:cNvPr>
          <p:cNvSpPr>
            <a:spLocks noGrp="1"/>
          </p:cNvSpPr>
          <p:nvPr/>
        </p:nvSpPr>
        <p:spPr>
          <a:xfrm>
            <a:off x="685800" y="5000625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E25C8F-79FB-4745-95A8-7A6C726CD22F}"/>
              </a:ext>
            </a:extLst>
          </p:cNvPr>
          <p:cNvSpPr>
            <a:spLocks noGrp="1"/>
          </p:cNvSpPr>
          <p:nvPr/>
        </p:nvSpPr>
        <p:spPr>
          <a:xfrm>
            <a:off x="6667500" y="5000625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E23642-019A-4810-A311-950D9E910E54}"/>
              </a:ext>
            </a:extLst>
          </p:cNvPr>
          <p:cNvSpPr>
            <a:spLocks noGrp="1"/>
          </p:cNvSpPr>
          <p:nvPr/>
        </p:nvSpPr>
        <p:spPr>
          <a:xfrm>
            <a:off x="685800" y="5095875"/>
            <a:ext cx="4762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No explicit AID pathway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F5FF34-1AF6-473E-97A3-9C6E7A758785}"/>
              </a:ext>
            </a:extLst>
          </p:cNvPr>
          <p:cNvSpPr>
            <a:spLocks noGrp="1"/>
          </p:cNvSpPr>
          <p:nvPr/>
        </p:nvSpPr>
        <p:spPr>
          <a:xfrm>
            <a:off x="6667500" y="5095875"/>
            <a:ext cx="4572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AID may support safe duty when stability is documented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2B2433-F2FC-4A49-93B8-A5EEEFCA6CBD}"/>
              </a:ext>
            </a:extLst>
          </p:cNvPr>
          <p:cNvSpPr>
            <a:spLocks noGrp="1"/>
          </p:cNvSpPr>
          <p:nvPr/>
        </p:nvSpPr>
        <p:spPr>
          <a:xfrm>
            <a:off x="685800" y="5781675"/>
            <a:ext cx="4762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1DC582-591B-4C7C-8F7F-BD6853C2BF0C}"/>
              </a:ext>
            </a:extLst>
          </p:cNvPr>
          <p:cNvSpPr>
            <a:spLocks noGrp="1"/>
          </p:cNvSpPr>
          <p:nvPr/>
        </p:nvSpPr>
        <p:spPr>
          <a:xfrm>
            <a:off x="6667500" y="5781675"/>
            <a:ext cx="45720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</p:spTree>
    <p:extLst>
      <p:ext uri="{BB962C8B-B14F-4D97-AF65-F5344CB8AC3E}">
        <p14:creationId xmlns:p14="http://schemas.microsoft.com/office/powerpoint/2010/main" val="197688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FE1A1B0-B6FD-446C-8E66-E3E44B86804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CHANGE 7 — OPERATIONAL REALITY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A5AC60-32B0-49B0-A791-57231FF11714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3879"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Workplace conditions now enter the risk equation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1B9E94-495C-4CE4-B2BD-DF9E13F7A753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4C7ED-428E-4804-A83F-8E15DDA7305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A10D07-6284-445C-91A2-4820867F800A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Source: operational risk summary in the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163A7-34F0-472D-97E4-CF72D096E49D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8B0FC8-69A1-4F70-B6B3-460AF7339116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SHIFT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80FFBB-E8EA-4805-96C0-70B2F5967A0A}"/>
              </a:ext>
            </a:extLst>
          </p:cNvPr>
          <p:cNvSpPr>
            <a:spLocks noGrp="1"/>
          </p:cNvSpPr>
          <p:nvPr/>
        </p:nvSpPr>
        <p:spPr>
          <a:xfrm>
            <a:off x="2381250" y="175260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019"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Night and alternating schedules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45F402-2D50-440B-B4BC-3FDC5EA5F91B}"/>
              </a:ext>
            </a:extLst>
          </p:cNvPr>
          <p:cNvSpPr>
            <a:spLocks noGrp="1"/>
          </p:cNvSpPr>
          <p:nvPr/>
        </p:nvSpPr>
        <p:spPr>
          <a:xfrm>
            <a:off x="6572250" y="175260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worsen control and complicate monitoring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667DE2-D797-4204-99F3-E9DDCBBBD1CC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9C5693-7AE1-4CB4-B153-7DEB8074BBBD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MEALS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8293CD-3A63-4902-8DE2-F69F177AD4EC}"/>
              </a:ext>
            </a:extLst>
          </p:cNvPr>
          <p:cNvSpPr>
            <a:spLocks noGrp="1"/>
          </p:cNvSpPr>
          <p:nvPr/>
        </p:nvSpPr>
        <p:spPr>
          <a:xfrm>
            <a:off x="2381250" y="260985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Irregular or missed meals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B94DD2-509A-4CA1-BF3F-88B9A2E5C2CB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increase variability and mismatch with insulin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568693-2B8D-48B1-9FFF-3FA9553393A3}"/>
              </a:ext>
            </a:extLst>
          </p:cNvPr>
          <p:cNvSpPr>
            <a:spLocks noGrp="1"/>
          </p:cNvSpPr>
          <p:nvPr/>
        </p:nvSpPr>
        <p:spPr>
          <a:xfrm>
            <a:off x="685800" y="3190875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49BB72-9ED4-4A57-89D8-5C4AFE430407}"/>
              </a:ext>
            </a:extLst>
          </p:cNvPr>
          <p:cNvSpPr>
            <a:spLocks noGrp="1"/>
          </p:cNvSpPr>
          <p:nvPr/>
        </p:nvSpPr>
        <p:spPr>
          <a:xfrm>
            <a:off x="685800" y="34671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TASK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E099A6-9EA7-454D-80E9-6C5D4748E6CE}"/>
              </a:ext>
            </a:extLst>
          </p:cNvPr>
          <p:cNvSpPr>
            <a:spLocks noGrp="1"/>
          </p:cNvSpPr>
          <p:nvPr/>
        </p:nvSpPr>
        <p:spPr>
          <a:xfrm>
            <a:off x="2381250" y="346710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6106"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Long driving + changing activity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8189BA-E2B3-4AED-8EE8-807DC741F1B1}"/>
              </a:ext>
            </a:extLst>
          </p:cNvPr>
          <p:cNvSpPr>
            <a:spLocks noGrp="1"/>
          </p:cNvSpPr>
          <p:nvPr/>
        </p:nvSpPr>
        <p:spPr>
          <a:xfrm>
            <a:off x="6572250" y="346710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can produce unanticipated glucose shifts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A33DE4-499C-4FA6-8BB6-4227C4960E25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D7A9C3-9856-4610-8626-66424AD9459B}"/>
              </a:ext>
            </a:extLst>
          </p:cNvPr>
          <p:cNvSpPr>
            <a:spLocks noGrp="1"/>
          </p:cNvSpPr>
          <p:nvPr/>
        </p:nvSpPr>
        <p:spPr>
          <a:xfrm>
            <a:off x="685800" y="43243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DEVICE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7195A1-C396-4BDA-8EFB-AD95295907BD}"/>
              </a:ext>
            </a:extLst>
          </p:cNvPr>
          <p:cNvSpPr>
            <a:spLocks noGrp="1"/>
          </p:cNvSpPr>
          <p:nvPr/>
        </p:nvSpPr>
        <p:spPr>
          <a:xfrm>
            <a:off x="2381250" y="4324350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4610"/>
          </a:bodyPr>
          <a:lstStyle/>
          <a:p>
            <a:pPr algn="l">
              <a:defRPr sz="180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Temperature, humidity, EM fields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9BA999-A049-4698-917B-FA66A92C841E}"/>
              </a:ext>
            </a:extLst>
          </p:cNvPr>
          <p:cNvSpPr>
            <a:spLocks noGrp="1"/>
          </p:cNvSpPr>
          <p:nvPr/>
        </p:nvSpPr>
        <p:spPr>
          <a:xfrm>
            <a:off x="6572250" y="432435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may affect insulin or device reliability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485586-FF6D-45EC-81FD-7E9A8A9ECA3B}"/>
              </a:ext>
            </a:extLst>
          </p:cNvPr>
          <p:cNvSpPr>
            <a:spLocks noGrp="1"/>
          </p:cNvSpPr>
          <p:nvPr/>
        </p:nvSpPr>
        <p:spPr>
          <a:xfrm>
            <a:off x="685800" y="4905375"/>
            <a:ext cx="104775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02664E-68C0-49F7-BF07-C5F39F571250}"/>
              </a:ext>
            </a:extLst>
          </p:cNvPr>
          <p:cNvSpPr>
            <a:spLocks noGrp="1"/>
          </p:cNvSpPr>
          <p:nvPr/>
        </p:nvSpPr>
        <p:spPr>
          <a:xfrm>
            <a:off x="685800" y="5391150"/>
            <a:ext cx="1038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4098"/>
          </a:bodyPr>
          <a:lstStyle/>
          <a:p>
            <a:pPr algn="l">
              <a:defRPr sz="19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Risk becomes cumulative when clinical, technical and organisational factors coincide.</a:t>
            </a:r>
          </a:p>
        </p:txBody>
      </p:sp>
    </p:spTree>
    <p:extLst>
      <p:ext uri="{BB962C8B-B14F-4D97-AF65-F5344CB8AC3E}">
        <p14:creationId xmlns:p14="http://schemas.microsoft.com/office/powerpoint/2010/main" val="1582569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BC17D4F-4F02-4518-9B39-AB5825C25AD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FROM CHAPTER TO PRACTICE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66FA32-094A-42A7-B2D1-119566A041A8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Fitness becomes a documented pathway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C9B0EB-5C5E-4491-8874-2D07679217CD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9A6F8E-C273-4C07-9DF4-753CB30DFB9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799003-C877-4857-9DE5-2786BA3C6FAF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Source: synthesis of the 2026 working-group draft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64FF19-119B-4087-8F5C-9F49531DF5A2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EAD541-2B42-4F3A-AD51-81BAC3B60774}"/>
              </a:ext>
            </a:extLst>
          </p:cNvPr>
          <p:cNvSpPr>
            <a:spLocks noGrp="1"/>
          </p:cNvSpPr>
          <p:nvPr/>
        </p:nvSpPr>
        <p:spPr>
          <a:xfrm>
            <a:off x="685800" y="190500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270A49-99DA-4A3F-A440-455FE887B65C}"/>
              </a:ext>
            </a:extLst>
          </p:cNvPr>
          <p:cNvSpPr>
            <a:spLocks noGrp="1"/>
          </p:cNvSpPr>
          <p:nvPr/>
        </p:nvSpPr>
        <p:spPr>
          <a:xfrm>
            <a:off x="685800" y="2514600"/>
            <a:ext cx="1733550" cy="47625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ABF351-FCED-41EB-B348-BEE2495AA3DC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PROFILE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B76227-65E9-4A62-9D10-EB1FC8190E46}"/>
              </a:ext>
            </a:extLst>
          </p:cNvPr>
          <p:cNvSpPr>
            <a:spLocks noGrp="1"/>
          </p:cNvSpPr>
          <p:nvPr/>
        </p:nvSpPr>
        <p:spPr>
          <a:xfrm>
            <a:off x="685800" y="3238500"/>
            <a:ext cx="2000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Type, treatment, complications, awareness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42255F-4D6F-43E7-9237-F684DBF49FCE}"/>
              </a:ext>
            </a:extLst>
          </p:cNvPr>
          <p:cNvSpPr>
            <a:spLocks noGrp="1"/>
          </p:cNvSpPr>
          <p:nvPr/>
        </p:nvSpPr>
        <p:spPr>
          <a:xfrm>
            <a:off x="2590800" y="2619375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5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BF2935-B3D3-42CF-9761-572D0E9AA364}"/>
              </a:ext>
            </a:extLst>
          </p:cNvPr>
          <p:cNvSpPr>
            <a:spLocks noGrp="1"/>
          </p:cNvSpPr>
          <p:nvPr/>
        </p:nvSpPr>
        <p:spPr>
          <a:xfrm>
            <a:off x="2857500" y="190500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FACD9F-D3FB-4AF4-89FF-65E757EC1227}"/>
              </a:ext>
            </a:extLst>
          </p:cNvPr>
          <p:cNvSpPr>
            <a:spLocks noGrp="1"/>
          </p:cNvSpPr>
          <p:nvPr/>
        </p:nvSpPr>
        <p:spPr>
          <a:xfrm>
            <a:off x="2857500" y="2514600"/>
            <a:ext cx="1733550" cy="47625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773F72-8E74-4BA9-9C99-831389CB7E48}"/>
              </a:ext>
            </a:extLst>
          </p:cNvPr>
          <p:cNvSpPr>
            <a:spLocks noGrp="1"/>
          </p:cNvSpPr>
          <p:nvPr/>
        </p:nvSpPr>
        <p:spPr>
          <a:xfrm>
            <a:off x="2857500" y="27813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1BFB11-BE47-4E9D-A601-CB0EE853B823}"/>
              </a:ext>
            </a:extLst>
          </p:cNvPr>
          <p:cNvSpPr>
            <a:spLocks noGrp="1"/>
          </p:cNvSpPr>
          <p:nvPr/>
        </p:nvSpPr>
        <p:spPr>
          <a:xfrm>
            <a:off x="2857500" y="3238500"/>
            <a:ext cx="2000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HbA1c + CGM history + TIR/TBR/CV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8944A5-730D-48C5-ACE7-8866C9ACD602}"/>
              </a:ext>
            </a:extLst>
          </p:cNvPr>
          <p:cNvSpPr>
            <a:spLocks noGrp="1"/>
          </p:cNvSpPr>
          <p:nvPr/>
        </p:nvSpPr>
        <p:spPr>
          <a:xfrm>
            <a:off x="4762500" y="2619375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5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779913-655E-48C3-95A2-3B7E4A452465}"/>
              </a:ext>
            </a:extLst>
          </p:cNvPr>
          <p:cNvSpPr>
            <a:spLocks noGrp="1"/>
          </p:cNvSpPr>
          <p:nvPr/>
        </p:nvSpPr>
        <p:spPr>
          <a:xfrm>
            <a:off x="5029200" y="190500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D4F6AC-AF30-40C1-9802-300C25662684}"/>
              </a:ext>
            </a:extLst>
          </p:cNvPr>
          <p:cNvSpPr>
            <a:spLocks noGrp="1"/>
          </p:cNvSpPr>
          <p:nvPr/>
        </p:nvSpPr>
        <p:spPr>
          <a:xfrm>
            <a:off x="5029200" y="2514600"/>
            <a:ext cx="1733550" cy="47625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980CB4-C5FB-4CD2-8A48-7F0480F41FCA}"/>
              </a:ext>
            </a:extLst>
          </p:cNvPr>
          <p:cNvSpPr>
            <a:spLocks noGrp="1"/>
          </p:cNvSpPr>
          <p:nvPr/>
        </p:nvSpPr>
        <p:spPr>
          <a:xfrm>
            <a:off x="5029200" y="27813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SAFEGUARDS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11EA48-C975-45EC-84B3-B6AA9D32E638}"/>
              </a:ext>
            </a:extLst>
          </p:cNvPr>
          <p:cNvSpPr>
            <a:spLocks noGrp="1"/>
          </p:cNvSpPr>
          <p:nvPr/>
        </p:nvSpPr>
        <p:spPr>
          <a:xfrm>
            <a:off x="5029200" y="3238500"/>
            <a:ext cx="2000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Education, alarms, response, backup plan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3094DA-05B9-4D52-8529-B3686C0E4709}"/>
              </a:ext>
            </a:extLst>
          </p:cNvPr>
          <p:cNvSpPr>
            <a:spLocks noGrp="1"/>
          </p:cNvSpPr>
          <p:nvPr/>
        </p:nvSpPr>
        <p:spPr>
          <a:xfrm>
            <a:off x="6934200" y="2619375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5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3AAD6A-DB6D-44EA-933B-368B5A21E338}"/>
              </a:ext>
            </a:extLst>
          </p:cNvPr>
          <p:cNvSpPr>
            <a:spLocks noGrp="1"/>
          </p:cNvSpPr>
          <p:nvPr/>
        </p:nvSpPr>
        <p:spPr>
          <a:xfrm>
            <a:off x="7200900" y="190500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C9FB00-CF84-4AED-AF45-BADF04BD6B68}"/>
              </a:ext>
            </a:extLst>
          </p:cNvPr>
          <p:cNvSpPr>
            <a:spLocks noGrp="1"/>
          </p:cNvSpPr>
          <p:nvPr/>
        </p:nvSpPr>
        <p:spPr>
          <a:xfrm>
            <a:off x="7200900" y="2514600"/>
            <a:ext cx="1733550" cy="47625"/>
          </a:xfrm>
          <a:prstGeom prst="rect">
            <a:avLst/>
          </a:prstGeom>
          <a:solidFill>
            <a:srgbClr val="079C96"/>
          </a:solidFill>
          <a:ln w="0">
            <a:solidFill>
              <a:srgbClr val="079C96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D27622-2C28-4748-9D32-42B44D072CA8}"/>
              </a:ext>
            </a:extLst>
          </p:cNvPr>
          <p:cNvSpPr>
            <a:spLocks noGrp="1"/>
          </p:cNvSpPr>
          <p:nvPr/>
        </p:nvSpPr>
        <p:spPr>
          <a:xfrm>
            <a:off x="7200900" y="27813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1F1663-CA86-4358-9E86-675F3A8D2693}"/>
              </a:ext>
            </a:extLst>
          </p:cNvPr>
          <p:cNvSpPr>
            <a:spLocks noGrp="1"/>
          </p:cNvSpPr>
          <p:nvPr/>
        </p:nvSpPr>
        <p:spPr>
          <a:xfrm>
            <a:off x="7200900" y="3238500"/>
            <a:ext cx="2000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Shift, meals, task and device environment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EE432C7-C56D-46E5-A6C3-C1D23891A06C}"/>
              </a:ext>
            </a:extLst>
          </p:cNvPr>
          <p:cNvSpPr>
            <a:spLocks noGrp="1"/>
          </p:cNvSpPr>
          <p:nvPr/>
        </p:nvSpPr>
        <p:spPr>
          <a:xfrm>
            <a:off x="9105900" y="2619375"/>
            <a:ext cx="266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550" b="1">
                <a:solidFill>
                  <a:srgbClr val="A8B2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B2B5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78CA11-1BFD-444E-8C53-C736F80F7D30}"/>
              </a:ext>
            </a:extLst>
          </p:cNvPr>
          <p:cNvSpPr>
            <a:spLocks noGrp="1"/>
          </p:cNvSpPr>
          <p:nvPr/>
        </p:nvSpPr>
        <p:spPr>
          <a:xfrm>
            <a:off x="9372600" y="190500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E46AF3E-0CBB-4E1D-8095-3A491AC5D96F}"/>
              </a:ext>
            </a:extLst>
          </p:cNvPr>
          <p:cNvSpPr>
            <a:spLocks noGrp="1"/>
          </p:cNvSpPr>
          <p:nvPr/>
        </p:nvSpPr>
        <p:spPr>
          <a:xfrm>
            <a:off x="9372600" y="2514600"/>
            <a:ext cx="173355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A33D0D-7FD5-4A21-92B8-1C33B27C21C5}"/>
              </a:ext>
            </a:extLst>
          </p:cNvPr>
          <p:cNvSpPr>
            <a:spLocks noGrp="1"/>
          </p:cNvSpPr>
          <p:nvPr/>
        </p:nvSpPr>
        <p:spPr>
          <a:xfrm>
            <a:off x="9372600" y="27813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DECISION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94B2DB1-0819-41C8-937C-DD33B70EB024}"/>
              </a:ext>
            </a:extLst>
          </p:cNvPr>
          <p:cNvSpPr>
            <a:spLocks noGrp="1"/>
          </p:cNvSpPr>
          <p:nvPr/>
        </p:nvSpPr>
        <p:spPr>
          <a:xfrm>
            <a:off x="9372600" y="3238500"/>
            <a:ext cx="2000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Fit, conditions, review frequency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865BF4-396F-4172-8C60-6167F93FCBA8}"/>
              </a:ext>
            </a:extLst>
          </p:cNvPr>
          <p:cNvSpPr>
            <a:spLocks noGrp="1"/>
          </p:cNvSpPr>
          <p:nvPr/>
        </p:nvSpPr>
        <p:spPr>
          <a:xfrm>
            <a:off x="685800" y="5181600"/>
            <a:ext cx="1047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Periodic review closes the loop—frequency follows treatment, compliance and complications.</a:t>
            </a:r>
          </a:p>
        </p:txBody>
      </p:sp>
    </p:spTree>
    <p:extLst>
      <p:ext uri="{BB962C8B-B14F-4D97-AF65-F5344CB8AC3E}">
        <p14:creationId xmlns:p14="http://schemas.microsoft.com/office/powerpoint/2010/main" val="64499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CDF6123-A735-4245-A5BB-9CF8A0D17A2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CLOSING MESSAGE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DA5B03-C9EE-4546-8D01-193FAAB4917F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The update balances two safety duties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AD1B0E-23FE-4367-ABE6-033B7610C0B4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1AD22A-C504-4969-987D-F6DD97A7055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E170E1-3633-493B-A523-7AAA1017DCA5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UIMC Diabetes Working Group draft • May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2569F-CCA0-4A0B-8053-E8099676846E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C3FC9A-7E71-4C4E-B6C8-C31F4725072A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323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420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defRPr>
            </a:pPr>
            <a:r>
              <a:rPr sz="4200" b="1">
                <a:solidFill>
                  <a:srgbClr val="D71920"/>
                </a:solidFill>
                <a:latin typeface="Aptos Display"/>
                <a:ea typeface="Aptos Display"/>
                <a:cs typeface="Aptos Display"/>
              </a:rPr>
              <a:t>Protect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FCDDDE-B26C-44F9-8892-7556467B54E4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3238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railway operations from sudden incapacity.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245BD8-6707-4B6B-AD4F-BA3C633CB4A1}"/>
              </a:ext>
            </a:extLst>
          </p:cNvPr>
          <p:cNvSpPr>
            <a:spLocks noGrp="1"/>
          </p:cNvSpPr>
          <p:nvPr/>
        </p:nvSpPr>
        <p:spPr>
          <a:xfrm>
            <a:off x="4095750" y="1857375"/>
            <a:ext cx="19050" cy="254317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0E58B7-3BE7-4C9F-BD80-72712FF6E26C}"/>
              </a:ext>
            </a:extLst>
          </p:cNvPr>
          <p:cNvSpPr>
            <a:spLocks noGrp="1"/>
          </p:cNvSpPr>
          <p:nvPr/>
        </p:nvSpPr>
        <p:spPr>
          <a:xfrm>
            <a:off x="4572000" y="1866900"/>
            <a:ext cx="304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42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4200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Enable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957A36-8CAC-49F2-AA2D-FD2AEB324AB3}"/>
              </a:ext>
            </a:extLst>
          </p:cNvPr>
          <p:cNvSpPr>
            <a:spLocks noGrp="1"/>
          </p:cNvSpPr>
          <p:nvPr/>
        </p:nvSpPr>
        <p:spPr>
          <a:xfrm>
            <a:off x="4572000" y="2667000"/>
            <a:ext cx="3143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776"/>
          </a:bodyPr>
          <a:lstStyle/>
          <a:p>
            <a:pPr algn="l">
              <a:defRPr sz="17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sustainable employment when control is documented.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1719F4-9D07-41CC-9EE4-7B132026B883}"/>
              </a:ext>
            </a:extLst>
          </p:cNvPr>
          <p:cNvSpPr>
            <a:spLocks noGrp="1"/>
          </p:cNvSpPr>
          <p:nvPr/>
        </p:nvSpPr>
        <p:spPr>
          <a:xfrm>
            <a:off x="8172450" y="1857375"/>
            <a:ext cx="19050" cy="254317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21A62F-A6F6-4F47-B3AC-70E2DCA08942}"/>
              </a:ext>
            </a:extLst>
          </p:cNvPr>
          <p:cNvSpPr>
            <a:spLocks noGrp="1"/>
          </p:cNvSpPr>
          <p:nvPr/>
        </p:nvSpPr>
        <p:spPr>
          <a:xfrm>
            <a:off x="8667750" y="18669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426"/>
          </a:bodyPr>
          <a:lstStyle/>
          <a:p>
            <a:pPr algn="l">
              <a:defRPr sz="360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Standardise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991A1A-FBAF-4E45-A6D0-EBF4F313A857}"/>
              </a:ext>
            </a:extLst>
          </p:cNvPr>
          <p:cNvSpPr>
            <a:spLocks noGrp="1"/>
          </p:cNvSpPr>
          <p:nvPr/>
        </p:nvSpPr>
        <p:spPr>
          <a:xfrm>
            <a:off x="8667750" y="2667000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5137"/>
          </a:bodyPr>
          <a:lstStyle/>
          <a:p>
            <a:pPr algn="l">
              <a:defRPr sz="17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decisions with objective metrics and clear safeguards.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3F9C4-AD94-4812-9545-B89DA5B7F341}"/>
              </a:ext>
            </a:extLst>
          </p:cNvPr>
          <p:cNvSpPr>
            <a:spLocks noGrp="1"/>
          </p:cNvSpPr>
          <p:nvPr/>
        </p:nvSpPr>
        <p:spPr>
          <a:xfrm>
            <a:off x="685800" y="5086350"/>
            <a:ext cx="1038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5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Safer decisions—not simpler exclusions.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26707" y="5334000"/>
            <a:ext cx="777786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4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0A22FD7-9104-4BFC-938E-55E311536A0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defRPr>
            </a:pPr>
            <a:r>
              <a:rPr sz="1125" b="1">
                <a:solidFill>
                  <a:srgbClr val="079C96"/>
                </a:solidFill>
                <a:latin typeface="Aptos Display"/>
                <a:ea typeface="Aptos Display"/>
                <a:cs typeface="Aptos Display"/>
              </a:rPr>
              <a:t>EVIDENCE BASE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F44855-E0C8-4FA4-9C2D-124CCAD5B8AE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668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72328"/>
                </a:solidFill>
                <a:latin typeface="Aptos Display"/>
                <a:ea typeface="Aptos Display"/>
                <a:cs typeface="Aptos Display"/>
              </a:rPr>
              <a:t>Sources for discussion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6925A5-1757-4C5E-872D-E6ED069E2C90}"/>
              </a:ext>
            </a:extLst>
          </p:cNvPr>
          <p:cNvSpPr>
            <a:spLocks noGrp="1"/>
          </p:cNvSpPr>
          <p:nvPr/>
        </p:nvSpPr>
        <p:spPr>
          <a:xfrm>
            <a:off x="685800" y="1438275"/>
            <a:ext cx="838200" cy="47625"/>
          </a:xfrm>
          <a:prstGeom prst="rect">
            <a:avLst/>
          </a:prstGeom>
          <a:solidFill>
            <a:srgbClr val="D71920"/>
          </a:solidFill>
          <a:ln w="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EB79F1-D094-4E32-A393-E83069BE1CC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0A686D-466A-43E7-A947-2511B198AF4D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9334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UIMC Diabetes Working Group draft • May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5FBB24-8787-4F74-A1D3-C757160D0505}"/>
              </a:ext>
            </a:extLst>
          </p:cNvPr>
          <p:cNvSpPr>
            <a:spLocks noGrp="1"/>
          </p:cNvSpPr>
          <p:nvPr/>
        </p:nvSpPr>
        <p:spPr>
          <a:xfrm>
            <a:off x="11001375" y="6553200"/>
            <a:ext cx="495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255D1D-5CC0-46BA-BBAD-B3B126B05217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CORE DOCUMENTS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7B288D-D85D-4893-8E05-AA132DCAF0FD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57200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UIMC — Railway Medical Guidelines 2019</a:t>
            </a: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Chapter 4: Diabetes Mellitus, pp. 31–36</a:t>
            </a:r>
          </a:p>
          <a:p>
            <a:endParaRPr sz="1500" b="0">
              <a:solidFill>
                <a:srgbClr val="172328"/>
              </a:solidFill>
              <a:latin typeface="Aptos"/>
              <a:ea typeface="Aptos"/>
              <a:cs typeface="Aptos"/>
            </a:endParaRP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UIMC Diabetes Working Group</a:t>
            </a: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DIABETES_CHAPTER4_MAI2026 — working draft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EC8C19-AD04-4258-9DA3-238BC2D30FBC}"/>
              </a:ext>
            </a:extLst>
          </p:cNvPr>
          <p:cNvSpPr>
            <a:spLocks noGrp="1"/>
          </p:cNvSpPr>
          <p:nvPr/>
        </p:nvSpPr>
        <p:spPr>
          <a:xfrm>
            <a:off x="5953125" y="1733550"/>
            <a:ext cx="9525" cy="3619500"/>
          </a:xfrm>
          <a:prstGeom prst="rect">
            <a:avLst/>
          </a:prstGeom>
          <a:solidFill>
            <a:srgbClr val="D9E0E1"/>
          </a:solidFill>
          <a:ln w="0">
            <a:solidFill>
              <a:srgbClr val="D9E0E1"/>
            </a:solidFill>
            <a:prstDash val="solid"/>
          </a:ln>
        </p:spPr>
        <p:txBody>
          <a:bodyPr/>
          <a:lstStyle/>
          <a:p>
            <a:endParaRPr lang="fr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1FEA78-058E-404B-91FE-0ABCBDBCA4DA}"/>
              </a:ext>
            </a:extLst>
          </p:cNvPr>
          <p:cNvSpPr>
            <a:spLocks noGrp="1"/>
          </p:cNvSpPr>
          <p:nvPr/>
        </p:nvSpPr>
        <p:spPr>
          <a:xfrm>
            <a:off x="6477000" y="1733550"/>
            <a:ext cx="476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KEY EVIDENCE CITED IN THE DRAFT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F12BCB-83EF-4DDD-A14B-EEEDDE4CC438}"/>
              </a:ext>
            </a:extLst>
          </p:cNvPr>
          <p:cNvSpPr>
            <a:spLocks noGrp="1"/>
          </p:cNvSpPr>
          <p:nvPr/>
        </p:nvSpPr>
        <p:spPr>
          <a:xfrm>
            <a:off x="6477000" y="2095500"/>
            <a:ext cx="476250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ADA Standards of Care in Diabetes—2026</a:t>
            </a: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Sommerfield et al. • Ruis et al. • Musen et al.</a:t>
            </a: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Brands et al. • Cox et al.</a:t>
            </a: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UKPDS • ADVANCE • ADOPT</a:t>
            </a:r>
          </a:p>
          <a:p>
            <a:pPr algn="l">
              <a:defRPr sz="1500" b="0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2328"/>
                </a:solidFill>
                <a:latin typeface="Aptos"/>
                <a:ea typeface="Aptos"/>
                <a:cs typeface="Aptos"/>
              </a:rPr>
              <a:t>HAATT and DAFNE education programmes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578C0D-3A74-48C4-B470-2323E37FE9DF}"/>
              </a:ext>
            </a:extLst>
          </p:cNvPr>
          <p:cNvSpPr>
            <a:spLocks noGrp="1"/>
          </p:cNvSpPr>
          <p:nvPr/>
        </p:nvSpPr>
        <p:spPr>
          <a:xfrm>
            <a:off x="685800" y="44577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D719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1920"/>
                </a:solidFill>
                <a:latin typeface="Aptos"/>
                <a:ea typeface="Aptos"/>
                <a:cs typeface="Aptos"/>
              </a:rPr>
              <a:t>Status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B1F937-F350-4344-B32D-8D156616CABD}"/>
              </a:ext>
            </a:extLst>
          </p:cNvPr>
          <p:cNvSpPr>
            <a:spLocks noGrp="1"/>
          </p:cNvSpPr>
          <p:nvPr/>
        </p:nvSpPr>
        <p:spPr>
          <a:xfrm>
            <a:off x="685800" y="4791075"/>
            <a:ext cx="10287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0">
                <a:solidFill>
                  <a:srgbClr val="64727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47277"/>
                </a:solidFill>
                <a:latin typeface="Aptos"/>
                <a:ea typeface="Aptos"/>
                <a:cs typeface="Aptos"/>
              </a:rPr>
              <a:t>This presentation compares the 2019 guideline with the May 2026 working-group draft. Final wording remains subject to UIMC review and approval.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02C8B8-445E-4906-A274-0D4ED47FC844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079C9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079C96"/>
                </a:solidFill>
                <a:latin typeface="Aptos"/>
                <a:ea typeface="Aptos"/>
                <a:cs typeface="Aptos"/>
              </a:rPr>
              <a:t>Discussion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CCF979-1741-4806-AD6B-E09A413EF22B}"/>
              </a:ext>
            </a:extLst>
          </p:cNvPr>
          <p:cNvSpPr>
            <a:spLocks noGrp="1"/>
          </p:cNvSpPr>
          <p:nvPr/>
        </p:nvSpPr>
        <p:spPr>
          <a:xfrm>
            <a:off x="2381250" y="582930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72328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328"/>
                </a:solidFill>
                <a:latin typeface="Aptos"/>
                <a:ea typeface="Aptos"/>
                <a:cs typeface="Aptos"/>
              </a:rPr>
              <a:t>What must be clarified before publication?</a:t>
            </a:r>
          </a:p>
        </p:txBody>
      </p:sp>
    </p:spTree>
    <p:extLst>
      <p:ext uri="{BB962C8B-B14F-4D97-AF65-F5344CB8AC3E}">
        <p14:creationId xmlns:p14="http://schemas.microsoft.com/office/powerpoint/2010/main" val="154981929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1474</Words>
  <Application>Microsoft Office PowerPoint</Application>
  <PresentationFormat>Grand écran</PresentationFormat>
  <Paragraphs>319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1" baseType="lpstr">
      <vt:lpstr>Aptos</vt:lpstr>
      <vt:lpstr>Aptos Display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CFL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Marion PARTOUCHE</dc:creator>
  <cp:lastModifiedBy>SAKTHITHASAN Kirushanthi</cp:lastModifiedBy>
  <cp:revision>4</cp:revision>
  <dcterms:created xsi:type="dcterms:W3CDTF">2026-09-11T12:56:31Z</dcterms:created>
  <dcterms:modified xsi:type="dcterms:W3CDTF">2026-09-30T09:39:02Z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410dac-b8c1-42e8-a8aa-7f4dea38d183_Enabled">
    <vt:lpwstr>true</vt:lpwstr>
  </property>
  <property fmtid="{D5CDD505-2E9C-101B-9397-08002B2CF9AE}" pid="3" name="MSIP_Label_6a410dac-b8c1-42e8-a8aa-7f4dea38d183_SetDate">
    <vt:lpwstr>2026-09-11T13:01:07Z</vt:lpwstr>
  </property>
  <property fmtid="{D5CDD505-2E9C-101B-9397-08002B2CF9AE}" pid="4" name="MSIP_Label_6a410dac-b8c1-42e8-a8aa-7f4dea38d183_Method">
    <vt:lpwstr>Standard</vt:lpwstr>
  </property>
  <property fmtid="{D5CDD505-2E9C-101B-9397-08002B2CF9AE}" pid="5" name="MSIP_Label_6a410dac-b8c1-42e8-a8aa-7f4dea38d183_Name">
    <vt:lpwstr>SL_LIMITED_FR</vt:lpwstr>
  </property>
  <property fmtid="{D5CDD505-2E9C-101B-9397-08002B2CF9AE}" pid="6" name="MSIP_Label_6a410dac-b8c1-42e8-a8aa-7f4dea38d183_SiteId">
    <vt:lpwstr>0a8cf587-062e-4caa-b22a-191d71fb28d3</vt:lpwstr>
  </property>
  <property fmtid="{D5CDD505-2E9C-101B-9397-08002B2CF9AE}" pid="7" name="MSIP_Label_6a410dac-b8c1-42e8-a8aa-7f4dea38d183_ActionId">
    <vt:lpwstr>4ad9c010-4f68-4562-ac8e-bd018ae63808</vt:lpwstr>
  </property>
  <property fmtid="{D5CDD505-2E9C-101B-9397-08002B2CF9AE}" pid="8" name="MSIP_Label_6a410dac-b8c1-42e8-a8aa-7f4dea38d183_ContentBits">
    <vt:lpwstr>3</vt:lpwstr>
  </property>
  <property fmtid="{D5CDD505-2E9C-101B-9397-08002B2CF9AE}" pid="9" name="MSIP_Label_6a410dac-b8c1-42e8-a8aa-7f4dea38d183_Tag">
    <vt:lpwstr>10, 3, 0, 1</vt:lpwstr>
  </property>
  <property fmtid="{D5CDD505-2E9C-101B-9397-08002B2CF9AE}" pid="10" name="ClassificationContentMarkingFooterLocations">
    <vt:lpwstr>ChatGPT:3</vt:lpwstr>
  </property>
  <property fmtid="{D5CDD505-2E9C-101B-9397-08002B2CF9AE}" pid="11" name="ClassificationContentMarkingFooterText">
    <vt:lpwstr>RESTREINT </vt:lpwstr>
  </property>
</Properties>
</file>