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9"/>
  </p:notesMasterIdLst>
  <p:sldIdLst>
    <p:sldId id="326" r:id="rId2"/>
    <p:sldId id="332" r:id="rId3"/>
    <p:sldId id="2587" r:id="rId4"/>
    <p:sldId id="2588" r:id="rId5"/>
    <p:sldId id="2610" r:id="rId6"/>
    <p:sldId id="2612" r:id="rId7"/>
    <p:sldId id="2608" r:id="rId8"/>
    <p:sldId id="2593" r:id="rId9"/>
    <p:sldId id="2609" r:id="rId10"/>
    <p:sldId id="2580" r:id="rId11"/>
    <p:sldId id="2604" r:id="rId12"/>
    <p:sldId id="2606" r:id="rId13"/>
    <p:sldId id="2599" r:id="rId14"/>
    <p:sldId id="2600" r:id="rId15"/>
    <p:sldId id="2585" r:id="rId16"/>
    <p:sldId id="2605" r:id="rId17"/>
    <p:sldId id="281" r:id="rId18"/>
  </p:sldIdLst>
  <p:sldSz cx="12192000" cy="6858000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TP" id="{0981A2A3-E577-463D-AD9F-A4895A1115AE}">
          <p14:sldIdLst/>
        </p14:section>
        <p14:section name="Managing Diabetes in Safety-Critical Occupations" id="{6CAC61E9-2EBB-4ACB-8366-2F09D21F13CF}">
          <p14:sldIdLst>
            <p14:sldId id="326"/>
          </p14:sldIdLst>
        </p14:section>
        <p14:section name="Introduction and Background" id="{00DE6E10-2D42-4A60-9163-92309872CE07}">
          <p14:sldIdLst>
            <p14:sldId id="332"/>
            <p14:sldId id="2587"/>
            <p14:sldId id="2588"/>
            <p14:sldId id="2610"/>
            <p14:sldId id="2612"/>
          </p14:sldIdLst>
        </p14:section>
        <p14:section name="Clinical Advances in Diabetes Management" id="{E4F09DD6-98D0-454B-A41A-E43BE158EE8E}">
          <p14:sldIdLst>
            <p14:sldId id="2608"/>
            <p14:sldId id="2593"/>
            <p14:sldId id="2609"/>
          </p14:sldIdLst>
        </p14:section>
        <p14:section name="Education and Risk Mitigation" id="{C408FCEA-F59A-43F4-B13A-873E9AED36B7}">
          <p14:sldIdLst>
            <p14:sldId id="2580"/>
          </p14:sldIdLst>
        </p14:section>
        <p14:section name="Clinical cases" id="{749EF2D2-07F5-4659-A50A-0E7E2BFD8F1B}">
          <p14:sldIdLst>
            <p14:sldId id="2604"/>
            <p14:sldId id="2606"/>
            <p14:sldId id="2599"/>
          </p14:sldIdLst>
        </p14:section>
        <p14:section name="Occupational Health and Policy Implications" id="{DD9785EE-3041-4916-8151-842B87357A7B}">
          <p14:sldIdLst>
            <p14:sldId id="2600"/>
          </p14:sldIdLst>
        </p14:section>
        <p14:section name="Practical Applications and Future Outlook" id="{FB70B950-85D9-49A0-9A83-16E5CE9EE4C9}">
          <p14:sldIdLst>
            <p14:sldId id="2585"/>
            <p14:sldId id="2605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56" userDrawn="1">
          <p15:clr>
            <a:srgbClr val="A4A3A4"/>
          </p15:clr>
        </p15:guide>
        <p15:guide id="9" pos="6924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orient="horz" pos="228">
          <p15:clr>
            <a:srgbClr val="A4A3A4"/>
          </p15:clr>
        </p15:guide>
        <p15:guide id="12" orient="horz" pos="4088">
          <p15:clr>
            <a:srgbClr val="A4A3A4"/>
          </p15:clr>
        </p15:guide>
        <p15:guide id="13" orient="horz" pos="3135">
          <p15:clr>
            <a:srgbClr val="A4A3A4"/>
          </p15:clr>
        </p15:guide>
        <p15:guide id="14" orient="horz" pos="618">
          <p15:clr>
            <a:srgbClr val="A4A3A4"/>
          </p15:clr>
        </p15:guide>
        <p15:guide id="15" orient="horz" pos="504">
          <p15:clr>
            <a:srgbClr val="A4A3A4"/>
          </p15:clr>
        </p15:guide>
        <p15:guide id="16" orient="horz" pos="572">
          <p15:clr>
            <a:srgbClr val="A4A3A4"/>
          </p15:clr>
        </p15:guide>
        <p15:guide id="17" pos="234">
          <p15:clr>
            <a:srgbClr val="A4A3A4"/>
          </p15:clr>
        </p15:guide>
        <p15:guide id="18" pos="7219">
          <p15:clr>
            <a:srgbClr val="A4A3A4"/>
          </p15:clr>
        </p15:guide>
        <p15:guide id="19" pos="7446">
          <p15:clr>
            <a:srgbClr val="A4A3A4"/>
          </p15:clr>
        </p15:guide>
        <p15:guide id="20" pos="257">
          <p15:clr>
            <a:srgbClr val="A4A3A4"/>
          </p15:clr>
        </p15:guide>
        <p15:guide id="21" pos="7423">
          <p15:clr>
            <a:srgbClr val="A4A3A4"/>
          </p15:clr>
        </p15:guide>
        <p15:guide id="22" pos="461">
          <p15:clr>
            <a:srgbClr val="A4A3A4"/>
          </p15:clr>
        </p15:guide>
        <p15:guide id="23" pos="2842">
          <p15:clr>
            <a:srgbClr val="A4A3A4"/>
          </p15:clr>
        </p15:guide>
        <p15:guide id="24" pos="3409">
          <p15:clr>
            <a:srgbClr val="A4A3A4"/>
          </p15:clr>
        </p15:guide>
        <p15:guide id="25" pos="2570">
          <p15:clr>
            <a:srgbClr val="A4A3A4"/>
          </p15:clr>
        </p15:guide>
        <p15:guide id="26" pos="2457">
          <p15:clr>
            <a:srgbClr val="A4A3A4"/>
          </p15:clr>
        </p15:guide>
        <p15:guide id="27" pos="2797">
          <p15:clr>
            <a:srgbClr val="A4A3A4"/>
          </p15:clr>
        </p15:guide>
        <p15:guide id="28" orient="horz" pos="216">
          <p15:clr>
            <a:srgbClr val="A4A3A4"/>
          </p15:clr>
        </p15:guide>
        <p15:guide id="29" orient="horz" pos="4081">
          <p15:clr>
            <a:srgbClr val="A4A3A4"/>
          </p15:clr>
        </p15:guide>
        <p15:guide id="30" orient="horz" pos="193">
          <p15:clr>
            <a:srgbClr val="A4A3A4"/>
          </p15:clr>
        </p15:guide>
        <p15:guide id="31" orient="horz" pos="4130">
          <p15:clr>
            <a:srgbClr val="A4A3A4"/>
          </p15:clr>
        </p15:guide>
        <p15:guide id="32" orient="horz" pos="240">
          <p15:clr>
            <a:srgbClr val="A4A3A4"/>
          </p15:clr>
        </p15:guide>
        <p15:guide id="33" pos="7441">
          <p15:clr>
            <a:srgbClr val="A4A3A4"/>
          </p15:clr>
        </p15:guide>
        <p15:guide id="34" pos="192">
          <p15:clr>
            <a:srgbClr val="A4A3A4"/>
          </p15:clr>
        </p15:guide>
        <p15:guide id="35" pos="7488">
          <p15:clr>
            <a:srgbClr val="A4A3A4"/>
          </p15:clr>
        </p15:guide>
        <p15:guide id="36" pos="216">
          <p15:clr>
            <a:srgbClr val="A4A3A4"/>
          </p15:clr>
        </p15:guide>
        <p15:guide id="37" pos="7465">
          <p15:clr>
            <a:srgbClr val="A4A3A4"/>
          </p15:clr>
        </p15:guide>
        <p15:guide id="38" pos="242">
          <p15:clr>
            <a:srgbClr val="A4A3A4"/>
          </p15:clr>
        </p15:guide>
        <p15:guide id="39" orient="horz" pos="1417">
          <p15:clr>
            <a:srgbClr val="A4A3A4"/>
          </p15:clr>
        </p15:guide>
        <p15:guide id="40" pos="1592">
          <p15:clr>
            <a:srgbClr val="A4A3A4"/>
          </p15:clr>
        </p15:guide>
        <p15:guide id="41" pos="4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52448-26D8-42B2-9DD4-F1A9B592A616}" v="15" dt="2025-10-06T11:12:54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67640" autoAdjust="0"/>
  </p:normalViewPr>
  <p:slideViewPr>
    <p:cSldViewPr showGuides="1">
      <p:cViewPr varScale="1">
        <p:scale>
          <a:sx n="50" d="100"/>
          <a:sy n="50" d="100"/>
        </p:scale>
        <p:origin x="676" y="32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3840"/>
        <p:guide pos="756"/>
        <p:guide pos="6924"/>
        <p:guide pos="7287"/>
        <p:guide orient="horz" pos="228"/>
        <p:guide orient="horz" pos="4088"/>
        <p:guide orient="horz" pos="3135"/>
        <p:guide orient="horz" pos="618"/>
        <p:guide orient="horz" pos="504"/>
        <p:guide orient="horz" pos="572"/>
        <p:guide pos="234"/>
        <p:guide pos="7219"/>
        <p:guide pos="7446"/>
        <p:guide pos="257"/>
        <p:guide pos="7423"/>
        <p:guide pos="461"/>
        <p:guide pos="2842"/>
        <p:guide pos="3409"/>
        <p:guide pos="2570"/>
        <p:guide pos="2457"/>
        <p:guide pos="2797"/>
        <p:guide orient="horz" pos="216"/>
        <p:guide orient="horz" pos="4081"/>
        <p:guide orient="horz" pos="193"/>
        <p:guide orient="horz" pos="4130"/>
        <p:guide orient="horz" pos="240"/>
        <p:guide pos="7441"/>
        <p:guide pos="192"/>
        <p:guide pos="7488"/>
        <p:guide pos="216"/>
        <p:guide pos="7465"/>
        <p:guide pos="242"/>
        <p:guide orient="horz" pos="1417"/>
        <p:guide pos="1592"/>
        <p:guide pos="429"/>
      </p:guideLst>
    </p:cSldViewPr>
  </p:slideViewPr>
  <p:outlineViewPr>
    <p:cViewPr>
      <p:scale>
        <a:sx n="33" d="100"/>
        <a:sy n="33" d="100"/>
      </p:scale>
      <p:origin x="0" y="15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35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99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62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88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787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75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67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24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5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93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0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08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77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5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4303462"/>
            <a:ext cx="10800000" cy="13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2071214"/>
            <a:ext cx="10800000" cy="21600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89700"/>
            <a:ext cx="371475" cy="368301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89700"/>
            <a:ext cx="371474" cy="368300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489700"/>
            <a:ext cx="371475" cy="3683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1039" y="5697538"/>
            <a:ext cx="10800000" cy="50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  <a:lvl2pPr marL="0" indent="0">
              <a:buNone/>
              <a:defRPr sz="1500"/>
            </a:lvl2pPr>
            <a:lvl3pPr marL="0">
              <a:defRPr sz="1500" b="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fr-FR" dirty="0"/>
              <a:t>Intervenant ou auteur</a:t>
            </a:r>
          </a:p>
          <a:p>
            <a:pPr lvl="0"/>
            <a:r>
              <a:rPr lang="fr-FR" dirty="0"/>
              <a:t>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42900" y="342900"/>
            <a:ext cx="2365200" cy="15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3420000" cy="2232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11676" y="3400426"/>
            <a:ext cx="3420000" cy="3457574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364014" y="742652"/>
            <a:ext cx="3420000" cy="2232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7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8256240" y="3324225"/>
            <a:ext cx="3527772" cy="3154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00248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3 images et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067845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624014" y="742652"/>
            <a:ext cx="2160000" cy="223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8176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21" hasCustomPrompt="1"/>
          </p:nvPr>
        </p:nvSpPr>
        <p:spPr bwMode="gray">
          <a:xfrm>
            <a:off x="7004345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23" hasCustomPrompt="1"/>
          </p:nvPr>
        </p:nvSpPr>
        <p:spPr bwMode="gray">
          <a:xfrm>
            <a:off x="9560514" y="3115568"/>
            <a:ext cx="2232000" cy="336302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671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079875" y="0"/>
            <a:ext cx="8112125" cy="685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6956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33357"/>
            <a:ext cx="304800" cy="224643"/>
          </a:xfrm>
        </p:spPr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161545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4440238" y="3141663"/>
            <a:ext cx="3563937" cy="3336925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39042" y="3495102"/>
            <a:ext cx="720000" cy="90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339042" y="4326147"/>
            <a:ext cx="720000" cy="90000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339042" y="5157192"/>
            <a:ext cx="720000" cy="90000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440238" y="981075"/>
            <a:ext cx="7343775" cy="208788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300356" y="3429000"/>
            <a:ext cx="2512232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00356" y="4260045"/>
            <a:ext cx="2512232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2" name="Espace réservé du texte 12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00356" y="5091088"/>
            <a:ext cx="2512232" cy="1387499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6157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4440238" y="908051"/>
            <a:ext cx="7410450" cy="5570538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602262" y="1520143"/>
            <a:ext cx="2520000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167915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phiqu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1219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11401200" cy="972162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4" fmla="*/ 3492500 w 3492500"/>
              <a:gd name="connsiteY4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28639 w 3492500"/>
              <a:gd name="connsiteY0" fmla="*/ 1602633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62252 w 3492500"/>
              <a:gd name="connsiteY0" fmla="*/ 1602633 h 1604151"/>
              <a:gd name="connsiteX1" fmla="*/ 0 w 3492500"/>
              <a:gd name="connsiteY1" fmla="*/ 1604135 h 160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151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151" fill="none">
                <a:moveTo>
                  <a:pt x="1062252" y="1602633"/>
                </a:moveTo>
                <a:lnTo>
                  <a:pt x="0" y="1604135"/>
                </a:lnTo>
              </a:path>
            </a:pathLst>
          </a:custGeom>
          <a:noFill/>
          <a:ln w="76200">
            <a:solidFill>
              <a:schemeClr val="bg2"/>
            </a:solidFill>
            <a:miter lim="800000"/>
          </a:ln>
        </p:spPr>
        <p:txBody>
          <a:bodyPr bIns="216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2800" b="1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3" name="Espace réservé du graphique 2"/>
          <p:cNvSpPr>
            <a:spLocks noGrp="1"/>
          </p:cNvSpPr>
          <p:nvPr>
            <p:ph type="chart" sz="quarter" idx="16"/>
          </p:nvPr>
        </p:nvSpPr>
        <p:spPr bwMode="gray">
          <a:xfrm>
            <a:off x="285750" y="1952836"/>
            <a:ext cx="11620500" cy="4320480"/>
          </a:xfrm>
        </p:spPr>
        <p:txBody>
          <a:bodyPr tIns="720000" anchor="ctr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241620" y="2384884"/>
            <a:ext cx="2520000" cy="720725"/>
          </a:xfrm>
        </p:spPr>
        <p:txBody>
          <a:bodyPr/>
          <a:lstStyle>
            <a:lvl1pPr marL="0">
              <a:spcBef>
                <a:spcPts val="0"/>
              </a:spcBef>
              <a:spcAft>
                <a:spcPts val="0"/>
              </a:spcAft>
              <a:defRPr sz="17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>
              <a:defRPr sz="13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106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1219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11401200" cy="972162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4" fmla="*/ 3492500 w 3492500"/>
              <a:gd name="connsiteY4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3" fmla="*/ 0 w 3492500"/>
              <a:gd name="connsiteY3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2140659 w 3492500"/>
              <a:gd name="connsiteY1" fmla="*/ 1602632 h 1604151"/>
              <a:gd name="connsiteX2" fmla="*/ 0 w 3492500"/>
              <a:gd name="connsiteY2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2140659 w 3492500"/>
              <a:gd name="connsiteY0" fmla="*/ 1602632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28639 w 3492500"/>
              <a:gd name="connsiteY0" fmla="*/ 1602633 h 1604151"/>
              <a:gd name="connsiteX1" fmla="*/ 0 w 3492500"/>
              <a:gd name="connsiteY1" fmla="*/ 1604135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1062252 w 3492500"/>
              <a:gd name="connsiteY0" fmla="*/ 1602633 h 1604151"/>
              <a:gd name="connsiteX1" fmla="*/ 0 w 3492500"/>
              <a:gd name="connsiteY1" fmla="*/ 1604135 h 160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151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151" fill="none">
                <a:moveTo>
                  <a:pt x="1062252" y="1602633"/>
                </a:moveTo>
                <a:lnTo>
                  <a:pt x="0" y="1604135"/>
                </a:lnTo>
              </a:path>
            </a:pathLst>
          </a:custGeom>
          <a:noFill/>
          <a:ln w="76200">
            <a:solidFill>
              <a:schemeClr val="bg2"/>
            </a:solidFill>
            <a:miter lim="800000"/>
          </a:ln>
        </p:spPr>
        <p:txBody>
          <a:bodyPr bIns="216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2800" b="1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384176" y="1930400"/>
            <a:ext cx="11428412" cy="4522788"/>
          </a:xfrm>
        </p:spPr>
        <p:txBody>
          <a:bodyPr anchor="ctr" anchorCtr="0"/>
          <a:lstStyle>
            <a:lvl1pPr algn="ctr">
              <a:defRPr sz="3800"/>
            </a:lvl1pPr>
          </a:lstStyle>
          <a:p>
            <a:pPr lvl="0"/>
            <a:r>
              <a:rPr lang="fr-FR" noProof="0" dirty="0"/>
              <a:t>Texte de niveau 1</a:t>
            </a:r>
          </a:p>
        </p:txBody>
      </p:sp>
    </p:spTree>
    <p:extLst>
      <p:ext uri="{BB962C8B-B14F-4D97-AF65-F5344CB8AC3E}">
        <p14:creationId xmlns:p14="http://schemas.microsoft.com/office/powerpoint/2010/main" val="3113855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6001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958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342900"/>
            <a:ext cx="11507788" cy="6173788"/>
          </a:xfrm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2900" y="342900"/>
            <a:ext cx="2365200" cy="1591200"/>
          </a:xfr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5931496"/>
            <a:ext cx="10800000" cy="4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Intervenant ou auteur — 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8" y="4976812"/>
            <a:ext cx="10800000" cy="84600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>
          <a:xfrm>
            <a:off x="0" y="6633357"/>
            <a:ext cx="304800" cy="224643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0" y="6634800"/>
            <a:ext cx="306000" cy="2232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07F7C7D-4D42-4A0A-BA13-F2ECA970E2B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4976813"/>
          </a:xfrm>
          <a:solidFill>
            <a:schemeClr val="bg1">
              <a:lumMod val="95000"/>
            </a:schemeClr>
          </a:solidFill>
        </p:spPr>
        <p:txBody>
          <a:bodyPr lIns="1260000" tIns="1080000" rIns="126000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84954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1488" y="2607767"/>
            <a:ext cx="11509200" cy="163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7306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us-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2646437"/>
            <a:ext cx="11427388" cy="1548172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lIns="270000" rIns="270000" bIns="0" anchor="ctr" anchorCtr="0"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400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34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A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10000" y="1890028"/>
            <a:ext cx="4575737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29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B_RAT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10000" y="1890028"/>
            <a:ext cx="4575737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A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08800" y="1920791"/>
            <a:ext cx="4582668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B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0" y="6634800"/>
            <a:ext cx="306000" cy="223200"/>
          </a:xfrm>
          <a:ln>
            <a:solidFill>
              <a:schemeClr val="tx2">
                <a:alpha val="0"/>
              </a:schemeClr>
            </a:solidFill>
          </a:ln>
        </p:spPr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08800" y="1920791"/>
            <a:ext cx="4582668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AB8C-6B7B-EBD3-4D71-F5150448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44" y="669386"/>
            <a:ext cx="7231413" cy="10058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B1EB8E-9C26-DC32-8498-7F59983925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994" y="-5468"/>
            <a:ext cx="4011836" cy="6398066"/>
          </a:xfr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27223-CF88-A3FD-E8DF-370D7C19B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44" y="1812385"/>
            <a:ext cx="7231407" cy="4423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8D70-266E-0D00-4BB2-CEF20A35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45997"/>
            <a:ext cx="340801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8223-FDFF-908F-158A-3401127B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D3FE-7D00-42C8-AAA1-7B40C480DCD1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F0CF0-00B7-2F2A-2E49-88AB87A2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0B60-82CA-4BB9-BA6E-A62FADF2374B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B92977-9D16-C370-F779-0B9C67993046}"/>
              </a:ext>
            </a:extLst>
          </p:cNvPr>
          <p:cNvCxnSpPr>
            <a:cxnSpLocks/>
          </p:cNvCxnSpPr>
          <p:nvPr/>
        </p:nvCxnSpPr>
        <p:spPr>
          <a:xfrm flipH="1">
            <a:off x="0" y="6398068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54AC9C-312D-B8D1-5D04-C0CE07B464DB}"/>
              </a:ext>
            </a:extLst>
          </p:cNvPr>
          <p:cNvCxnSpPr>
            <a:cxnSpLocks/>
          </p:cNvCxnSpPr>
          <p:nvPr/>
        </p:nvCxnSpPr>
        <p:spPr>
          <a:xfrm>
            <a:off x="4009212" y="0"/>
            <a:ext cx="0" cy="685800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82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7" y="4303462"/>
            <a:ext cx="10800000" cy="13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2071214"/>
            <a:ext cx="10800000" cy="21600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489700"/>
            <a:ext cx="371475" cy="368301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489700"/>
            <a:ext cx="371474" cy="368300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489700"/>
            <a:ext cx="371475" cy="3683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1037" y="5697538"/>
            <a:ext cx="10800000" cy="50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  <a:lvl2pPr marL="0" indent="0">
              <a:buNone/>
              <a:defRPr sz="1500"/>
            </a:lvl2pPr>
            <a:lvl3pPr marL="0">
              <a:defRPr sz="1500" b="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fr-FR" dirty="0"/>
              <a:t>Intervenant ou auteur</a:t>
            </a:r>
          </a:p>
          <a:p>
            <a:pPr lvl="0"/>
            <a:r>
              <a:rPr lang="fr-FR" dirty="0"/>
              <a:t>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42900" y="342900"/>
            <a:ext cx="11507788" cy="61737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42900" y="342900"/>
            <a:ext cx="2365200" cy="1558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_GROUPE RA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342900"/>
            <a:ext cx="11507788" cy="6173788"/>
          </a:xfrm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038" y="5931496"/>
            <a:ext cx="10800000" cy="432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Intervenant ou auteur — xx mois 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681037" y="4976812"/>
            <a:ext cx="10800000" cy="846000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 bwMode="gray">
          <a:xfrm>
            <a:off x="0" y="6633357"/>
            <a:ext cx="304800" cy="224643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0" y="6634800"/>
            <a:ext cx="306000" cy="2232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07F7C7D-4D42-4A0A-BA13-F2ECA970E2B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2900" y="342900"/>
            <a:ext cx="2365200" cy="1558800"/>
          </a:xfrm>
          <a:blipFill>
            <a:blip r:embed="rId2"/>
            <a:stretch>
              <a:fillRect/>
            </a:stretch>
          </a:blipFill>
          <a:ln w="76200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4976813"/>
          </a:xfrm>
          <a:solidFill>
            <a:schemeClr val="bg1">
              <a:lumMod val="95000"/>
            </a:schemeClr>
          </a:solidFill>
        </p:spPr>
        <p:txBody>
          <a:bodyPr lIns="1260000" tIns="1080000" rIns="126000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45873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2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40238" y="820800"/>
            <a:ext cx="7343775" cy="5657788"/>
          </a:xfrm>
          <a:noFill/>
        </p:spPr>
        <p:txBody>
          <a:bodyPr numCol="2" spcCol="360000"/>
          <a:lstStyle>
            <a:lvl1pPr marL="432000" indent="-360000">
              <a:spcBef>
                <a:spcPts val="29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</a:defRPr>
            </a:lvl1pPr>
            <a:lvl2pPr marL="43200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 du chapitre</a:t>
            </a:r>
          </a:p>
          <a:p>
            <a:pPr lvl="1"/>
            <a:r>
              <a:rPr lang="fr-F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706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1_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40238" y="820799"/>
            <a:ext cx="7343775" cy="5659200"/>
          </a:xfrm>
          <a:noFill/>
        </p:spPr>
        <p:txBody>
          <a:bodyPr numCol="1" spcCol="360000"/>
          <a:lstStyle>
            <a:lvl1pPr marL="432000" indent="-360000">
              <a:spcBef>
                <a:spcPts val="29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</a:defRPr>
            </a:lvl1pPr>
            <a:lvl2pPr marL="43200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 du chapitre</a:t>
            </a:r>
          </a:p>
          <a:p>
            <a:pPr lvl="1"/>
            <a:r>
              <a:rPr lang="fr-FR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8960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440238" y="820800"/>
            <a:ext cx="7343775" cy="5657788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340765" y="742652"/>
            <a:ext cx="3851235" cy="532800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0238" y="820799"/>
            <a:ext cx="3708000" cy="5659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27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11676" y="742652"/>
            <a:ext cx="7272338" cy="288099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72000" marR="0" indent="0" algn="ctr" defTabSz="121917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200" y="640800"/>
            <a:ext cx="3492500" cy="1530158"/>
          </a:xfrm>
          <a:custGeom>
            <a:avLst/>
            <a:gdLst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2" fmla="*/ 0 w 3492500"/>
              <a:gd name="connsiteY2" fmla="*/ 16 h 1604151"/>
              <a:gd name="connsiteX3" fmla="*/ 3492500 w 3492500"/>
              <a:gd name="connsiteY3" fmla="*/ 0 h 1604151"/>
              <a:gd name="connsiteX4" fmla="*/ 3492500 w 3492500"/>
              <a:gd name="connsiteY4" fmla="*/ 1604151 h 1604151"/>
              <a:gd name="connsiteX0" fmla="*/ 3492500 w 3492500"/>
              <a:gd name="connsiteY0" fmla="*/ 1604151 h 1604151"/>
              <a:gd name="connsiteX1" fmla="*/ 0 w 3492500"/>
              <a:gd name="connsiteY1" fmla="*/ 1604135 h 1604151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2138925 w 3492500"/>
              <a:gd name="connsiteY2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  <a:gd name="connsiteX0" fmla="*/ 3492500 w 3492500"/>
              <a:gd name="connsiteY0" fmla="*/ 1604151 h 1604719"/>
              <a:gd name="connsiteX1" fmla="*/ 0 w 3492500"/>
              <a:gd name="connsiteY1" fmla="*/ 1604135 h 1604719"/>
              <a:gd name="connsiteX2" fmla="*/ 0 w 3492500"/>
              <a:gd name="connsiteY2" fmla="*/ 16 h 1604719"/>
              <a:gd name="connsiteX3" fmla="*/ 3492500 w 3492500"/>
              <a:gd name="connsiteY3" fmla="*/ 0 h 1604719"/>
              <a:gd name="connsiteX4" fmla="*/ 3492500 w 3492500"/>
              <a:gd name="connsiteY4" fmla="*/ 1604151 h 1604719"/>
              <a:gd name="connsiteX0" fmla="*/ 0 w 3492500"/>
              <a:gd name="connsiteY0" fmla="*/ 1604135 h 1604719"/>
              <a:gd name="connsiteX1" fmla="*/ 2138925 w 3492500"/>
              <a:gd name="connsiteY1" fmla="*/ 1604719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0" h="1604719" stroke="0" extrusionOk="0">
                <a:moveTo>
                  <a:pt x="3492500" y="1604151"/>
                </a:moveTo>
                <a:lnTo>
                  <a:pt x="0" y="1604135"/>
                </a:lnTo>
                <a:lnTo>
                  <a:pt x="0" y="16"/>
                </a:lnTo>
                <a:cubicBezTo>
                  <a:pt x="0" y="7"/>
                  <a:pt x="1563646" y="0"/>
                  <a:pt x="3492500" y="0"/>
                </a:cubicBezTo>
                <a:lnTo>
                  <a:pt x="3492500" y="1604151"/>
                </a:lnTo>
                <a:close/>
              </a:path>
              <a:path w="3492500" h="1604719" fill="none">
                <a:moveTo>
                  <a:pt x="0" y="1604135"/>
                </a:moveTo>
                <a:lnTo>
                  <a:pt x="2138925" y="1604719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ffectLst/>
        </p:spPr>
        <p:txBody>
          <a:bodyPr wrap="square" bIns="540000">
            <a:sp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sz="3400" b="1" baseline="0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>
              <a:defRPr b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440237" y="4061434"/>
            <a:ext cx="7343775" cy="2417154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06339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5200" y="641076"/>
            <a:ext cx="3492499" cy="26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440238" y="822050"/>
            <a:ext cx="7380287" cy="5656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33357"/>
            <a:ext cx="304800" cy="224643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34800"/>
            <a:ext cx="306000" cy="2232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07989" y="6300000"/>
            <a:ext cx="360000" cy="2880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28" r:id="rId3"/>
    <p:sldLayoutId id="2147483829" r:id="rId4"/>
    <p:sldLayoutId id="2147483811" r:id="rId5"/>
    <p:sldLayoutId id="2147483817" r:id="rId6"/>
    <p:sldLayoutId id="2147483799" r:id="rId7"/>
    <p:sldLayoutId id="2147483813" r:id="rId8"/>
    <p:sldLayoutId id="2147483814" r:id="rId9"/>
    <p:sldLayoutId id="2147483818" r:id="rId10"/>
    <p:sldLayoutId id="2147483819" r:id="rId11"/>
    <p:sldLayoutId id="2147483820" r:id="rId12"/>
    <p:sldLayoutId id="2147483821" r:id="rId13"/>
    <p:sldLayoutId id="2147483815" r:id="rId14"/>
    <p:sldLayoutId id="2147483816" r:id="rId15"/>
    <p:sldLayoutId id="2147483823" r:id="rId16"/>
    <p:sldLayoutId id="2147483822" r:id="rId17"/>
    <p:sldLayoutId id="2147483824" r:id="rId18"/>
    <p:sldLayoutId id="2147483825" r:id="rId19"/>
    <p:sldLayoutId id="2147483826" r:id="rId20"/>
    <p:sldLayoutId id="2147483827" r:id="rId21"/>
    <p:sldLayoutId id="2147483830" r:id="rId22"/>
    <p:sldLayoutId id="2147483831" r:id="rId23"/>
    <p:sldLayoutId id="2147483832" r:id="rId24"/>
    <p:sldLayoutId id="2147483833" r:id="rId25"/>
    <p:sldLayoutId id="2147483837" r:id="rId26"/>
  </p:sldLayoutIdLst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000" indent="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" indent="0" algn="l" defTabSz="121917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61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52000" algn="l" defTabSz="121917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 3" panose="05040102010807070707" pitchFamily="18" charset="2"/>
        <a:buChar char="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E2E3F39-B1ED-2A5B-9924-91B6BBCA3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7" y="3645024"/>
            <a:ext cx="10800000" cy="1332000"/>
          </a:xfrm>
        </p:spPr>
        <p:txBody>
          <a:bodyPr/>
          <a:lstStyle/>
          <a:p>
            <a:pPr algn="ctr"/>
            <a:endParaRPr lang="fr-FR" dirty="0"/>
          </a:p>
          <a:p>
            <a:pPr algn="ctr"/>
            <a:r>
              <a:rPr lang="fr-FR" sz="1800" dirty="0"/>
              <a:t>UIMC </a:t>
            </a:r>
            <a:r>
              <a:rPr lang="fr-FR" sz="1800" dirty="0" err="1"/>
              <a:t>Medical</a:t>
            </a:r>
            <a:r>
              <a:rPr lang="fr-FR" sz="1800" dirty="0"/>
              <a:t> </a:t>
            </a:r>
            <a:r>
              <a:rPr lang="fr-FR" sz="1800" dirty="0" err="1"/>
              <a:t>congress</a:t>
            </a:r>
            <a:endParaRPr lang="fr-FR" sz="1800" dirty="0"/>
          </a:p>
          <a:p>
            <a:pPr algn="ctr"/>
            <a:r>
              <a:rPr lang="fr-FR" sz="1800" dirty="0"/>
              <a:t>Ireland, </a:t>
            </a:r>
            <a:r>
              <a:rPr lang="fr-FR" sz="1800" dirty="0" err="1"/>
              <a:t>October</a:t>
            </a:r>
            <a:r>
              <a:rPr lang="fr-FR" sz="1800" dirty="0"/>
              <a:t> 2025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5EAF2EA-A190-6DED-3F32-18F51DB5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916832"/>
            <a:ext cx="10800000" cy="2160000"/>
          </a:xfrm>
        </p:spPr>
        <p:txBody>
          <a:bodyPr/>
          <a:lstStyle/>
          <a:p>
            <a:pPr algn="ctr"/>
            <a:br>
              <a:rPr lang="fr-FR" dirty="0"/>
            </a:br>
            <a:r>
              <a:rPr lang="en-US" dirty="0"/>
              <a:t>Managing Diabetes in Safety-Critical Tasks</a:t>
            </a:r>
            <a:br>
              <a:rPr lang="en-US" dirty="0"/>
            </a:br>
            <a:r>
              <a:rPr lang="en-US" sz="2800" dirty="0"/>
              <a:t>Ensuring health and safety in high-risk professions</a:t>
            </a:r>
            <a:br>
              <a:rPr lang="en-US" sz="2800" dirty="0"/>
            </a:b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ED5C08-6F83-1A02-96ED-94396625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ED8EF-75EF-981C-699A-279FD5C5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Personnaliser le bas de page avec le menu "Insertion / En-tête et pied de page"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48FD6-2156-C951-A28F-043B6B4A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44D6291-9C22-A126-639A-1E764A96E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K. SAKTHITHASAN, V. JOUANNIQUE</a:t>
            </a:r>
          </a:p>
        </p:txBody>
      </p:sp>
      <p:pic>
        <p:nvPicPr>
          <p:cNvPr id="9" name="Picture 6" descr="Desk with stethoscope and computer keyboard">
            <a:extLst>
              <a:ext uri="{FF2B5EF4-FFF2-40B4-BE49-F238E27FC236}">
                <a16:creationId xmlns:a16="http://schemas.microsoft.com/office/drawing/2014/main" id="{EAA4CAB9-3EB8-421D-8BE4-60345EA7C9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96" r="-2" b="-2"/>
          <a:stretch>
            <a:fillRect/>
          </a:stretch>
        </p:blipFill>
        <p:spPr>
          <a:xfrm>
            <a:off x="9048328" y="3912380"/>
            <a:ext cx="2567588" cy="2444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33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EA3BF7-CE3D-DF79-0703-F8D6F9E6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274601-C676-59FB-FF45-F6E8C4BF6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10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5ACA9F-0545-D3AB-71C0-641DD36B20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D645F4-2204-DD01-DF08-DD95740F7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Structured Patient Education</a:t>
            </a:r>
            <a:endParaRPr lang="fr-FR" sz="3600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5134464B-64B4-751C-41EE-464CE5AE1B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5750" y="2158108"/>
            <a:ext cx="11498263" cy="4320480"/>
          </a:xfrm>
        </p:spPr>
        <p:txBody>
          <a:bodyPr/>
          <a:lstStyle/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Diabetes Symptom Recognition</a:t>
            </a:r>
          </a:p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Understanding Treatment Regimens</a:t>
            </a:r>
          </a:p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Enhanced Self-Efficacy</a:t>
            </a:r>
          </a:p>
          <a:p>
            <a:pPr marL="342900" indent="-3429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Workplace Safety and Awareness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85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21EEA2-E11F-52FC-1FBC-520B119D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91A5D0-C7BB-D41F-08BF-1268FD9A9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11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A4C256-9ED6-2E67-592B-79FEADD4AC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AB0074-A54D-F971-2E0C-F6E66147F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fr-FR" sz="3600" dirty="0" err="1"/>
              <a:t>Clinical</a:t>
            </a:r>
            <a:r>
              <a:rPr lang="fr-FR" sz="3600" dirty="0"/>
              <a:t> cases 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8BAA18-7C67-2245-5F4E-ADE28599F18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l"/>
            <a:endParaRPr lang="en-US" sz="2400" dirty="0"/>
          </a:p>
          <a:p>
            <a:pPr algn="l"/>
            <a:r>
              <a:rPr lang="en-US" sz="2400" dirty="0"/>
              <a:t>A </a:t>
            </a:r>
            <a:r>
              <a:rPr lang="en-US" sz="2400" b="1" dirty="0"/>
              <a:t>train maintainer</a:t>
            </a:r>
            <a:r>
              <a:rPr lang="en-US" sz="2400" dirty="0"/>
              <a:t>, responsible for </a:t>
            </a:r>
            <a:r>
              <a:rPr lang="en-US" sz="2400" b="1" dirty="0"/>
              <a:t>operating trains within the depot</a:t>
            </a:r>
            <a:r>
              <a:rPr lang="en-US" sz="2400" dirty="0"/>
              <a:t>, experienced a </a:t>
            </a:r>
            <a:r>
              <a:rPr lang="en-US" sz="2400" b="1" dirty="0"/>
              <a:t>medical emergency while onboard</a:t>
            </a:r>
            <a:r>
              <a:rPr lang="en-US" sz="2400" dirty="0"/>
              <a:t>. The individual was equipped with a </a:t>
            </a:r>
            <a:r>
              <a:rPr lang="en-US" sz="2400" b="1" dirty="0"/>
              <a:t>closed-loop insulin pump system</a:t>
            </a:r>
            <a:r>
              <a:rPr lang="en-US" sz="2400" dirty="0"/>
              <a:t>, which relies on continuous communication between a glucose sensor, an insulin pump, and a smartphone interface.</a:t>
            </a:r>
          </a:p>
          <a:p>
            <a:pPr algn="l"/>
            <a:r>
              <a:rPr lang="en-US" sz="2400" dirty="0"/>
              <a:t>On the day of the incident, the </a:t>
            </a:r>
            <a:r>
              <a:rPr lang="en-US" sz="2400" b="1" dirty="0"/>
              <a:t>smartphone was left at a distance</a:t>
            </a:r>
            <a:r>
              <a:rPr lang="en-US" sz="2400" dirty="0"/>
              <a:t>, disconnected from the system. As a result, the pump could not receive real-time glucose data or deliver insulin adjustments. The employee suffered a </a:t>
            </a:r>
            <a:r>
              <a:rPr lang="en-US" sz="2400" b="1" dirty="0"/>
              <a:t>sudden hypoglycemic episode</a:t>
            </a:r>
            <a:r>
              <a:rPr lang="en-US" sz="2400" dirty="0"/>
              <a:t>, leading to a </a:t>
            </a:r>
            <a:r>
              <a:rPr lang="en-US" sz="2400" b="1" dirty="0"/>
              <a:t>loss of consciousness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/>
              <a:t>Fortunately, </a:t>
            </a:r>
            <a:r>
              <a:rPr lang="en-US" sz="2400" b="1" dirty="0"/>
              <a:t>colleagues nearby intervened quickly</a:t>
            </a:r>
            <a:r>
              <a:rPr lang="en-US" sz="2400" dirty="0"/>
              <a:t>, securing the train, alerting emergency services, and providing initial support until medical help arrived.</a:t>
            </a:r>
          </a:p>
          <a:p>
            <a:pPr algn="l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0934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D5F20A-212A-9982-84DA-4A1B193B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E7A241-A3C1-80F5-40D7-CB5C413A3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12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3A2C0-E1A5-121D-84D5-D89F23C61D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56E083-A432-3ED3-F226-DA086C6BE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fr-FR" sz="3600" dirty="0" err="1"/>
              <a:t>Clinical</a:t>
            </a:r>
            <a:r>
              <a:rPr lang="fr-FR" sz="3600" dirty="0"/>
              <a:t> cases 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505B0D-4ED6-4989-CB37-CCE85AA15EB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just"/>
            <a:endParaRPr lang="en-US" sz="2400" dirty="0"/>
          </a:p>
          <a:p>
            <a:pPr algn="just"/>
            <a:r>
              <a:rPr lang="en-US" sz="2400" dirty="0"/>
              <a:t>A traffic manager working in a Centralized Command Post (PCC) who has Type 1 Diabetes uses a </a:t>
            </a:r>
            <a:r>
              <a:rPr lang="en-US" sz="2400" b="1" dirty="0"/>
              <a:t>closed-loop insulin pump system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He explained that the system often requires </a:t>
            </a:r>
            <a:r>
              <a:rPr lang="en-US" sz="2400" b="1" dirty="0"/>
              <a:t>manual dose adjustments</a:t>
            </a:r>
            <a:r>
              <a:rPr lang="en-US" sz="2400" dirty="0"/>
              <a:t>, particularly during peak operational hours when stress levels and physical activity fluctuate unpredictably. The algorithm does not always adapt to these variations, resulting in episodes of </a:t>
            </a:r>
            <a:r>
              <a:rPr lang="en-US" sz="2400" b="1" dirty="0"/>
              <a:t>glycemic instability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Additionally, he reported </a:t>
            </a:r>
            <a:r>
              <a:rPr lang="en-US" sz="2400" b="1" dirty="0"/>
              <a:t>software bugs </a:t>
            </a:r>
            <a:r>
              <a:rPr lang="en-US" sz="2400" dirty="0"/>
              <a:t>in the pump interface and </a:t>
            </a:r>
            <a:r>
              <a:rPr lang="en-US" sz="2400" b="1" dirty="0"/>
              <a:t>frequent crashes of the smartphone app, </a:t>
            </a:r>
            <a:r>
              <a:rPr lang="en-US" sz="2400" dirty="0"/>
              <a:t>which is essential for monitoring and controlling the system.</a:t>
            </a:r>
          </a:p>
          <a:p>
            <a:pPr algn="just"/>
            <a:r>
              <a:rPr lang="en-US" sz="2400" b="1" dirty="0"/>
              <a:t>How reliable are diabetes technologies in real-world, high-stress environments?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7840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EA3BF7-CE3D-DF79-0703-F8D6F9E6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274601-C676-59FB-FF45-F6E8C4BF6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5ACA9F-0545-D3AB-71C0-641DD36B20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D645F4-2204-DD01-DF08-DD95740F7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Reevaluating Hypoglycemia Risk</a:t>
            </a:r>
            <a:endParaRPr lang="fr-FR" sz="3600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5134464B-64B4-751C-41EE-464CE5AE1B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5750" y="2158108"/>
            <a:ext cx="11498263" cy="432048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Decreased Hypoglycemia Risk</a:t>
            </a:r>
          </a:p>
          <a:p>
            <a:pPr marL="342900" indent="-342900">
              <a:lnSpc>
                <a:spcPct val="20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Need to Update Policies</a:t>
            </a:r>
          </a:p>
          <a:p>
            <a:pPr marL="342900" indent="-342900">
              <a:lnSpc>
                <a:spcPct val="20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Individualized Risk Assessments</a:t>
            </a:r>
          </a:p>
        </p:txBody>
      </p:sp>
    </p:spTree>
    <p:extLst>
      <p:ext uri="{BB962C8B-B14F-4D97-AF65-F5344CB8AC3E}">
        <p14:creationId xmlns:p14="http://schemas.microsoft.com/office/powerpoint/2010/main" val="297145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A0158F-EC2C-AE8B-DDC0-EA3D76F0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985B32-BC54-AB3F-6FCE-313EED2BD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01B4CF-44DA-8CC5-04E1-DA39236027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23D632-072D-A096-4DE8-10D75F4F8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Variability in Practices</a:t>
            </a:r>
            <a:endParaRPr lang="fr-FR" sz="3600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2FECA983-C412-A14C-00E1-380F30E1F53E}"/>
              </a:ext>
            </a:extLst>
          </p:cNvPr>
          <p:cNvSpPr txBox="1">
            <a:spLocks/>
          </p:cNvSpPr>
          <p:nvPr/>
        </p:nvSpPr>
        <p:spPr>
          <a:xfrm>
            <a:off x="384176" y="2132856"/>
            <a:ext cx="11428412" cy="4320332"/>
          </a:xfrm>
          <a:prstGeom prst="rect">
            <a:avLst/>
          </a:prstGeom>
        </p:spPr>
        <p:txBody>
          <a:bodyPr/>
          <a:lstStyle>
            <a:lvl1pPr marL="72000" indent="0" algn="l" defTabSz="121917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121917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Wingdings 3" panose="05040102010807070707" pitchFamily="18" charset="2"/>
              <a:buChar char="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21917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Wingdings 3" panose="05040102010807070707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121917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Wingdings 3" panose="05040102010807070707" pitchFamily="18" charset="2"/>
              <a:buChar char="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Need for Harmonization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dirty="0"/>
              <a:t>Evidence-based guidelines can harmonize practices, promoting fairness and ensuring capable individuals are included.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b="1" dirty="0"/>
              <a:t>Legal and Ethical considerations </a:t>
            </a:r>
          </a:p>
          <a:p>
            <a:pPr marL="46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Balancing Safety and Rights</a:t>
            </a:r>
          </a:p>
          <a:p>
            <a:pPr marL="46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Avoiding Discrimination</a:t>
            </a:r>
          </a:p>
          <a:p>
            <a:pPr marL="46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Legal Standards and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49839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50D65D-D12E-900E-2BF9-EBD9576F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F99FC4-6748-AC2B-BD98-195D4AD72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B38467-224A-9FD2-1172-56CBED1DBF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15AB40-E5CE-5A2F-20F6-2339CF577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Recommendations for Integration</a:t>
            </a:r>
            <a:endParaRPr lang="fr-FR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0C9BD7-644B-F8B5-29DC-8F3112FDDA8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 algn="l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Use of CGM Devices</a:t>
            </a:r>
          </a:p>
          <a:p>
            <a:pPr marL="342900" indent="-342900" algn="l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Education Programs</a:t>
            </a:r>
          </a:p>
          <a:p>
            <a:pPr marL="342900" indent="-342900" algn="l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Flexible Occupational Guidelines with individualized risk assessments</a:t>
            </a:r>
          </a:p>
        </p:txBody>
      </p:sp>
    </p:spTree>
    <p:extLst>
      <p:ext uri="{BB962C8B-B14F-4D97-AF65-F5344CB8AC3E}">
        <p14:creationId xmlns:p14="http://schemas.microsoft.com/office/powerpoint/2010/main" val="220484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CC1AC8-B0D8-DF0F-52F7-1AEEFC7A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3D74D7-B1EA-A70C-8E39-043E9A068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16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FE6D35-48A1-3759-7056-4867061391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972BCE-9621-AE70-5B78-41263B694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176" y="404664"/>
            <a:ext cx="11428412" cy="1326105"/>
          </a:xfrm>
        </p:spPr>
        <p:txBody>
          <a:bodyPr/>
          <a:lstStyle/>
          <a:p>
            <a:r>
              <a:rPr lang="en-US" sz="3600" dirty="0"/>
              <a:t>Proposal : Establish a Working Group on Diabetes Management</a:t>
            </a:r>
            <a:endParaRPr lang="fr-FR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19F006-900D-6425-ABAA-AD96E0E4E3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4176" y="2204864"/>
            <a:ext cx="11428412" cy="4248324"/>
          </a:xfrm>
        </p:spPr>
        <p:txBody>
          <a:bodyPr/>
          <a:lstStyle/>
          <a:p>
            <a:pPr algn="l"/>
            <a:r>
              <a:rPr lang="en-US" sz="2400" dirty="0"/>
              <a:t>Create a dedicated space to discuss approaches across different countries, review current practices and share our experience. 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Why?</a:t>
            </a:r>
          </a:p>
          <a:p>
            <a:pPr algn="l"/>
            <a:r>
              <a:rPr lang="en-US" sz="2400" dirty="0"/>
              <a:t>Diabetes care is evolving – our recommendations should evolve too.</a:t>
            </a:r>
          </a:p>
          <a:p>
            <a:pPr algn="l"/>
            <a:r>
              <a:rPr lang="en-US" sz="2400" dirty="0"/>
              <a:t>Practices vary significantly between countries and healthcare systems.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Next step </a:t>
            </a:r>
          </a:p>
          <a:p>
            <a:pPr algn="l"/>
            <a:r>
              <a:rPr lang="en-US" sz="2400" dirty="0"/>
              <a:t>Identify best practices, maybe co-develop more inclusive and effective recommendations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61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15627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2B06FF-DF57-091F-AA74-7F21371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44" y="669386"/>
            <a:ext cx="7231413" cy="10058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Overview of Diabetes in Safety-Critical Tasks</a:t>
            </a:r>
            <a:endParaRPr lang="fr-FR"/>
          </a:p>
        </p:txBody>
      </p:sp>
      <p:pic>
        <p:nvPicPr>
          <p:cNvPr id="8" name="Image 7" descr="Une image contenant sol, arbre, plein air, texte&#10;&#10;Le contenu généré par l’IA peut être incorrect.">
            <a:extLst>
              <a:ext uri="{FF2B5EF4-FFF2-40B4-BE49-F238E27FC236}">
                <a16:creationId xmlns:a16="http://schemas.microsoft.com/office/drawing/2014/main" id="{8E3E741D-3B71-CAB8-7425-A9D558A87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0" r="35576" b="1"/>
          <a:stretch>
            <a:fillRect/>
          </a:stretch>
        </p:blipFill>
        <p:spPr>
          <a:xfrm>
            <a:off x="-8994" y="-5468"/>
            <a:ext cx="4011836" cy="6398066"/>
          </a:xfrm>
          <a:prstGeom prst="rect">
            <a:avLst/>
          </a:prstGeom>
          <a:noFill/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D5E78D-8798-0487-D2CB-27251957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44" y="1812385"/>
            <a:ext cx="7231407" cy="4423855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b="1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Safety Challenges in safety-critical tasks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Historical Regulatory Exclusions (risk of hypoglycemia, outdated treatment concerns, lack of individual consideration)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Advancements in Diabetes Management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0AD11A-7692-C5F3-53F1-ED81B7B3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45997"/>
            <a:ext cx="340801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343395BD-7E28-E238-E13F-43A3451B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33357"/>
            <a:ext cx="304800" cy="224643"/>
          </a:xfrm>
        </p:spPr>
        <p:txBody>
          <a:bodyPr/>
          <a:lstStyle/>
          <a:p>
            <a:pPr>
              <a:spcAft>
                <a:spcPts val="600"/>
              </a:spcAft>
            </a:pPr>
            <a:fld id="{AFDCD3FE-7D00-42C8-AAA1-7B40C480DCD1}" type="datetime1">
              <a:rPr lang="en-US" smtClean="0"/>
              <a:pPr>
                <a:spcAft>
                  <a:spcPts val="600"/>
                </a:spcAft>
              </a:pPr>
              <a:t>10/6/2025</a:t>
            </a:fld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E136B3-A0CB-5667-4880-9C06958F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9" y="6300000"/>
            <a:ext cx="360000" cy="28803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33122C9-A0B9-462F-8757-0847AD287B63}" type="slidenum">
              <a:rPr lang="fr-FR" noProof="0" smtClean="0"/>
              <a:pPr>
                <a:spcAft>
                  <a:spcPts val="600"/>
                </a:spcAft>
              </a:pPr>
              <a:t>2</a:t>
            </a:fld>
            <a:endParaRPr lang="fr-FR" noProof="0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46C0180D-9D40-34AC-5189-81FB090C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Date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6BEB73-8857-45AC-2B82-EEAF75FECA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634800"/>
            <a:ext cx="306000" cy="223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183508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C5C6978-37F1-7E7F-E196-3D6B6B018A8E}"/>
              </a:ext>
            </a:extLst>
          </p:cNvPr>
          <p:cNvCxnSpPr/>
          <p:nvPr/>
        </p:nvCxnSpPr>
        <p:spPr>
          <a:xfrm>
            <a:off x="11786400" y="10341768"/>
            <a:ext cx="460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C0180D-9D40-34AC-5189-81FB090C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E136B3-A0CB-5667-4880-9C06958F6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6BEB73-8857-45AC-2B82-EEAF75FECA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2B06FF-DF57-091F-AA74-7F21371B0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UIMC Guidelines</a:t>
            </a:r>
            <a:endParaRPr lang="fr-FR" sz="36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CB99732-9754-82C9-6A0B-F838AF2EEEC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432797" y="2060847"/>
            <a:ext cx="4921189" cy="4527185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30AF77-D7BE-1EA6-251B-CF9D4B1BB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549" y="3176972"/>
            <a:ext cx="4892371" cy="345638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37AA828-6552-4F9E-D035-1813935A2CAF}"/>
              </a:ext>
            </a:extLst>
          </p:cNvPr>
          <p:cNvCxnSpPr>
            <a:cxnSpLocks/>
          </p:cNvCxnSpPr>
          <p:nvPr/>
        </p:nvCxnSpPr>
        <p:spPr>
          <a:xfrm>
            <a:off x="3575720" y="3068960"/>
            <a:ext cx="13681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14667B-E311-C316-4D36-7D6D95F2A2D5}"/>
              </a:ext>
            </a:extLst>
          </p:cNvPr>
          <p:cNvCxnSpPr>
            <a:cxnSpLocks/>
          </p:cNvCxnSpPr>
          <p:nvPr/>
        </p:nvCxnSpPr>
        <p:spPr>
          <a:xfrm>
            <a:off x="912005" y="3212976"/>
            <a:ext cx="331178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588082D9-BFDC-FC8A-F3C1-E51F10393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624" y="-531440"/>
            <a:ext cx="5258222" cy="33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C5C6978-37F1-7E7F-E196-3D6B6B018A8E}"/>
              </a:ext>
            </a:extLst>
          </p:cNvPr>
          <p:cNvCxnSpPr/>
          <p:nvPr/>
        </p:nvCxnSpPr>
        <p:spPr>
          <a:xfrm>
            <a:off x="11786400" y="10341768"/>
            <a:ext cx="460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C0180D-9D40-34AC-5189-81FB090C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E136B3-A0CB-5667-4880-9C06958F6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6BEB73-8857-45AC-2B82-EEAF75FECA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2B06FF-DF57-091F-AA74-7F21371B0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UIMC Guidelines </a:t>
            </a:r>
            <a:endParaRPr lang="fr-FR" sz="36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3734D4-D1CB-327A-C65E-779AC86DE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9" y="2132856"/>
            <a:ext cx="5220386" cy="40843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A2F226-7C7D-3145-6433-FE7370BF9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57611"/>
            <a:ext cx="5184576" cy="62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776F5552-B298-C8DF-F4C5-CEC6B5B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33357"/>
            <a:ext cx="304800" cy="2246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90966C-83F4-1C13-BB8E-B8FB004C4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989" y="6300000"/>
            <a:ext cx="360000" cy="28803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33122C9-A0B9-462F-8757-0847AD287B63}" type="slidenum">
              <a:rPr lang="fr-FR" noProof="0" smtClean="0"/>
              <a:pPr>
                <a:spcAft>
                  <a:spcPts val="600"/>
                </a:spcAft>
              </a:pPr>
              <a:t>5</a:t>
            </a:fld>
            <a:endParaRPr lang="fr-FR" noProof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E622B53-BC0E-3EC1-23D2-71A310C8E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634800"/>
            <a:ext cx="306000" cy="223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C1E5825-1C73-3EC8-49B0-410DF4C5A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97216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3600" dirty="0"/>
              <a:t>French </a:t>
            </a:r>
            <a:r>
              <a:rPr lang="fr-FR" sz="3600" dirty="0" err="1"/>
              <a:t>regulations</a:t>
            </a:r>
            <a:r>
              <a:rPr lang="fr-FR" sz="3600" dirty="0"/>
              <a:t> for </a:t>
            </a:r>
            <a:r>
              <a:rPr lang="fr-FR" sz="3600" dirty="0" err="1"/>
              <a:t>driving</a:t>
            </a:r>
            <a:r>
              <a:rPr lang="fr-FR" sz="3600" dirty="0"/>
              <a:t> </a:t>
            </a:r>
            <a:r>
              <a:rPr lang="fr-FR" sz="3600" dirty="0" err="1"/>
              <a:t>license</a:t>
            </a:r>
            <a:endParaRPr lang="fr-FR" sz="3600" dirty="0"/>
          </a:p>
        </p:txBody>
      </p:sp>
      <p:sp>
        <p:nvSpPr>
          <p:cNvPr id="3" name="Espace réservé de la date 2" hidden="1">
            <a:extLst>
              <a:ext uri="{FF2B5EF4-FFF2-40B4-BE49-F238E27FC236}">
                <a16:creationId xmlns:a16="http://schemas.microsoft.com/office/drawing/2014/main" id="{81B25FC0-EE76-7365-DE29-2DDB6E0B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Date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28BE8-23C5-B9A2-0662-03C1658929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Personnaliser le bas de page avec le menu "Insertion / En-tête et pied de page"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688D3A2-5ED3-24EA-2C81-93E835C10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96582"/>
              </p:ext>
            </p:extLst>
          </p:nvPr>
        </p:nvGraphicFramePr>
        <p:xfrm>
          <a:off x="384176" y="2336689"/>
          <a:ext cx="11428413" cy="3773972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5625588">
                  <a:extLst>
                    <a:ext uri="{9D8B030D-6E8A-4147-A177-3AD203B41FA5}">
                      <a16:colId xmlns:a16="http://schemas.microsoft.com/office/drawing/2014/main" val="3471659533"/>
                    </a:ext>
                  </a:extLst>
                </a:gridCol>
                <a:gridCol w="5802825">
                  <a:extLst>
                    <a:ext uri="{9D8B030D-6E8A-4147-A177-3AD203B41FA5}">
                      <a16:colId xmlns:a16="http://schemas.microsoft.com/office/drawing/2014/main" val="723293503"/>
                    </a:ext>
                  </a:extLst>
                </a:gridCol>
              </a:tblGrid>
              <a:tr h="448883">
                <a:tc>
                  <a:txBody>
                    <a:bodyPr/>
                    <a:lstStyle/>
                    <a:p>
                      <a:r>
                        <a:rPr lang="fr-FR" sz="1100" b="1" cap="all" spc="60">
                          <a:solidFill>
                            <a:schemeClr val="tx1"/>
                          </a:solidFill>
                        </a:rPr>
                        <a:t>Car Licence</a:t>
                      </a:r>
                    </a:p>
                  </a:txBody>
                  <a:tcPr marL="124690" marR="124690" marT="124690" marB="124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cap="all" spc="60">
                          <a:solidFill>
                            <a:schemeClr val="tx1"/>
                          </a:solidFill>
                        </a:rPr>
                        <a:t>Bus Licence</a:t>
                      </a:r>
                    </a:p>
                  </a:txBody>
                  <a:tcPr marL="124690" marR="124690" marT="124690" marB="1246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76888"/>
                  </a:ext>
                </a:extLst>
              </a:tr>
              <a:tr h="326132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Diabetes treated with medication likely to cause hypoglycemia</a:t>
                      </a:r>
                    </a:p>
                    <a:p>
                      <a:pPr marL="0" indent="0">
                        <a:buNone/>
                      </a:pPr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Incompatibility if severe hypoglycemia or impaired awareness of risks related to hypoglycemia and emergency management.</a:t>
                      </a:r>
                    </a:p>
                    <a:p>
                      <a:pPr marL="0" indent="0">
                        <a:buNone/>
                      </a:pPr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Temporary compatibility subject to:</a:t>
                      </a:r>
                    </a:p>
                    <a:p>
                      <a:pPr marL="0" indent="0">
                        <a:buNone/>
                      </a:pPr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Adequate control of the disease (especially blood glucose monitoring before driving)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Awareness of hypoglycemia risks, ability to detect and treat any hypoglycemia so that it does not occur while driving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No other diabetes-related complications incompatible with driving</a:t>
                      </a:r>
                    </a:p>
                    <a:p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3126" marR="83126" marT="41563" marB="831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Incompatibility if severe hypoglycemia or impaired awareness of risks related to hypoglycemia and emergency management during the last 12 months</a:t>
                      </a:r>
                    </a:p>
                    <a:p>
                      <a:pPr marL="72000" indent="0">
                        <a:buNone/>
                      </a:pPr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7200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Temporary compatibility (maximum 3 years) subject to:</a:t>
                      </a:r>
                    </a:p>
                    <a:p>
                      <a:pPr marL="7200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Adequate control of the disease (especially blood glucose monitoring before </a:t>
                      </a:r>
                      <a:r>
                        <a:rPr lang="en-US" sz="1500" cap="none" spc="0">
                          <a:solidFill>
                            <a:schemeClr val="tx1"/>
                          </a:solidFill>
                        </a:rPr>
                        <a:t>driving)</a:t>
                      </a:r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7200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Awareness of hypoglycemia risks, ability to detect and treat any hypoglycemia so that it does not occur while driving</a:t>
                      </a:r>
                    </a:p>
                    <a:p>
                      <a:pPr marL="7200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No other diabetes-related complications incompatible with driving</a:t>
                      </a:r>
                    </a:p>
                    <a:p>
                      <a:pPr marL="72000" indent="0">
                        <a:buNone/>
                      </a:pPr>
                      <a:endParaRPr lang="en-US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72000" indent="0">
                        <a:buNone/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</a:rPr>
                        <a:t>Special attention is given to compatibility between treatment and work schedules.</a:t>
                      </a:r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83126" marR="83126" marT="41563" marB="831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1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5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9FAB34-9840-7698-A848-A96FFE28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CD1940-C0FA-B804-34BB-5EF6E2EB9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6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317C09-F44F-E901-34C9-34B2257827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6003A4-FC1F-8AAD-749D-9CA6449A1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10552"/>
          </a:xfrm>
        </p:spPr>
        <p:txBody>
          <a:bodyPr/>
          <a:lstStyle/>
          <a:p>
            <a:r>
              <a:rPr lang="fr-FR" sz="3200" dirty="0"/>
              <a:t>French </a:t>
            </a:r>
            <a:r>
              <a:rPr lang="fr-FR" sz="3200" dirty="0" err="1"/>
              <a:t>regulations</a:t>
            </a:r>
            <a:r>
              <a:rPr lang="fr-FR" sz="3200" dirty="0"/>
              <a:t> for trains drivers</a:t>
            </a:r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15AE1127-2524-5ADD-D77F-D1B173C47B1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pPr algn="just"/>
            <a:r>
              <a:rPr lang="en-US" sz="2800" dirty="0"/>
              <a:t>The physical fitness of the train driver will be assessed by the physician on a case-by-case basis, based on the list below, taking into account the driver’s health condition, therapeutic advances, and, if necessary, after obtaining a specialist’s opinion for diabetes treated with insulin or sulfonylureas. </a:t>
            </a:r>
            <a:endParaRPr lang="fr-FR" sz="2800" dirty="0"/>
          </a:p>
          <a:p>
            <a:pPr algn="just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592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C49FA7-E54B-E94F-40FA-66812B13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AF878B-4492-56B2-41C9-44866279A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7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087C2C-80C2-2DC0-0FE2-D6687F9F6D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3D4370-C9A4-C33E-297B-D205B5202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3492500" cy="2207267"/>
          </a:xfrm>
        </p:spPr>
        <p:txBody>
          <a:bodyPr/>
          <a:lstStyle/>
          <a:p>
            <a:r>
              <a:rPr lang="fr-FR" sz="3600" dirty="0" err="1"/>
              <a:t>Advancements</a:t>
            </a:r>
            <a:r>
              <a:rPr lang="fr-FR" sz="3600" dirty="0"/>
              <a:t> in Type 1 </a:t>
            </a:r>
            <a:r>
              <a:rPr lang="fr-FR" sz="3600" dirty="0" err="1"/>
              <a:t>Diabetes</a:t>
            </a:r>
            <a:r>
              <a:rPr lang="fr-FR" sz="3600" dirty="0"/>
              <a:t> Management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0DDCA7-5AB0-DE54-2F3A-9FDFF134C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14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b="0" dirty="0" err="1">
                <a:solidFill>
                  <a:srgbClr val="000000"/>
                </a:solidFill>
              </a:rPr>
              <a:t>Insulin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  <a:r>
              <a:rPr lang="fr-FR" sz="2400" b="0" dirty="0" err="1">
                <a:solidFill>
                  <a:srgbClr val="000000"/>
                </a:solidFill>
              </a:rPr>
              <a:t>delivery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  <a:r>
              <a:rPr lang="fr-FR" sz="2400" b="0" dirty="0" err="1">
                <a:solidFill>
                  <a:srgbClr val="000000"/>
                </a:solidFill>
              </a:rPr>
              <a:t>systems</a:t>
            </a:r>
            <a:r>
              <a:rPr lang="fr-FR" sz="2400" b="0" dirty="0">
                <a:solidFill>
                  <a:srgbClr val="000000"/>
                </a:solidFill>
              </a:rPr>
              <a:t> (open-</a:t>
            </a:r>
            <a:r>
              <a:rPr lang="fr-FR" sz="2400" b="0" dirty="0" err="1">
                <a:solidFill>
                  <a:srgbClr val="000000"/>
                </a:solidFill>
              </a:rPr>
              <a:t>loop</a:t>
            </a:r>
            <a:r>
              <a:rPr lang="fr-FR" sz="2400" b="0" dirty="0">
                <a:solidFill>
                  <a:srgbClr val="000000"/>
                </a:solidFill>
              </a:rPr>
              <a:t> or </a:t>
            </a:r>
            <a:r>
              <a:rPr lang="fr-FR" sz="2400" b="0" dirty="0" err="1">
                <a:solidFill>
                  <a:srgbClr val="000000"/>
                </a:solidFill>
              </a:rPr>
              <a:t>closed-loop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  <a:r>
              <a:rPr lang="fr-FR" sz="2400" b="0" dirty="0" err="1">
                <a:solidFill>
                  <a:srgbClr val="000000"/>
                </a:solidFill>
              </a:rPr>
              <a:t>systems</a:t>
            </a:r>
            <a:r>
              <a:rPr lang="fr-FR" sz="2400" b="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b="0" dirty="0">
                <a:solidFill>
                  <a:srgbClr val="000000"/>
                </a:solidFill>
              </a:rPr>
              <a:t>Real-time CGM (</a:t>
            </a:r>
            <a:r>
              <a:rPr lang="en-US" sz="2400" b="0" dirty="0"/>
              <a:t>Continuous Glucose Monitoring)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  <a:r>
              <a:rPr lang="fr-FR" sz="2400" b="0" dirty="0" err="1">
                <a:solidFill>
                  <a:srgbClr val="000000"/>
                </a:solidFill>
              </a:rPr>
              <a:t>integration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b="0" dirty="0" err="1">
                <a:solidFill>
                  <a:srgbClr val="000000"/>
                </a:solidFill>
              </a:rPr>
              <a:t>Ultra-rapid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  <a:r>
              <a:rPr lang="fr-FR" sz="2400" b="0" dirty="0" err="1">
                <a:solidFill>
                  <a:srgbClr val="000000"/>
                </a:solidFill>
              </a:rPr>
              <a:t>insulins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b="0" dirty="0" err="1">
                <a:solidFill>
                  <a:srgbClr val="000000"/>
                </a:solidFill>
              </a:rPr>
              <a:t>Structured</a:t>
            </a:r>
            <a:r>
              <a:rPr lang="fr-FR" sz="2400" b="0" dirty="0">
                <a:solidFill>
                  <a:srgbClr val="000000"/>
                </a:solidFill>
              </a:rPr>
              <a:t> </a:t>
            </a:r>
            <a:r>
              <a:rPr lang="fr-FR" sz="2400" b="0" dirty="0" err="1">
                <a:solidFill>
                  <a:srgbClr val="000000"/>
                </a:solidFill>
              </a:rPr>
              <a:t>education</a:t>
            </a:r>
            <a:r>
              <a:rPr lang="fr-FR" sz="2400" b="0" dirty="0">
                <a:solidFill>
                  <a:srgbClr val="000000"/>
                </a:solidFill>
              </a:rPr>
              <a:t> programs </a:t>
            </a:r>
          </a:p>
          <a:p>
            <a:pPr marL="7200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1C79D1-9BAE-DEFE-5680-42587BA76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46418"/>
            <a:ext cx="3549832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2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4C3B3E-A4FC-37D3-401F-B475992C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7E9058-594A-7694-EF8B-F4A85EFA6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8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ECA98A-71FB-6E6A-7E72-082BB7B4DA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Personnaliser le bas de page avec le menu "Insertion / En-tête et pied de page"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8AF348-5940-164A-C2B4-5E03B7922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11401200" cy="772107"/>
          </a:xfrm>
        </p:spPr>
        <p:txBody>
          <a:bodyPr/>
          <a:lstStyle/>
          <a:p>
            <a:r>
              <a:rPr lang="en-US" sz="3600" dirty="0"/>
              <a:t>Focus on insulin pumps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1D9C5DE-E65E-63E9-262F-57751AFE8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79076"/>
              </p:ext>
            </p:extLst>
          </p:nvPr>
        </p:nvGraphicFramePr>
        <p:xfrm>
          <a:off x="1412982" y="2276640"/>
          <a:ext cx="93660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018">
                  <a:extLst>
                    <a:ext uri="{9D8B030D-6E8A-4147-A177-3AD203B41FA5}">
                      <a16:colId xmlns:a16="http://schemas.microsoft.com/office/drawing/2014/main" val="2073753582"/>
                    </a:ext>
                  </a:extLst>
                </a:gridCol>
                <a:gridCol w="4683018">
                  <a:extLst>
                    <a:ext uri="{9D8B030D-6E8A-4147-A177-3AD203B41FA5}">
                      <a16:colId xmlns:a16="http://schemas.microsoft.com/office/drawing/2014/main" val="1653343162"/>
                    </a:ext>
                  </a:extLst>
                </a:gridCol>
              </a:tblGrid>
              <a:tr h="368566"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Open-Loop Systems</a:t>
                      </a:r>
                      <a:endParaRPr lang="fr-FR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0" dirty="0" err="1"/>
                        <a:t>Closed-loop</a:t>
                      </a:r>
                      <a:r>
                        <a:rPr lang="fr-FR" i="0" dirty="0"/>
                        <a:t> </a:t>
                      </a:r>
                      <a:r>
                        <a:rPr lang="fr-FR" i="0" dirty="0" err="1"/>
                        <a:t>Systems</a:t>
                      </a:r>
                      <a:endParaRPr lang="fr-FR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91887"/>
                  </a:ext>
                </a:extLst>
              </a:tr>
              <a:tr h="311039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Manual insulin delivery based on pre-set basal and bolus rates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Advantages: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• Greater user autonomy and control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• Widely available and cost-effective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Disadvantages: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• Requires frequent manual adjustments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• Less responsive to real-time glucose changes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• Higher risk of human error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Automated insulin delivery using CGM and algorithms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Advantages: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• Improved glycemic control and reduced hypoglycemia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• Lower mental burden for users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Disadvantages: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/>
                        <a:t>• Higher cost and maintenance requirements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• Dependence on technology and calibration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• Risk of system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61543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66C5F73-63DD-6C96-42AD-345BE7608B3C}"/>
              </a:ext>
            </a:extLst>
          </p:cNvPr>
          <p:cNvSpPr txBox="1"/>
          <p:nvPr/>
        </p:nvSpPr>
        <p:spPr>
          <a:xfrm>
            <a:off x="2999656" y="6165267"/>
            <a:ext cx="5685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Impact of Electromagnetic Fields on Insulin Pumps?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5548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223EE123-F1A6-3E06-6975-84F0A28B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33357"/>
            <a:ext cx="304800" cy="2246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Date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BD4076-265A-96EA-31CF-D4CF3C6D27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989" y="6300000"/>
            <a:ext cx="360000" cy="28803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33122C9-A0B9-462F-8757-0847AD287B63}" type="slidenum">
              <a:rPr lang="fr-FR" noProof="0" smtClean="0"/>
              <a:pPr>
                <a:spcAft>
                  <a:spcPts val="600"/>
                </a:spcAft>
              </a:pPr>
              <a:t>9</a:t>
            </a:fld>
            <a:endParaRPr lang="fr-FR" noProof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AEC8DB4-3661-D077-48BB-445E5393C4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634800"/>
            <a:ext cx="306000" cy="223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Personnaliser le bas de page avec le menu "Insertion / En-tête et pied de page"</a:t>
            </a:r>
          </a:p>
        </p:txBody>
      </p:sp>
      <p:pic>
        <p:nvPicPr>
          <p:cNvPr id="7" name="Image 6" descr="Une image contenant fournitures de bureau, bleu, intérieur, outil d’écriture&#10;&#10;Le contenu généré par l’IA peut être incorrect.">
            <a:extLst>
              <a:ext uri="{FF2B5EF4-FFF2-40B4-BE49-F238E27FC236}">
                <a16:creationId xmlns:a16="http://schemas.microsoft.com/office/drawing/2014/main" id="{B0E43A2E-E69A-6E02-CA29-5B8B40837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0" r="1" b="26999"/>
          <a:stretch>
            <a:fillRect/>
          </a:stretch>
        </p:blipFill>
        <p:spPr>
          <a:xfrm>
            <a:off x="4511676" y="742652"/>
            <a:ext cx="7272338" cy="2880990"/>
          </a:xfrm>
          <a:prstGeom prst="rect">
            <a:avLst/>
          </a:prstGeom>
          <a:noFill/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1E7F20-FBF0-BE53-3803-6FC152B52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640800"/>
            <a:ext cx="3492500" cy="2500168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3600" dirty="0" err="1"/>
              <a:t>Advancements</a:t>
            </a:r>
            <a:r>
              <a:rPr lang="fr-FR" sz="3600" dirty="0"/>
              <a:t> in Type 2 </a:t>
            </a:r>
            <a:r>
              <a:rPr lang="fr-FR" sz="3600" dirty="0" err="1"/>
              <a:t>Diabetes</a:t>
            </a:r>
            <a:r>
              <a:rPr lang="fr-FR" sz="3600" dirty="0"/>
              <a:t> Management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8E911A-D24E-CC43-CF03-E23B0C2D38A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40237" y="4061434"/>
            <a:ext cx="7343775" cy="2417154"/>
          </a:xfrm>
        </p:spPr>
        <p:txBody>
          <a:bodyPr anchor="t">
            <a:noAutofit/>
          </a:bodyPr>
          <a:lstStyle/>
          <a:p>
            <a:pPr marL="414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dirty="0"/>
              <a:t>GLP-1 </a:t>
            </a:r>
            <a:r>
              <a:rPr lang="fr-FR" sz="2400" dirty="0" err="1"/>
              <a:t>receptor</a:t>
            </a:r>
            <a:r>
              <a:rPr lang="fr-FR" sz="2400" dirty="0"/>
              <a:t> </a:t>
            </a:r>
            <a:r>
              <a:rPr lang="fr-FR" sz="2400" dirty="0" err="1"/>
              <a:t>agonists</a:t>
            </a:r>
            <a:r>
              <a:rPr lang="fr-FR" sz="2400" dirty="0"/>
              <a:t> </a:t>
            </a:r>
          </a:p>
          <a:p>
            <a:pPr marL="414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dirty="0"/>
              <a:t>SGLT2 </a:t>
            </a:r>
            <a:r>
              <a:rPr lang="fr-FR" sz="2400" dirty="0" err="1"/>
              <a:t>inhibitors</a:t>
            </a:r>
            <a:r>
              <a:rPr lang="fr-FR" sz="2400" dirty="0"/>
              <a:t> </a:t>
            </a:r>
          </a:p>
          <a:p>
            <a:pPr marL="414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dirty="0"/>
              <a:t>Long-acting basal </a:t>
            </a:r>
            <a:r>
              <a:rPr lang="fr-FR" sz="2400" dirty="0" err="1"/>
              <a:t>insulins</a:t>
            </a:r>
            <a:r>
              <a:rPr lang="fr-FR" sz="2400" dirty="0"/>
              <a:t> </a:t>
            </a:r>
          </a:p>
          <a:p>
            <a:pPr marL="414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fr-FR" sz="2400" dirty="0"/>
              <a:t>Lifestyle and </a:t>
            </a:r>
            <a:r>
              <a:rPr lang="fr-FR" sz="2400" dirty="0" err="1"/>
              <a:t>education</a:t>
            </a:r>
            <a:r>
              <a:rPr lang="fr-FR" sz="2400" dirty="0"/>
              <a:t> programs </a:t>
            </a:r>
          </a:p>
          <a:p>
            <a:pPr marL="414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endParaRPr lang="fr-FR" sz="2400" dirty="0"/>
          </a:p>
          <a:p>
            <a:pPr marL="414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308ED8DA-DE93-D60A-ED67-529DFA18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Date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684038-9665-3EDC-9A9D-0F6582D997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Personnaliser le bas de page avec le menu "Insertion / 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3666664221"/>
      </p:ext>
    </p:extLst>
  </p:cSld>
  <p:clrMapOvr>
    <a:masterClrMapping/>
  </p:clrMapOvr>
</p:sld>
</file>

<file path=ppt/theme/theme1.xml><?xml version="1.0" encoding="utf-8"?>
<a:theme xmlns:a="http://schemas.openxmlformats.org/drawingml/2006/main" name="RATP">
  <a:themeElements>
    <a:clrScheme name="Personnalisé 3">
      <a:dk1>
        <a:srgbClr val="000000"/>
      </a:dk1>
      <a:lt1>
        <a:srgbClr val="FFFFFF"/>
      </a:lt1>
      <a:dk2>
        <a:srgbClr val="0A0082"/>
      </a:dk2>
      <a:lt2>
        <a:srgbClr val="00AA91"/>
      </a:lt2>
      <a:accent1>
        <a:srgbClr val="070061"/>
      </a:accent1>
      <a:accent2>
        <a:srgbClr val="EBA0C8"/>
      </a:accent2>
      <a:accent3>
        <a:srgbClr val="007F6C"/>
      </a:accent3>
      <a:accent4>
        <a:srgbClr val="F0AA00"/>
      </a:accent4>
      <a:accent5>
        <a:srgbClr val="69A505"/>
      </a:accent5>
      <a:accent6>
        <a:srgbClr val="D72864"/>
      </a:accent6>
      <a:hlink>
        <a:srgbClr val="000000"/>
      </a:hlink>
      <a:folHlink>
        <a:srgbClr val="000000"/>
      </a:folHlink>
    </a:clrScheme>
    <a:fontScheme name="RATP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76200">
          <a:solidFill>
            <a:schemeClr val="tx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odele_groupe_ratp_version_2018[1].potx  -  Lecture seule" id="{78B2E9DC-55C4-4B8F-98A6-680D07A61FC6}" vid="{BC4EDD9E-8AA2-4B20-8A71-50675B882E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ppt_modele_groupe_ratp_version_20181</Template>
  <TotalTime>3636</TotalTime>
  <Words>1182</Words>
  <Application>Microsoft Office PowerPoint</Application>
  <PresentationFormat>Grand écran</PresentationFormat>
  <Paragraphs>179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Parisine Office</vt:lpstr>
      <vt:lpstr>Wingdings 3</vt:lpstr>
      <vt:lpstr>RATP</vt:lpstr>
      <vt:lpstr> Managing Diabetes in Safety-Critical Tasks Ensuring health and safety in high-risk professions </vt:lpstr>
      <vt:lpstr>Overview of Diabetes in Safety-Critical Tasks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RATP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plusieurs  lignes en police Parisine Office</dc:title>
  <dc:subject>RATP</dc:subject>
  <dc:creator>SAKTHITHASAN Kirushanthi</dc:creator>
  <cp:lastModifiedBy>SAKTHITHASAN Kirushanthi</cp:lastModifiedBy>
  <cp:revision>26</cp:revision>
  <dcterms:created xsi:type="dcterms:W3CDTF">2024-03-27T08:53:14Z</dcterms:created>
  <dcterms:modified xsi:type="dcterms:W3CDTF">2025-10-06T11:13:31Z</dcterms:modified>
</cp:coreProperties>
</file>