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473" r:id="rId3"/>
    <p:sldId id="417" r:id="rId4"/>
    <p:sldId id="484" r:id="rId5"/>
    <p:sldId id="476" r:id="rId6"/>
    <p:sldId id="479" r:id="rId7"/>
    <p:sldId id="483" r:id="rId8"/>
    <p:sldId id="478" r:id="rId9"/>
    <p:sldId id="482" r:id="rId10"/>
    <p:sldId id="480" r:id="rId11"/>
    <p:sldId id="481" r:id="rId12"/>
    <p:sldId id="485" r:id="rId13"/>
    <p:sldId id="472" r:id="rId14"/>
    <p:sldId id="474" r:id="rId15"/>
    <p:sldId id="486" r:id="rId16"/>
  </p:sldIdLst>
  <p:sldSz cx="9144000" cy="6858000" type="screen4x3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07" autoAdjust="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85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AEBB60-9E82-44D0-9C38-92D7D51CDAF2}" type="datetimeFigureOut">
              <a:rPr lang="de-DE" smtClean="0"/>
              <a:t>23.09.2026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70C9E-342D-4650-8FD2-499403F9898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5936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1188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E948A-A43B-45D2-AF2A-0F4C32F9B2C5}" type="slidenum">
              <a:rPr lang="de-AT" smtClean="0"/>
              <a:t>1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42050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de-DE"/>
              <a:t>Edit title master format by clicking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620616"/>
            <a:ext cx="6400800" cy="456456"/>
          </a:xfrm>
        </p:spPr>
        <p:txBody>
          <a:bodyPr>
            <a:noAutofit/>
          </a:bodyPr>
          <a:lstStyle>
            <a:lvl1pPr marL="0" indent="0" algn="ctr">
              <a:buNone/>
              <a:defRPr sz="1800" b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Title First name Surname (Speaker)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378481" y="4077072"/>
            <a:ext cx="6408712" cy="432048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de-AT" dirty="0"/>
              <a:t>1 January 2017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" y="6525592"/>
            <a:ext cx="9143999" cy="332408"/>
          </a:xfrm>
        </p:spPr>
        <p:txBody>
          <a:bodyPr anchor="b">
            <a:noAutofit/>
          </a:bodyPr>
          <a:lstStyle>
            <a:lvl1pPr marL="0" indent="0" algn="ctr">
              <a:buNone/>
              <a:defRPr sz="1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File name (enter manually)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1567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917848"/>
            <a:ext cx="8229600" cy="926976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Edit title master format by clicking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844824"/>
            <a:ext cx="8291264" cy="4608512"/>
          </a:xfrm>
        </p:spPr>
        <p:txBody>
          <a:bodyPr/>
          <a:lstStyle>
            <a:lvl2pPr>
              <a:buClr>
                <a:schemeClr val="tx2"/>
              </a:buClr>
              <a:defRPr/>
            </a:lvl2pPr>
          </a:lstStyle>
          <a:p>
            <a:pPr lvl="0"/>
            <a:r>
              <a:rPr lang="de-DE"/>
              <a:t>Edit text master format</a:t>
            </a:r>
          </a:p>
          <a:p>
            <a:pPr lvl="1"/>
            <a:r>
              <a:rPr lang="de-DE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2235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908720"/>
            <a:ext cx="8291264" cy="554461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de-DE"/>
              <a:t>Edit text master format</a:t>
            </a:r>
          </a:p>
          <a:p>
            <a:pPr lvl="1"/>
            <a:r>
              <a:rPr lang="de-DE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06174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917848"/>
            <a:ext cx="8229600" cy="92697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Edit title master format by clicking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536" y="1844824"/>
            <a:ext cx="4100264" cy="4608512"/>
          </a:xfrm>
        </p:spPr>
        <p:txBody>
          <a:bodyPr/>
          <a:lstStyle>
            <a:lvl1pPr>
              <a:defRPr sz="2400" b="1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Edit text master format</a:t>
            </a:r>
          </a:p>
          <a:p>
            <a:pPr lvl="1"/>
            <a:r>
              <a:rPr lang="de-DE"/>
              <a:t>Second level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844824"/>
            <a:ext cx="4038600" cy="4608512"/>
          </a:xfrm>
        </p:spPr>
        <p:txBody>
          <a:bodyPr/>
          <a:lstStyle>
            <a:lvl1pPr>
              <a:defRPr sz="2400" b="1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Edit text master format</a:t>
            </a:r>
          </a:p>
          <a:p>
            <a:pPr lvl="1"/>
            <a:r>
              <a:rPr lang="de-DE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50351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917848"/>
            <a:ext cx="8229600" cy="926976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Edit title master format by clicking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395536" y="1844824"/>
            <a:ext cx="4101852" cy="432048"/>
          </a:xfrm>
        </p:spPr>
        <p:txBody>
          <a:bodyPr anchor="t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Edit text format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95536" y="2276872"/>
            <a:ext cx="4101852" cy="4176464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Edit text master format</a:t>
            </a:r>
          </a:p>
          <a:p>
            <a:pPr lvl="1"/>
            <a:r>
              <a:rPr lang="de-DE"/>
              <a:t>Second level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4008" y="1844824"/>
            <a:ext cx="4021083" cy="432048"/>
          </a:xfrm>
        </p:spPr>
        <p:txBody>
          <a:bodyPr anchor="t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Edit text format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4008" y="2276872"/>
            <a:ext cx="4021083" cy="4176464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Edit text master format</a:t>
            </a:r>
          </a:p>
          <a:p>
            <a:pPr lvl="1"/>
            <a:r>
              <a:rPr lang="de-DE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11886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Edit title master format by clicking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05882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058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844837"/>
            <a:ext cx="5029398" cy="4608500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Edit text master format</a:t>
            </a:r>
          </a:p>
          <a:p>
            <a:pPr lvl="1"/>
            <a:r>
              <a:rPr lang="de-DE"/>
              <a:t>Second level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95536" y="1844824"/>
            <a:ext cx="3069977" cy="4607657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Edit text master format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95536" y="917848"/>
            <a:ext cx="8229600" cy="926976"/>
          </a:xfrm>
        </p:spPr>
        <p:txBody>
          <a:bodyPr>
            <a:noAutofit/>
          </a:bodyPr>
          <a:lstStyle/>
          <a:p>
            <a:r>
              <a:rPr lang="de-DE"/>
              <a:t>Edit title master format by clicking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28071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63688" y="1916832"/>
            <a:ext cx="5659016" cy="3816424"/>
          </a:xfrm>
        </p:spPr>
        <p:txBody>
          <a:bodyPr/>
          <a:lstStyle>
            <a:lvl1pPr marL="0" indent="0">
              <a:buNone/>
              <a:defRPr sz="3200">
                <a:solidFill>
                  <a:srgbClr val="333333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Add an image by clicking on the icon</a:t>
            </a:r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63688" y="5805264"/>
            <a:ext cx="5688632" cy="648072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rgbClr val="33333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Edit text master format</a:t>
            </a:r>
          </a:p>
        </p:txBody>
      </p:sp>
      <p:sp>
        <p:nvSpPr>
          <p:cNvPr id="8" name="Titel 1"/>
          <p:cNvSpPr txBox="1">
            <a:spLocks/>
          </p:cNvSpPr>
          <p:nvPr userDrawn="1"/>
        </p:nvSpPr>
        <p:spPr>
          <a:xfrm>
            <a:off x="395536" y="917848"/>
            <a:ext cx="8229600" cy="9269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AT" sz="2800" b="1" kern="1200" cap="all" dirty="0">
                <a:solidFill>
                  <a:srgbClr val="FFCC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800" cap="none" dirty="0">
                <a:solidFill>
                  <a:schemeClr val="tx2"/>
                </a:solidFill>
              </a:rPr>
              <a:t>Edit title master format by clicking</a:t>
            </a:r>
          </a:p>
        </p:txBody>
      </p:sp>
    </p:spTree>
    <p:extLst>
      <p:ext uri="{BB962C8B-B14F-4D97-AF65-F5344CB8AC3E}">
        <p14:creationId xmlns:p14="http://schemas.microsoft.com/office/powerpoint/2010/main" val="1861001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95536" y="917848"/>
            <a:ext cx="8229600" cy="9269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Edit title master format by clicking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5536" y="1844824"/>
            <a:ext cx="8291264" cy="4608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 dirty="0"/>
              <a:t>Edit text master format</a:t>
            </a:r>
          </a:p>
          <a:p>
            <a:pPr lvl="1"/>
            <a:r>
              <a:rPr lang="de-DE" dirty="0"/>
              <a:t>Second level</a:t>
            </a:r>
          </a:p>
        </p:txBody>
      </p:sp>
      <p:sp>
        <p:nvSpPr>
          <p:cNvPr id="11" name="Rectangle 7"/>
          <p:cNvSpPr/>
          <p:nvPr/>
        </p:nvSpPr>
        <p:spPr>
          <a:xfrm flipV="1">
            <a:off x="1228549" y="6541671"/>
            <a:ext cx="7915451" cy="66691"/>
          </a:xfrm>
          <a:prstGeom prst="rect">
            <a:avLst/>
          </a:prstGeom>
          <a:solidFill>
            <a:srgbClr val="DDD9C3"/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Fußzeilenplatzhalter 4"/>
          <p:cNvSpPr txBox="1">
            <a:spLocks/>
          </p:cNvSpPr>
          <p:nvPr/>
        </p:nvSpPr>
        <p:spPr>
          <a:xfrm>
            <a:off x="107504" y="6375437"/>
            <a:ext cx="122854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de-DE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000" b="1" i="0" kern="1200" smtClean="0">
                <a:solidFill>
                  <a:schemeClr val="accent6">
                    <a:lumMod val="75000"/>
                  </a:schemeClr>
                </a:solidFill>
                <a:latin typeface="Corbel"/>
                <a:ea typeface="+mn-ea"/>
                <a:cs typeface="Corbe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rbel" pitchFamily="34" charset="0"/>
                <a:ea typeface="ヒラギノ角ゴ Pro W3" pitchFamily="-92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rbel" pitchFamily="34" charset="0"/>
                <a:ea typeface="ヒラギノ角ゴ Pro W3" pitchFamily="-92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rbel" pitchFamily="34" charset="0"/>
                <a:ea typeface="ヒラギノ角ゴ Pro W3" pitchFamily="-92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orbel" pitchFamily="34" charset="0"/>
                <a:ea typeface="ヒラギノ角ゴ Pro W3" pitchFamily="-92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orbel" pitchFamily="34" charset="0"/>
                <a:ea typeface="ヒラギノ角ゴ Pro W3" pitchFamily="-92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orbel" pitchFamily="34" charset="0"/>
                <a:ea typeface="ヒラギノ角ゴ Pro W3" pitchFamily="-92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orbel" pitchFamily="34" charset="0"/>
                <a:ea typeface="ヒラギノ角ゴ Pro W3" pitchFamily="-92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orbel" pitchFamily="34" charset="0"/>
                <a:ea typeface="ヒラギノ角ゴ Pro W3" pitchFamily="-92" charset="-128"/>
                <a:cs typeface="+mn-cs"/>
              </a:defRPr>
            </a:lvl9pPr>
          </a:lstStyle>
          <a:p>
            <a:pPr algn="ctr">
              <a:defRPr/>
            </a:pPr>
            <a:r>
              <a:rPr lang="de-AT" b="0" dirty="0">
                <a:solidFill>
                  <a:schemeClr val="tx2"/>
                </a:solidFill>
              </a:rPr>
              <a:t>www.ibg.at</a:t>
            </a:r>
          </a:p>
        </p:txBody>
      </p:sp>
      <p:sp>
        <p:nvSpPr>
          <p:cNvPr id="9" name="Rechteck 8"/>
          <p:cNvSpPr/>
          <p:nvPr/>
        </p:nvSpPr>
        <p:spPr>
          <a:xfrm flipV="1">
            <a:off x="0" y="-16284"/>
            <a:ext cx="9144000" cy="348940"/>
          </a:xfrm>
          <a:prstGeom prst="rect">
            <a:avLst/>
          </a:prstGeom>
          <a:solidFill>
            <a:srgbClr val="DDD9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AT" dirty="0"/>
          </a:p>
        </p:txBody>
      </p:sp>
      <p:pic>
        <p:nvPicPr>
          <p:cNvPr id="1026" name="Picture 2" descr="H:\PRESSE &amp; MARKETING\LOGOS\IBG LOGO\_word\IBG WordLogo Test R2 mini_powerpoint RGB.t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7954"/>
            <a:ext cx="1265237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3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lang="de-AT" sz="2800" b="1" kern="1200" cap="none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§"/>
        <a:defRPr lang="de-DE" sz="2000" kern="1200" dirty="0" smtClean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2"/>
        </a:buClr>
        <a:buFont typeface="Courier New" panose="02070309020205020404" pitchFamily="49" charset="0"/>
        <a:buChar char="o"/>
        <a:defRPr lang="de-DE" sz="2000" kern="1200" dirty="0" smtClean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lang="de-DE" sz="2000" kern="1200" dirty="0" smtClean="0">
          <a:solidFill>
            <a:srgbClr val="33333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lang="de-DE" sz="2000" kern="1200" dirty="0" smtClean="0">
          <a:solidFill>
            <a:srgbClr val="33333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lang="de-AT" sz="2000" kern="1200" dirty="0" smtClean="0">
          <a:solidFill>
            <a:srgbClr val="33333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is.bka.gv.at/Dokumente/BgblAuth/BGBLA_2017_I_30/BGBLA_2017_I_30.pdf" TargetMode="External"/><Relationship Id="rId2" Type="http://schemas.openxmlformats.org/officeDocument/2006/relationships/hyperlink" Target="https://ris.bka.gv.at/eli/bgbl/I/2017/30/20170118?Abfrage=Gesamtabfrag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ko.at/arbeitsrecht/wiedereingliederungsgeld" TargetMode="External"/><Relationship Id="rId5" Type="http://schemas.openxmlformats.org/officeDocument/2006/relationships/hyperlink" Target="https://www.sozialversicherung.at/cdscontent/load?contentid=10008.642040&amp;version=1578394277" TargetMode="External"/><Relationship Id="rId4" Type="http://schemas.openxmlformats.org/officeDocument/2006/relationships/hyperlink" Target="https://www.oegk.at/cdscontent/?contentid=10007.86744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egk.at/cdscontent/?contentid=10007.867448" TargetMode="External"/><Relationship Id="rId2" Type="http://schemas.openxmlformats.org/officeDocument/2006/relationships/hyperlink" Target="https://ris.bka.gv.at/eli/bgbl/I/2017/30/20170118?Abfrage=Gesamtabfrag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wko.at/arbeitsrecht/wiedereingliederungsgeld" TargetMode="External"/><Relationship Id="rId4" Type="http://schemas.openxmlformats.org/officeDocument/2006/relationships/hyperlink" Target="https://www.sozialversicherung.at/cdscontent/load?contentid=10008.642040&amp;version=157839427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41632" y="3684071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de-DE" dirty="0"/>
              <a:t>Reintegration at the workplace – </a:t>
            </a:r>
            <a:br>
              <a:rPr lang="de-DE" dirty="0"/>
            </a:b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 </a:t>
            </a:r>
            <a:r>
              <a:rPr lang="de-DE" dirty="0" err="1"/>
              <a:t>part</a:t>
            </a:r>
            <a:r>
              <a:rPr lang="de-DE" dirty="0"/>
              <a:t>-time </a:t>
            </a:r>
            <a:r>
              <a:rPr lang="de-DE" dirty="0" err="1"/>
              <a:t>reintegration</a:t>
            </a:r>
            <a:r>
              <a:rPr lang="de-DE" dirty="0"/>
              <a:t> </a:t>
            </a:r>
            <a:r>
              <a:rPr lang="de-DE"/>
              <a:t>act </a:t>
            </a:r>
            <a:r>
              <a:rPr lang="de-DE" dirty="0"/>
              <a:t>in Austria</a:t>
            </a:r>
            <a:br>
              <a:rPr lang="de-AT" dirty="0"/>
            </a:br>
            <a:endParaRPr lang="de-AT" dirty="0">
              <a:solidFill>
                <a:schemeClr val="accent2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91680" y="5399100"/>
            <a:ext cx="6400800" cy="456456"/>
          </a:xfrm>
        </p:spPr>
        <p:txBody>
          <a:bodyPr/>
          <a:lstStyle/>
          <a:p>
            <a:pPr>
              <a:defRPr/>
            </a:pPr>
            <a:r>
              <a:rPr lang="de-AT" dirty="0"/>
              <a:t>Dr Gertraud Alexandra Hedenetz, MSc.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1683768" y="5922661"/>
            <a:ext cx="6408712" cy="432048"/>
          </a:xfrm>
        </p:spPr>
        <p:txBody>
          <a:bodyPr/>
          <a:lstStyle/>
          <a:p>
            <a:pPr>
              <a:defRPr/>
            </a:pPr>
            <a:r>
              <a:rPr lang="de-AT" dirty="0"/>
              <a:t>30 September 2026 UIMC </a:t>
            </a:r>
            <a:r>
              <a:rPr lang="de-AT" dirty="0" err="1"/>
              <a:t>congress</a:t>
            </a:r>
            <a:r>
              <a:rPr lang="de-AT" dirty="0"/>
              <a:t> Lisbon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defRPr/>
            </a:pPr>
            <a:r>
              <a:rPr lang="de-AT" dirty="0"/>
              <a:t>UIMC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E0F7C4A-F7FC-F185-0B17-D63E6DC80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11" y="723285"/>
            <a:ext cx="7149718" cy="249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34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AF1332-F668-70DD-706C-D9103DE81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AT" dirty="0" err="1"/>
              <a:t>Program</a:t>
            </a:r>
            <a:r>
              <a:rPr lang="de-AT" dirty="0"/>
              <a:t> „Reintegration“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6F5A02-E07D-431B-6230-67D268BEF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368" y="1628800"/>
            <a:ext cx="8291264" cy="4608512"/>
          </a:xfrm>
        </p:spPr>
        <p:txBody>
          <a:bodyPr/>
          <a:lstStyle/>
          <a:p>
            <a:endParaRPr lang="de-AT" sz="2400" dirty="0"/>
          </a:p>
          <a:p>
            <a:r>
              <a:rPr lang="de-AT" sz="2400" dirty="0"/>
              <a:t>„Definition“  and </a:t>
            </a:r>
            <a:r>
              <a:rPr lang="de-AT" sz="2400" dirty="0" err="1"/>
              <a:t>conditions</a:t>
            </a:r>
            <a:endParaRPr lang="de-AT" sz="2400" dirty="0"/>
          </a:p>
          <a:p>
            <a:r>
              <a:rPr lang="de-AT" sz="2400" dirty="0"/>
              <a:t>WIETZ=  </a:t>
            </a:r>
            <a:r>
              <a:rPr lang="de-AT" sz="2400" dirty="0" err="1"/>
              <a:t>part</a:t>
            </a:r>
            <a:r>
              <a:rPr lang="de-AT" sz="2400" dirty="0"/>
              <a:t> time </a:t>
            </a:r>
            <a:r>
              <a:rPr lang="de-AT" sz="2400" dirty="0" err="1"/>
              <a:t>reintegration</a:t>
            </a:r>
            <a:r>
              <a:rPr lang="de-AT" sz="2400" dirty="0"/>
              <a:t>: </a:t>
            </a:r>
            <a:r>
              <a:rPr lang="de-AT" sz="2400" dirty="0" err="1"/>
              <a:t>objective</a:t>
            </a:r>
            <a:endParaRPr lang="de-AT" sz="2400" dirty="0"/>
          </a:p>
          <a:p>
            <a:pPr>
              <a:buFont typeface="Courier New" panose="02070309020205020404" pitchFamily="49" charset="0"/>
              <a:buChar char="o"/>
            </a:pPr>
            <a:r>
              <a:rPr lang="de-AT" sz="2400" dirty="0"/>
              <a:t>legal </a:t>
            </a:r>
            <a:r>
              <a:rPr lang="de-AT" sz="2400" dirty="0" err="1"/>
              <a:t>conditions</a:t>
            </a:r>
            <a:r>
              <a:rPr lang="de-AT" sz="2400" dirty="0"/>
              <a:t>/</a:t>
            </a:r>
            <a:r>
              <a:rPr lang="de-AT" sz="2400" dirty="0" err="1"/>
              <a:t>framework</a:t>
            </a:r>
            <a:r>
              <a:rPr lang="de-AT" sz="2400" dirty="0"/>
              <a:t>/</a:t>
            </a:r>
            <a:r>
              <a:rPr lang="de-AT" sz="2400" dirty="0" err="1"/>
              <a:t>pitfalls</a:t>
            </a:r>
            <a:r>
              <a:rPr lang="de-AT" sz="2400" dirty="0"/>
              <a:t>/</a:t>
            </a:r>
            <a:r>
              <a:rPr lang="de-AT" sz="2400" dirty="0" err="1"/>
              <a:t>success</a:t>
            </a:r>
            <a:r>
              <a:rPr lang="de-AT" sz="2400" dirty="0"/>
              <a:t> </a:t>
            </a:r>
            <a:r>
              <a:rPr lang="de-AT" sz="2400" dirty="0" err="1"/>
              <a:t>factors</a:t>
            </a:r>
            <a:endParaRPr lang="de-AT" sz="2400" dirty="0"/>
          </a:p>
          <a:p>
            <a:pPr>
              <a:buFont typeface="Courier New" panose="02070309020205020404" pitchFamily="49" charset="0"/>
              <a:buChar char="o"/>
            </a:pPr>
            <a:r>
              <a:rPr lang="de-AT" sz="2400" dirty="0"/>
              <a:t>Role of </a:t>
            </a:r>
            <a:r>
              <a:rPr lang="de-AT" sz="2400" dirty="0" err="1"/>
              <a:t>occupational</a:t>
            </a:r>
            <a:r>
              <a:rPr lang="de-AT" sz="2400" dirty="0"/>
              <a:t> </a:t>
            </a:r>
            <a:r>
              <a:rPr lang="de-AT" sz="2400" dirty="0" err="1"/>
              <a:t>medicine</a:t>
            </a:r>
            <a:endParaRPr lang="de-AT" sz="2400" dirty="0"/>
          </a:p>
          <a:p>
            <a:pPr>
              <a:buFont typeface="Courier New" panose="02070309020205020404" pitchFamily="49" charset="0"/>
              <a:buChar char="o"/>
            </a:pPr>
            <a:r>
              <a:rPr lang="de-AT" sz="2400" dirty="0"/>
              <a:t>Assessment of </a:t>
            </a:r>
            <a:r>
              <a:rPr lang="de-AT" sz="2400" dirty="0" err="1"/>
              <a:t>resilience</a:t>
            </a:r>
            <a:r>
              <a:rPr lang="de-AT" sz="2400" dirty="0"/>
              <a:t> + </a:t>
            </a:r>
            <a:r>
              <a:rPr lang="de-AT" sz="2400" dirty="0" err="1"/>
              <a:t>adaption</a:t>
            </a:r>
            <a:r>
              <a:rPr lang="de-AT" sz="2400" dirty="0"/>
              <a:t> of /at </a:t>
            </a:r>
            <a:r>
              <a:rPr lang="de-AT" sz="2400" dirty="0" err="1"/>
              <a:t>workplace</a:t>
            </a:r>
            <a:r>
              <a:rPr lang="de-AT" sz="2400" dirty="0"/>
              <a:t> (technical, time-related, organisational)</a:t>
            </a:r>
            <a:endParaRPr lang="de-AT" dirty="0"/>
          </a:p>
          <a:p>
            <a:pPr marL="0" indent="0">
              <a:buNone/>
            </a:pP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367580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574C06-7322-DACF-C880-AE04038AF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244" y="836712"/>
            <a:ext cx="8229600" cy="926976"/>
          </a:xfrm>
        </p:spPr>
        <p:txBody>
          <a:bodyPr>
            <a:normAutofit fontScale="98000"/>
          </a:bodyPr>
          <a:lstStyle/>
          <a:p>
            <a:pPr>
              <a:defRPr/>
            </a:pPr>
            <a:r>
              <a:rPr lang="de-AT" dirty="0"/>
              <a:t>Reintegration </a:t>
            </a:r>
            <a:br>
              <a:rPr lang="de-DE" b="1" dirty="0"/>
            </a:br>
            <a:endParaRPr lang="de-AT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22FFA06-8CD9-7AAD-5FB0-3908430BDAC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6244" y="1319978"/>
            <a:ext cx="8291512" cy="5607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de-DE" b="1" dirty="0" err="1"/>
              <a:t>Which</a:t>
            </a:r>
            <a:r>
              <a:rPr lang="de-DE" b="1" dirty="0"/>
              <a:t> „type“ of reintegration?  </a:t>
            </a:r>
          </a:p>
          <a:p>
            <a:pPr marL="0" indent="0">
              <a:buNone/>
            </a:pPr>
            <a:r>
              <a:rPr lang="de-DE" b="1" dirty="0" err="1"/>
              <a:t>Differences</a:t>
            </a:r>
            <a:r>
              <a:rPr lang="de-DE" b="1" dirty="0"/>
              <a:t>: Legal/</a:t>
            </a:r>
            <a:r>
              <a:rPr lang="de-DE" b="1" dirty="0" err="1"/>
              <a:t>financial</a:t>
            </a:r>
            <a:r>
              <a:rPr lang="de-DE" b="1" dirty="0"/>
              <a:t>/</a:t>
            </a:r>
            <a:r>
              <a:rPr lang="de-DE" b="1" dirty="0" err="1"/>
              <a:t>content</a:t>
            </a:r>
            <a:r>
              <a:rPr lang="de-DE" b="1" dirty="0"/>
              <a:t>/organisational! </a:t>
            </a:r>
          </a:p>
          <a:p>
            <a:r>
              <a:rPr lang="de-DE" sz="1800" dirty="0"/>
              <a:t>A) Company/group/… internal </a:t>
            </a:r>
            <a:r>
              <a:rPr lang="de-DE" sz="1800" dirty="0" err="1"/>
              <a:t>regulation</a:t>
            </a:r>
            <a:r>
              <a:rPr lang="de-DE" sz="1800" dirty="0"/>
              <a:t> and </a:t>
            </a:r>
            <a:r>
              <a:rPr lang="de-DE" sz="1800" dirty="0" err="1"/>
              <a:t>naming</a:t>
            </a:r>
            <a:endParaRPr lang="de-DE" sz="1800" dirty="0"/>
          </a:p>
          <a:p>
            <a:pPr marL="0" indent="0">
              <a:buNone/>
            </a:pPr>
            <a:r>
              <a:rPr lang="de-DE" sz="1800" dirty="0"/>
              <a:t>individual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1800" dirty="0"/>
              <a:t>Requirements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1800" dirty="0"/>
              <a:t>Forms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1800" dirty="0"/>
              <a:t>Concessions: e.g. no heavy lifting, no night shifts, … but FULL working hours! </a:t>
            </a:r>
          </a:p>
          <a:p>
            <a:pPr>
              <a:buFont typeface="Courier New" panose="02070309020205020404" pitchFamily="49" charset="0"/>
              <a:buChar char="o"/>
            </a:pPr>
            <a:endParaRPr lang="de-DE" sz="1800" dirty="0"/>
          </a:p>
          <a:p>
            <a:r>
              <a:rPr lang="de-DE" sz="1800" dirty="0"/>
              <a:t>B) „ </a:t>
            </a:r>
            <a:r>
              <a:rPr lang="de-DE" sz="1800" dirty="0" err="1"/>
              <a:t>protected</a:t>
            </a:r>
            <a:r>
              <a:rPr lang="de-DE" sz="1800" dirty="0"/>
              <a:t> </a:t>
            </a:r>
            <a:r>
              <a:rPr lang="de-DE" sz="1800" dirty="0" err="1"/>
              <a:t>workplace</a:t>
            </a:r>
            <a:r>
              <a:rPr lang="de-DE" sz="1800" dirty="0"/>
              <a:t>“ by General Work- </a:t>
            </a:r>
            <a:r>
              <a:rPr lang="de-DE" sz="1800" dirty="0" err="1"/>
              <a:t>Accident</a:t>
            </a:r>
            <a:r>
              <a:rPr lang="de-DE" sz="1800" dirty="0"/>
              <a:t> </a:t>
            </a:r>
            <a:r>
              <a:rPr lang="de-DE" sz="1800" dirty="0" err="1"/>
              <a:t>insurance</a:t>
            </a:r>
            <a:r>
              <a:rPr lang="de-DE" sz="1800" dirty="0"/>
              <a:t> </a:t>
            </a:r>
            <a:r>
              <a:rPr lang="de-DE" sz="1800" dirty="0" err="1"/>
              <a:t>agency</a:t>
            </a:r>
            <a:r>
              <a:rPr lang="de-DE" sz="1800" dirty="0"/>
              <a:t> (AUVA) (actively offered by AUVA)</a:t>
            </a:r>
            <a:br>
              <a:rPr lang="de-DE" sz="1800" dirty="0"/>
            </a:br>
            <a:endParaRPr lang="de-DE" sz="1800" dirty="0"/>
          </a:p>
          <a:p>
            <a:r>
              <a:rPr lang="de-DE" sz="1800" dirty="0"/>
              <a:t>C) WIETZ (</a:t>
            </a:r>
            <a:r>
              <a:rPr lang="de-DE" sz="1800" b="1" dirty="0" err="1"/>
              <a:t>W</a:t>
            </a:r>
            <a:r>
              <a:rPr lang="de-DE" sz="1800" dirty="0" err="1"/>
              <a:t>ieder</a:t>
            </a:r>
            <a:r>
              <a:rPr lang="de-DE" sz="1800" b="1" dirty="0" err="1"/>
              <a:t>E</a:t>
            </a:r>
            <a:r>
              <a:rPr lang="de-DE" sz="1800" dirty="0" err="1"/>
              <a:t>ingliederungs</a:t>
            </a:r>
            <a:r>
              <a:rPr lang="de-DE" sz="1800" b="1" dirty="0" err="1"/>
              <a:t>T</a:t>
            </a:r>
            <a:r>
              <a:rPr lang="de-DE" sz="1800" dirty="0" err="1"/>
              <a:t>eil</a:t>
            </a:r>
            <a:r>
              <a:rPr lang="de-DE" sz="1800" b="1" dirty="0" err="1"/>
              <a:t>Z</a:t>
            </a:r>
            <a:r>
              <a:rPr lang="de-DE" sz="1800" dirty="0" err="1"/>
              <a:t>eit</a:t>
            </a:r>
            <a:r>
              <a:rPr lang="de-DE" sz="1800" dirty="0"/>
              <a:t> = </a:t>
            </a:r>
            <a:r>
              <a:rPr lang="de-DE" sz="1800" dirty="0" err="1"/>
              <a:t>part</a:t>
            </a:r>
            <a:r>
              <a:rPr lang="de-DE" sz="1800" dirty="0"/>
              <a:t> time </a:t>
            </a:r>
            <a:r>
              <a:rPr lang="de-DE" sz="1800" dirty="0" err="1"/>
              <a:t>reintegration</a:t>
            </a:r>
            <a:r>
              <a:rPr lang="de-DE" sz="1800" dirty="0"/>
              <a:t> </a:t>
            </a:r>
            <a:r>
              <a:rPr lang="de-DE" sz="1800" dirty="0" err="1"/>
              <a:t>act</a:t>
            </a:r>
            <a:r>
              <a:rPr lang="de-DE" sz="1800" dirty="0"/>
              <a:t> )</a:t>
            </a:r>
            <a:endParaRPr lang="de-DE" sz="1800" b="1" dirty="0"/>
          </a:p>
          <a:p>
            <a:pPr marL="0" indent="0">
              <a:buNone/>
            </a:pPr>
            <a:r>
              <a:rPr lang="de-DE" sz="1800" dirty="0" err="1"/>
              <a:t>Legally</a:t>
            </a:r>
            <a:r>
              <a:rPr lang="de-DE" sz="1800" dirty="0"/>
              <a:t> </a:t>
            </a:r>
            <a:r>
              <a:rPr lang="de-DE" sz="1800" dirty="0" err="1"/>
              <a:t>regulated</a:t>
            </a:r>
            <a:endParaRPr lang="de-DE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de-DE" sz="1800" dirty="0"/>
              <a:t> Requirements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1800" dirty="0"/>
              <a:t>Forms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sz="1800" dirty="0"/>
              <a:t>Concessions: ALL activities without restriction, but PART-TIME</a:t>
            </a:r>
          </a:p>
          <a:p>
            <a:endParaRPr lang="de-AT" sz="1600" dirty="0"/>
          </a:p>
        </p:txBody>
      </p:sp>
    </p:spTree>
    <p:extLst>
      <p:ext uri="{BB962C8B-B14F-4D97-AF65-F5344CB8AC3E}">
        <p14:creationId xmlns:p14="http://schemas.microsoft.com/office/powerpoint/2010/main" val="1830242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29D495-BA06-F323-A67E-FC20338A4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917848"/>
            <a:ext cx="8565739" cy="926976"/>
          </a:xfrm>
        </p:spPr>
        <p:txBody>
          <a:bodyPr wrap="square">
            <a:normAutofit fontScale="98000"/>
          </a:bodyPr>
          <a:lstStyle/>
          <a:p>
            <a:pPr>
              <a:defRPr/>
            </a:pPr>
            <a:r>
              <a:rPr lang="de-AT" dirty="0"/>
              <a:t>WIETZ = </a:t>
            </a:r>
            <a:r>
              <a:rPr lang="de-AT" dirty="0" err="1"/>
              <a:t>reintegration</a:t>
            </a:r>
            <a:r>
              <a:rPr lang="de-AT" dirty="0"/>
              <a:t> on </a:t>
            </a:r>
            <a:r>
              <a:rPr lang="de-DE" dirty="0" err="1"/>
              <a:t>part</a:t>
            </a:r>
            <a:r>
              <a:rPr lang="de-DE" dirty="0"/>
              <a:t>-time </a:t>
            </a:r>
            <a:r>
              <a:rPr lang="de-DE" dirty="0" err="1"/>
              <a:t>job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243ABF-146C-4D28-6A38-2A50B2F14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de-AT" dirty="0"/>
              <a:t>Definition: </a:t>
            </a:r>
          </a:p>
          <a:p>
            <a:pPr>
              <a:defRPr/>
            </a:pPr>
            <a:r>
              <a:rPr lang="de-AT" dirty="0"/>
              <a:t>Gradual return (slow increase in working hours) to </a:t>
            </a:r>
            <a:r>
              <a:rPr lang="de-AT" dirty="0" err="1"/>
              <a:t>work</a:t>
            </a:r>
            <a:r>
              <a:rPr lang="de-AT" dirty="0"/>
              <a:t> following a prolonged period of illness</a:t>
            </a:r>
          </a:p>
          <a:p>
            <a:pPr marL="0" indent="0">
              <a:buNone/>
              <a:defRPr/>
            </a:pPr>
            <a:r>
              <a:rPr lang="de-AT" dirty="0"/>
              <a:t>      GOAL:  Regaining the </a:t>
            </a:r>
            <a:r>
              <a:rPr lang="de-AT" u="sng" dirty="0"/>
              <a:t>original </a:t>
            </a:r>
            <a:r>
              <a:rPr lang="de-AT" u="sng" dirty="0" err="1"/>
              <a:t>timeframe</a:t>
            </a:r>
            <a:r>
              <a:rPr lang="de-AT" u="sng" dirty="0"/>
              <a:t> </a:t>
            </a:r>
            <a:r>
              <a:rPr lang="de-AT" dirty="0"/>
              <a:t>of </a:t>
            </a:r>
            <a:r>
              <a:rPr lang="de-AT" dirty="0" err="1"/>
              <a:t>working</a:t>
            </a:r>
            <a:r>
              <a:rPr lang="de-AT" dirty="0"/>
              <a:t> </a:t>
            </a:r>
            <a:r>
              <a:rPr lang="de-AT" dirty="0" err="1"/>
              <a:t>hours</a:t>
            </a:r>
            <a:r>
              <a:rPr lang="de-AT" dirty="0"/>
              <a:t>! </a:t>
            </a:r>
          </a:p>
          <a:p>
            <a:pPr marL="0" indent="0">
              <a:buNone/>
              <a:defRPr/>
            </a:pPr>
            <a:endParaRPr lang="de-AT" dirty="0"/>
          </a:p>
          <a:p>
            <a:pPr marL="0" indent="0">
              <a:buNone/>
              <a:defRPr/>
            </a:pPr>
            <a:r>
              <a:rPr lang="de-AT" dirty="0"/>
              <a:t>Objective: </a:t>
            </a:r>
          </a:p>
          <a:p>
            <a:pPr>
              <a:defRPr/>
            </a:pPr>
            <a:r>
              <a:rPr lang="de-DE" dirty="0"/>
              <a:t>(Early) return to the work process (= rehabilitation) through gradual reintegration</a:t>
            </a:r>
          </a:p>
          <a:p>
            <a:pPr>
              <a:defRPr/>
            </a:pPr>
            <a:r>
              <a:rPr lang="de-DE" dirty="0"/>
              <a:t>Benefits for the employer: </a:t>
            </a:r>
            <a:r>
              <a:rPr lang="de-DE" dirty="0" err="1"/>
              <a:t>experience</a:t>
            </a:r>
            <a:r>
              <a:rPr lang="de-DE" dirty="0"/>
              <a:t> and </a:t>
            </a:r>
            <a:r>
              <a:rPr lang="de-DE" dirty="0" err="1"/>
              <a:t>work</a:t>
            </a:r>
            <a:r>
              <a:rPr lang="de-DE" dirty="0"/>
              <a:t> force; pays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equivalent</a:t>
            </a:r>
            <a:r>
              <a:rPr lang="de-DE" dirty="0"/>
              <a:t> </a:t>
            </a:r>
            <a:r>
              <a:rPr lang="de-DE" dirty="0" err="1"/>
              <a:t>amount</a:t>
            </a:r>
            <a:r>
              <a:rPr lang="de-DE" dirty="0"/>
              <a:t> (</a:t>
            </a:r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hours</a:t>
            </a:r>
            <a:r>
              <a:rPr lang="de-DE" dirty="0"/>
              <a:t>)</a:t>
            </a:r>
          </a:p>
          <a:p>
            <a:pPr>
              <a:defRPr/>
            </a:pPr>
            <a:r>
              <a:rPr lang="de-DE" dirty="0"/>
              <a:t>Benefits for the employee: ‘ergo- therapy’; time for therapy/recovery; income; return to ‘normality’! (daily routine, tasks, …)</a:t>
            </a:r>
          </a:p>
          <a:p>
            <a:pPr marL="0" indent="0">
              <a:buNone/>
              <a:defRPr/>
            </a:pPr>
            <a:endParaRPr lang="de-AT" dirty="0"/>
          </a:p>
          <a:p>
            <a:pPr marL="0" indent="0">
              <a:buNone/>
              <a:defRPr/>
            </a:pPr>
            <a:endParaRPr lang="de-AT" dirty="0"/>
          </a:p>
          <a:p>
            <a:pPr marL="0" indent="0">
              <a:buNone/>
              <a:defRPr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16173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9C97D-DD35-18EF-4A44-FC64E34AE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AT" dirty="0"/>
              <a:t>WIETZ </a:t>
            </a:r>
            <a:r>
              <a:rPr lang="de-AT" dirty="0" err="1"/>
              <a:t>conditions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096A53-C3C0-DA4A-4A1B-FB1E60B72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At least 6 weeks’ continuous sick leave</a:t>
            </a:r>
          </a:p>
          <a:p>
            <a:pPr>
              <a:defRPr/>
            </a:pPr>
            <a:r>
              <a:rPr lang="de-DE" dirty="0" err="1"/>
              <a:t>employment</a:t>
            </a:r>
            <a:r>
              <a:rPr lang="de-DE" dirty="0"/>
              <a:t> </a:t>
            </a:r>
            <a:r>
              <a:rPr lang="de-DE" dirty="0" err="1"/>
              <a:t>contract</a:t>
            </a:r>
            <a:r>
              <a:rPr lang="de-DE" dirty="0"/>
              <a:t> for at least 3 months</a:t>
            </a:r>
          </a:p>
          <a:p>
            <a:pPr>
              <a:defRPr/>
            </a:pPr>
            <a:r>
              <a:rPr lang="de-DE" dirty="0"/>
              <a:t>Confirmation of fitness for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required</a:t>
            </a:r>
            <a:r>
              <a:rPr lang="de-DE" dirty="0"/>
              <a:t>! (</a:t>
            </a:r>
            <a:r>
              <a:rPr lang="de-DE" dirty="0" err="1"/>
              <a:t>sickness</a:t>
            </a:r>
            <a:r>
              <a:rPr lang="de-DE" dirty="0"/>
              <a:t> </a:t>
            </a:r>
            <a:r>
              <a:rPr lang="de-DE" dirty="0" err="1"/>
              <a:t>absence</a:t>
            </a:r>
            <a:r>
              <a:rPr lang="de-DE" dirty="0"/>
              <a:t> </a:t>
            </a:r>
            <a:r>
              <a:rPr lang="de-DE" dirty="0" err="1"/>
              <a:t>ended</a:t>
            </a:r>
            <a:r>
              <a:rPr lang="de-DE" dirty="0"/>
              <a:t>) </a:t>
            </a:r>
          </a:p>
          <a:p>
            <a:pPr>
              <a:defRPr/>
            </a:pP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agreements</a:t>
            </a:r>
            <a:r>
              <a:rPr lang="de-DE" dirty="0"/>
              <a:t>: return-to-work plan and –</a:t>
            </a:r>
            <a:r>
              <a:rPr lang="de-DE" dirty="0" err="1"/>
              <a:t>agreement</a:t>
            </a:r>
            <a:r>
              <a:rPr lang="de-DE" dirty="0"/>
              <a:t> (</a:t>
            </a:r>
            <a:r>
              <a:rPr lang="de-DE" dirty="0" err="1"/>
              <a:t>amount</a:t>
            </a:r>
            <a:r>
              <a:rPr lang="de-DE" dirty="0"/>
              <a:t> and time of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hours</a:t>
            </a:r>
            <a:r>
              <a:rPr lang="de-DE" dirty="0"/>
              <a:t>, </a:t>
            </a:r>
            <a:r>
              <a:rPr lang="de-DE" dirty="0" err="1"/>
              <a:t>payment</a:t>
            </a:r>
            <a:r>
              <a:rPr lang="de-DE" dirty="0"/>
              <a:t>)</a:t>
            </a:r>
          </a:p>
          <a:p>
            <a:pPr>
              <a:defRPr/>
            </a:pPr>
            <a:r>
              <a:rPr lang="de-DE" dirty="0"/>
              <a:t>Confirmation from Fit2work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Occ</a:t>
            </a:r>
            <a:r>
              <a:rPr lang="de-DE" dirty="0"/>
              <a:t> Med (recommended/not recommended):</a:t>
            </a:r>
          </a:p>
          <a:p>
            <a:pPr marL="0" indent="0">
              <a:buNone/>
              <a:defRPr/>
            </a:pPr>
            <a:r>
              <a:rPr lang="de-DE" dirty="0"/>
              <a:t>       ONLY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outcome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„</a:t>
            </a:r>
            <a:r>
              <a:rPr lang="de-DE" i="1" dirty="0" err="1"/>
              <a:t>medically</a:t>
            </a:r>
            <a:r>
              <a:rPr lang="de-DE" i="1" dirty="0"/>
              <a:t>  </a:t>
            </a:r>
            <a:r>
              <a:rPr lang="de-DE" i="1" dirty="0" err="1"/>
              <a:t>useful</a:t>
            </a:r>
            <a:r>
              <a:rPr lang="de-DE" i="1" dirty="0"/>
              <a:t>/promising</a:t>
            </a:r>
            <a:r>
              <a:rPr lang="de-DE" dirty="0"/>
              <a:t>”  (Prognosis!?)</a:t>
            </a:r>
          </a:p>
          <a:p>
            <a:pPr>
              <a:defRPr/>
            </a:pPr>
            <a:r>
              <a:rPr lang="de-DE" dirty="0" err="1"/>
              <a:t>approval</a:t>
            </a:r>
            <a:r>
              <a:rPr lang="de-DE" dirty="0"/>
              <a:t> by </a:t>
            </a:r>
            <a:r>
              <a:rPr lang="de-DE" dirty="0" err="1"/>
              <a:t>health</a:t>
            </a:r>
            <a:r>
              <a:rPr lang="de-DE" dirty="0"/>
              <a:t> </a:t>
            </a:r>
            <a:r>
              <a:rPr lang="de-DE" dirty="0" err="1"/>
              <a:t>insurance</a:t>
            </a:r>
            <a:r>
              <a:rPr lang="de-DE" dirty="0"/>
              <a:t> (Chief Medical Officer) </a:t>
            </a:r>
          </a:p>
          <a:p>
            <a:pPr>
              <a:defRPr/>
            </a:pPr>
            <a:r>
              <a:rPr lang="de-DE" dirty="0"/>
              <a:t>NOT </a:t>
            </a:r>
            <a:r>
              <a:rPr lang="de-DE" dirty="0" err="1"/>
              <a:t>legally</a:t>
            </a:r>
            <a:r>
              <a:rPr lang="de-DE" dirty="0"/>
              <a:t> </a:t>
            </a:r>
            <a:r>
              <a:rPr lang="de-DE" dirty="0" err="1"/>
              <a:t>entitled</a:t>
            </a:r>
            <a:r>
              <a:rPr lang="de-DE" dirty="0"/>
              <a:t> ! (</a:t>
            </a:r>
            <a:r>
              <a:rPr lang="de-DE" dirty="0" err="1"/>
              <a:t>company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decline</a:t>
            </a:r>
            <a:r>
              <a:rPr lang="de-DE" dirty="0"/>
              <a:t> the </a:t>
            </a:r>
            <a:r>
              <a:rPr lang="de-DE" dirty="0" err="1"/>
              <a:t>request</a:t>
            </a:r>
            <a:r>
              <a:rPr lang="de-DE" dirty="0"/>
              <a:t>)</a:t>
            </a:r>
          </a:p>
          <a:p>
            <a:pPr marL="0" indent="0">
              <a:buNone/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6032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FC1104-4D77-A155-9551-FA0678C49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82" y="769184"/>
            <a:ext cx="8229600" cy="926976"/>
          </a:xfrm>
        </p:spPr>
        <p:txBody>
          <a:bodyPr/>
          <a:lstStyle/>
          <a:p>
            <a:pPr>
              <a:defRPr/>
            </a:pPr>
            <a:r>
              <a:rPr lang="de-AT" dirty="0"/>
              <a:t>WIETZ </a:t>
            </a:r>
            <a:r>
              <a:rPr lang="de-AT" dirty="0" err="1"/>
              <a:t>framework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88CA06-CB31-41FB-2366-44351DF9D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368" y="1264576"/>
            <a:ext cx="8291264" cy="4608512"/>
          </a:xfrm>
        </p:spPr>
        <p:txBody>
          <a:bodyPr wrap="square">
            <a:normAutofit fontScale="98000" lnSpcReduction="10000"/>
          </a:bodyPr>
          <a:lstStyle/>
          <a:p>
            <a:pPr>
              <a:defRPr/>
            </a:pPr>
            <a:r>
              <a:rPr lang="de-DE" dirty="0"/>
              <a:t>Reduction of at least 25% – up to 50% of previous working hours (working </a:t>
            </a:r>
            <a:r>
              <a:rPr lang="de-DE" dirty="0" err="1"/>
              <a:t>hours</a:t>
            </a:r>
            <a:r>
              <a:rPr lang="de-DE" dirty="0"/>
              <a:t> min. 12 hours per week or during the calculation period!)</a:t>
            </a:r>
          </a:p>
          <a:p>
            <a:pPr>
              <a:defRPr/>
            </a:pPr>
            <a:r>
              <a:rPr lang="de-DE" dirty="0"/>
              <a:t>Time-limited: 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de-DE" dirty="0"/>
              <a:t>min. 1 – max. 6 months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de-DE" dirty="0"/>
              <a:t>+ 1 extension of 1–3 months maximum possible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de-DE" dirty="0"/>
              <a:t> max. 2 amendments to the already approved plan are permitted</a:t>
            </a:r>
          </a:p>
          <a:p>
            <a:pPr>
              <a:defRPr/>
            </a:pPr>
            <a:r>
              <a:rPr lang="de-DE" dirty="0" err="1"/>
              <a:t>Application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to </a:t>
            </a:r>
            <a:r>
              <a:rPr lang="de-DE" u="sng" dirty="0"/>
              <a:t>1 </a:t>
            </a:r>
            <a:r>
              <a:rPr lang="de-DE" u="sng" dirty="0" err="1"/>
              <a:t>month</a:t>
            </a:r>
            <a:r>
              <a:rPr lang="de-DE" u="sng" dirty="0"/>
              <a:t> </a:t>
            </a:r>
            <a:r>
              <a:rPr lang="de-DE" dirty="0"/>
              <a:t>after return/start of </a:t>
            </a:r>
            <a:r>
              <a:rPr lang="de-DE" dirty="0" err="1"/>
              <a:t>work</a:t>
            </a:r>
            <a:r>
              <a:rPr lang="de-DE" dirty="0"/>
              <a:t> (but only applicable once </a:t>
            </a:r>
            <a:r>
              <a:rPr lang="de-DE" dirty="0" err="1"/>
              <a:t>approved</a:t>
            </a:r>
            <a:r>
              <a:rPr lang="de-DE" dirty="0"/>
              <a:t> by </a:t>
            </a:r>
            <a:r>
              <a:rPr lang="de-DE" dirty="0" err="1"/>
              <a:t>health</a:t>
            </a:r>
            <a:r>
              <a:rPr lang="de-DE" dirty="0"/>
              <a:t> </a:t>
            </a:r>
            <a:r>
              <a:rPr lang="de-DE" dirty="0" err="1"/>
              <a:t>insurance</a:t>
            </a:r>
            <a:r>
              <a:rPr lang="de-DE" dirty="0"/>
              <a:t>!)</a:t>
            </a:r>
          </a:p>
          <a:p>
            <a:pPr>
              <a:defRPr/>
            </a:pPr>
            <a:r>
              <a:rPr lang="de-DE" dirty="0"/>
              <a:t>€: aliquot </a:t>
            </a:r>
            <a:r>
              <a:rPr lang="de-DE" dirty="0" err="1"/>
              <a:t>salary</a:t>
            </a:r>
            <a:r>
              <a:rPr lang="de-DE" dirty="0"/>
              <a:t> from employer / remainder as reintegration allowance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health</a:t>
            </a:r>
            <a:r>
              <a:rPr lang="de-DE" dirty="0"/>
              <a:t> </a:t>
            </a:r>
            <a:r>
              <a:rPr lang="de-DE" dirty="0" err="1"/>
              <a:t>insurance</a:t>
            </a:r>
            <a:r>
              <a:rPr lang="de-DE" dirty="0"/>
              <a:t> </a:t>
            </a:r>
          </a:p>
          <a:p>
            <a:pPr>
              <a:defRPr/>
            </a:pPr>
            <a:r>
              <a:rPr lang="de-AT" dirty="0" err="1"/>
              <a:t>Earlier</a:t>
            </a:r>
            <a:r>
              <a:rPr lang="de-AT" dirty="0"/>
              <a:t> </a:t>
            </a:r>
            <a:r>
              <a:rPr lang="de-AT" dirty="0" err="1"/>
              <a:t>return</a:t>
            </a:r>
            <a:r>
              <a:rPr lang="de-AT" dirty="0"/>
              <a:t> (</a:t>
            </a:r>
            <a:r>
              <a:rPr lang="de-AT" dirty="0" err="1"/>
              <a:t>than</a:t>
            </a:r>
            <a:r>
              <a:rPr lang="de-AT" dirty="0"/>
              <a:t> planned) to original </a:t>
            </a:r>
            <a:r>
              <a:rPr lang="de-AT" dirty="0" err="1"/>
              <a:t>amount</a:t>
            </a:r>
            <a:r>
              <a:rPr lang="de-AT" dirty="0"/>
              <a:t> of </a:t>
            </a:r>
            <a:r>
              <a:rPr lang="de-AT" dirty="0" err="1"/>
              <a:t>working</a:t>
            </a:r>
            <a:r>
              <a:rPr lang="de-AT" dirty="0"/>
              <a:t> hours possible: at least 3 </a:t>
            </a:r>
            <a:r>
              <a:rPr lang="de-AT" dirty="0" err="1"/>
              <a:t>weeks</a:t>
            </a:r>
            <a:r>
              <a:rPr lang="de-AT" dirty="0"/>
              <a:t> </a:t>
            </a:r>
            <a:r>
              <a:rPr lang="de-AT" dirty="0" err="1"/>
              <a:t>notification</a:t>
            </a:r>
            <a:endParaRPr lang="de-AT" dirty="0"/>
          </a:p>
          <a:p>
            <a:pPr>
              <a:defRPr/>
            </a:pPr>
            <a:r>
              <a:rPr lang="de-AT" dirty="0"/>
              <a:t>Protection against dismissal on grounds of  WIETZ</a:t>
            </a:r>
          </a:p>
          <a:p>
            <a:pPr>
              <a:defRPr/>
            </a:pPr>
            <a:r>
              <a:rPr lang="de-AT" dirty="0"/>
              <a:t>New entitlement 18 months after the end of the previous WIETZ</a:t>
            </a:r>
          </a:p>
          <a:p>
            <a:pPr>
              <a:defRPr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19765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3B6E37-D90E-B7BD-8277-55456F75F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AT" dirty="0"/>
              <a:t>WIETZ process/pitfalls/success factors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6A9FDC-9E36-7F57-A6F8-D310A390B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buNone/>
              <a:defRPr/>
            </a:pPr>
            <a:r>
              <a:rPr lang="en-US" dirty="0"/>
              <a:t>Reintegration is addressed by GP/Specialist/employee/manager/HR/occ med/occ </a:t>
            </a:r>
            <a:r>
              <a:rPr lang="en-US" dirty="0" err="1"/>
              <a:t>psy</a:t>
            </a:r>
            <a:r>
              <a:rPr lang="en-US" dirty="0"/>
              <a:t> …:</a:t>
            </a:r>
          </a:p>
          <a:p>
            <a:pPr marL="0" lvl="0" indent="0" fontAlgn="base">
              <a:buNone/>
              <a:defRPr/>
            </a:pPr>
            <a:endParaRPr lang="en-US" dirty="0"/>
          </a:p>
          <a:p>
            <a:pPr lvl="0" fontAlgn="base">
              <a:defRPr/>
            </a:pPr>
            <a:r>
              <a:rPr lang="en-US" dirty="0"/>
              <a:t>Occ med: DO NOT make any promises and </a:t>
            </a:r>
          </a:p>
          <a:p>
            <a:pPr marL="0" lvl="0" indent="0" fontAlgn="base">
              <a:buNone/>
              <a:defRPr/>
            </a:pPr>
            <a:r>
              <a:rPr lang="en-US" dirty="0"/>
              <a:t>                           DO NOT fill in any forms in advance </a:t>
            </a:r>
          </a:p>
          <a:p>
            <a:pPr fontAlgn="base">
              <a:defRPr/>
            </a:pP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IT IS ESSENTIAL to first consult manager/HR/…</a:t>
            </a:r>
          </a:p>
          <a:p>
            <a:pPr lvl="0" fontAlgn="base">
              <a:defRPr/>
            </a:pPr>
            <a:r>
              <a:rPr lang="en-US" dirty="0"/>
              <a:t>Preparation of reintegration plan and - agreement by HR and employee, with the consultation of Occ Med</a:t>
            </a:r>
          </a:p>
          <a:p>
            <a:pPr lvl="0" fontAlgn="base">
              <a:defRPr/>
            </a:pPr>
            <a:r>
              <a:rPr lang="en-US" dirty="0"/>
              <a:t>Submission of  application to the Health insurance by employee him/herself or HR (electronically or in person)</a:t>
            </a:r>
          </a:p>
          <a:p>
            <a:pPr lvl="0" fontAlgn="base">
              <a:defRPr/>
            </a:pPr>
            <a:r>
              <a:rPr lang="en-US" dirty="0"/>
              <a:t>In good time! </a:t>
            </a:r>
            <a:r>
              <a:rPr lang="en-US" dirty="0" err="1"/>
              <a:t>(allow at least 1 week for approval!)</a:t>
            </a:r>
          </a:p>
        </p:txBody>
      </p:sp>
    </p:spTree>
    <p:extLst>
      <p:ext uri="{BB962C8B-B14F-4D97-AF65-F5344CB8AC3E}">
        <p14:creationId xmlns:p14="http://schemas.microsoft.com/office/powerpoint/2010/main" val="3174103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0A822-ACE9-1CE1-7389-291F7F9A7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AT" dirty="0"/>
              <a:t>AMED Reintegration Agreement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BD7D70C6-950D-1E44-3890-74F16E47E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288" y="2041078"/>
            <a:ext cx="8291512" cy="421570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B5AD367-FB10-F57A-3C51-D7912B68261F}"/>
              </a:ext>
            </a:extLst>
          </p:cNvPr>
          <p:cNvSpPr txBox="1"/>
          <p:nvPr/>
        </p:nvSpPr>
        <p:spPr>
          <a:xfrm>
            <a:off x="4788024" y="6519446"/>
            <a:ext cx="3937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dirty="0"/>
              <a:t>Source: Screenshot of </a:t>
            </a:r>
            <a:r>
              <a:rPr lang="de-AT" sz="1600" dirty="0" err="1"/>
              <a:t>health</a:t>
            </a:r>
            <a:r>
              <a:rPr lang="de-AT" sz="1600" dirty="0"/>
              <a:t> </a:t>
            </a:r>
            <a:r>
              <a:rPr lang="de-AT" sz="1600" dirty="0" err="1"/>
              <a:t>insurance</a:t>
            </a:r>
            <a:r>
              <a:rPr lang="de-AT" sz="1600" dirty="0"/>
              <a:t> form</a:t>
            </a:r>
          </a:p>
        </p:txBody>
      </p:sp>
    </p:spTree>
    <p:extLst>
      <p:ext uri="{BB962C8B-B14F-4D97-AF65-F5344CB8AC3E}">
        <p14:creationId xmlns:p14="http://schemas.microsoft.com/office/powerpoint/2010/main" val="3269344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9324AC15-CCAF-3E20-4DEC-CD91B57C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917848"/>
            <a:ext cx="8229600" cy="926976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AMED Return-to-Work Plan</a:t>
            </a:r>
            <a:endParaRPr lang="en-US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BC6858B3-9DB3-3894-9659-516C1334A0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650" y="1844824"/>
            <a:ext cx="7811036" cy="4608512"/>
          </a:xfrm>
          <a:prstGeom prst="rect">
            <a:avLst/>
          </a:prstGeom>
          <a:noFill/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DF8B557A-76DB-494C-AAC8-072752EBB3DA}"/>
              </a:ext>
            </a:extLst>
          </p:cNvPr>
          <p:cNvSpPr txBox="1"/>
          <p:nvPr/>
        </p:nvSpPr>
        <p:spPr>
          <a:xfrm>
            <a:off x="5123540" y="6483492"/>
            <a:ext cx="40204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dirty="0"/>
              <a:t>Source: Screenshot  of </a:t>
            </a:r>
            <a:r>
              <a:rPr lang="de-AT" sz="1600" dirty="0" err="1"/>
              <a:t>health</a:t>
            </a:r>
            <a:r>
              <a:rPr lang="de-AT" sz="1600" dirty="0"/>
              <a:t> </a:t>
            </a:r>
            <a:r>
              <a:rPr lang="de-AT" sz="1600" dirty="0" err="1"/>
              <a:t>insurance</a:t>
            </a:r>
            <a:r>
              <a:rPr lang="de-AT" sz="1600" dirty="0"/>
              <a:t>  form</a:t>
            </a:r>
          </a:p>
        </p:txBody>
      </p:sp>
    </p:spTree>
    <p:extLst>
      <p:ext uri="{BB962C8B-B14F-4D97-AF65-F5344CB8AC3E}">
        <p14:creationId xmlns:p14="http://schemas.microsoft.com/office/powerpoint/2010/main" val="2071128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3B3F38F-E5C7-1569-A9EE-DCEA2D14D2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0712" y="1844837"/>
            <a:ext cx="4378074" cy="4608500"/>
          </a:xfrm>
          <a:prstGeom prst="rect">
            <a:avLst/>
          </a:pr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853FAEE-CB9E-4BA7-359E-05F1DCE32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5536" y="1844824"/>
            <a:ext cx="3505176" cy="460765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/>
              <a:t>To be assessed in accordance with the form!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/>
              <a:t>if possible </a:t>
            </a:r>
            <a:r>
              <a:rPr lang="en-US" b="1" dirty="0"/>
              <a:t>specialist reports </a:t>
            </a:r>
            <a:r>
              <a:rPr lang="en-US" dirty="0"/>
              <a:t>with explicit statement regarding WIETZ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 err="1"/>
              <a:t>in person where possible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 err="1"/>
              <a:t>Physical resilience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 err="1"/>
              <a:t>Ability to concentrate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 err="1"/>
              <a:t>Memory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 err="1"/>
              <a:t>Reaction time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 err="1"/>
              <a:t>Risk of infection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/>
              <a:t>Fatigue! 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endParaRPr lang="en-US" dirty="0"/>
          </a:p>
          <a:p>
            <a:pPr marL="171450" indent="-171450">
              <a:buSzPct val="100000"/>
              <a:buChar char="•"/>
              <a:defRPr/>
            </a:pPr>
            <a:endParaRPr lang="en-US" dirty="0">
              <a:solidFill>
                <a:srgbClr val="000000"/>
              </a:solidFill>
            </a:endParaRPr>
          </a:p>
          <a:p>
            <a:pPr lvl="0" fontAlgn="base"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endParaRPr lang="en-US"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63151909-3121-4558-7F1D-B95815B5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917848"/>
            <a:ext cx="8565739" cy="926976"/>
          </a:xfrm>
        </p:spPr>
        <p:txBody>
          <a:bodyPr wrap="square">
            <a:normAutofit fontScale="98000"/>
          </a:bodyPr>
          <a:lstStyle/>
          <a:p>
            <a:pPr>
              <a:defRPr/>
            </a:pPr>
            <a:r>
              <a:rPr lang="en-US" dirty="0" err="1"/>
              <a:t>Assessment of resilience</a:t>
            </a:r>
            <a:br>
              <a:rPr lang="en-US" dirty="0"/>
            </a:br>
            <a:r>
              <a:rPr lang="en-US" dirty="0" err="1"/>
              <a:t>Reintegration plan</a:t>
            </a:r>
            <a:endParaRPr lang="en-US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7A6C948-C209-6567-B23E-2B0CE26BC76D}"/>
              </a:ext>
            </a:extLst>
          </p:cNvPr>
          <p:cNvSpPr txBox="1"/>
          <p:nvPr/>
        </p:nvSpPr>
        <p:spPr>
          <a:xfrm>
            <a:off x="5748879" y="6488668"/>
            <a:ext cx="30570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dirty="0"/>
              <a:t>Source: Screenshot of ÖGK form</a:t>
            </a:r>
          </a:p>
        </p:txBody>
      </p:sp>
    </p:spTree>
    <p:extLst>
      <p:ext uri="{BB962C8B-B14F-4D97-AF65-F5344CB8AC3E}">
        <p14:creationId xmlns:p14="http://schemas.microsoft.com/office/powerpoint/2010/main" val="2152650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AE4D923-6F92-5FAC-2752-5966345829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2432805"/>
            <a:ext cx="5029398" cy="3432564"/>
          </a:xfrm>
          <a:prstGeom prst="rect">
            <a:avLst/>
          </a:pr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7B34EC0-78AD-004C-EFF0-4BB885663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5536" y="1844824"/>
            <a:ext cx="3312368" cy="460765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 err="1"/>
              <a:t>Ergonomic workstation design and assistive devices (motor, digital, etc.)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/>
              <a:t>Additional  breaks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/>
              <a:t>Start and finish times (shift work, part-time)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/>
              <a:t>Home office</a:t>
            </a:r>
          </a:p>
          <a:p>
            <a:pPr>
              <a:defRPr/>
            </a:pPr>
            <a:r>
              <a:rPr lang="en-US" dirty="0"/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dirty="0"/>
              <a:t>Regular consultation between staff and Occ Med 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6D66B3E6-625A-34BA-DE54-21D8A7741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917848"/>
            <a:ext cx="8565739" cy="926976"/>
          </a:xfrm>
        </p:spPr>
        <p:txBody>
          <a:bodyPr wrap="square">
            <a:normAutofit fontScale="98000"/>
          </a:bodyPr>
          <a:lstStyle/>
          <a:p>
            <a:pPr>
              <a:defRPr/>
            </a:pPr>
            <a:r>
              <a:rPr lang="en-US" dirty="0" err="1"/>
              <a:t>Workplace adjustments (technical, time-related, organisational)</a:t>
            </a:r>
            <a:endParaRPr lang="en-US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E56C25F-54AE-B8E0-269C-EDC77C6B4FAD}"/>
              </a:ext>
            </a:extLst>
          </p:cNvPr>
          <p:cNvSpPr txBox="1"/>
          <p:nvPr/>
        </p:nvSpPr>
        <p:spPr>
          <a:xfrm>
            <a:off x="5748879" y="6488668"/>
            <a:ext cx="30570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dirty="0"/>
              <a:t>Source: Screenshot of ÖGK form</a:t>
            </a:r>
          </a:p>
        </p:txBody>
      </p:sp>
    </p:spTree>
    <p:extLst>
      <p:ext uri="{BB962C8B-B14F-4D97-AF65-F5344CB8AC3E}">
        <p14:creationId xmlns:p14="http://schemas.microsoft.com/office/powerpoint/2010/main" val="1168022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A7A9BF-FC64-DBDE-B15C-EA832B7E8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AT" dirty="0"/>
              <a:t>Experience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74CF43-953C-F39C-C3FB-F7EB49EEA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AT" dirty="0"/>
              <a:t>WIETZ started too early</a:t>
            </a:r>
          </a:p>
          <a:p>
            <a:pPr>
              <a:defRPr/>
            </a:pPr>
            <a:r>
              <a:rPr lang="de-AT" dirty="0"/>
              <a:t>Underestimating the strain caused by </a:t>
            </a:r>
            <a:r>
              <a:rPr lang="de-AT" dirty="0" err="1"/>
              <a:t>commuting</a:t>
            </a:r>
            <a:endParaRPr lang="de-AT" dirty="0"/>
          </a:p>
          <a:p>
            <a:pPr>
              <a:defRPr/>
            </a:pPr>
            <a:r>
              <a:rPr lang="de-AT" dirty="0"/>
              <a:t>Increase in working hours </a:t>
            </a:r>
            <a:r>
              <a:rPr lang="de-AT" dirty="0" err="1"/>
              <a:t>too</a:t>
            </a:r>
            <a:r>
              <a:rPr lang="de-AT" dirty="0"/>
              <a:t> fast</a:t>
            </a:r>
          </a:p>
          <a:p>
            <a:pPr>
              <a:defRPr/>
            </a:pPr>
            <a:r>
              <a:rPr lang="de-AT" dirty="0"/>
              <a:t>In the case of a </a:t>
            </a:r>
            <a:r>
              <a:rPr lang="de-AT" dirty="0" err="1"/>
              <a:t>full</a:t>
            </a:r>
            <a:r>
              <a:rPr lang="de-AT" dirty="0"/>
              <a:t>-time </a:t>
            </a:r>
            <a:r>
              <a:rPr lang="de-AT" dirty="0" err="1"/>
              <a:t>job</a:t>
            </a:r>
            <a:r>
              <a:rPr lang="de-AT" dirty="0"/>
              <a:t>, a large </a:t>
            </a:r>
            <a:r>
              <a:rPr lang="de-AT" dirty="0" err="1"/>
              <a:t>gap</a:t>
            </a:r>
            <a:r>
              <a:rPr lang="de-AT" dirty="0"/>
              <a:t> </a:t>
            </a:r>
            <a:r>
              <a:rPr lang="de-AT" dirty="0" err="1"/>
              <a:t>between</a:t>
            </a:r>
            <a:r>
              <a:rPr lang="de-AT" dirty="0"/>
              <a:t> 75% working hours to 100% (30 hours </a:t>
            </a:r>
            <a:r>
              <a:rPr lang="de-AT" dirty="0">
                <a:sym typeface="Wingdings" panose="05000000000000000000" pitchFamily="2" charset="2"/>
              </a:rPr>
              <a:t>→ 40 hours)</a:t>
            </a:r>
            <a:endParaRPr lang="de-AT" dirty="0"/>
          </a:p>
          <a:p>
            <a:pPr>
              <a:defRPr/>
            </a:pPr>
            <a:r>
              <a:rPr lang="de-AT" dirty="0"/>
              <a:t>Based on </a:t>
            </a:r>
            <a:r>
              <a:rPr lang="de-AT" dirty="0" err="1"/>
              <a:t>medical</a:t>
            </a:r>
            <a:r>
              <a:rPr lang="de-AT" dirty="0"/>
              <a:t> </a:t>
            </a:r>
            <a:r>
              <a:rPr lang="de-AT" dirty="0" err="1"/>
              <a:t>reports</a:t>
            </a:r>
            <a:r>
              <a:rPr lang="de-AT" dirty="0"/>
              <a:t>/prognosis, no prospect of success for WIETZ – unrealistic expectations</a:t>
            </a:r>
          </a:p>
          <a:p>
            <a:pPr>
              <a:defRPr/>
            </a:pPr>
            <a:r>
              <a:rPr lang="de-AT" dirty="0"/>
              <a:t>Difficult organisational implementation within the company due to fixed shift lengths and scheduling constraints</a:t>
            </a:r>
          </a:p>
          <a:p>
            <a:pPr>
              <a:defRPr/>
            </a:pPr>
            <a:r>
              <a:rPr lang="de-AT" dirty="0" err="1"/>
              <a:t>abuse</a:t>
            </a:r>
            <a:r>
              <a:rPr lang="de-AT" dirty="0"/>
              <a:t> of the system</a:t>
            </a:r>
          </a:p>
          <a:p>
            <a:pPr>
              <a:defRPr/>
            </a:pPr>
            <a:r>
              <a:rPr lang="de-AT" dirty="0"/>
              <a:t>…..</a:t>
            </a:r>
          </a:p>
          <a:p>
            <a:pPr>
              <a:defRPr/>
            </a:pPr>
            <a:r>
              <a:rPr lang="de-AT" dirty="0"/>
              <a:t>….</a:t>
            </a:r>
          </a:p>
          <a:p>
            <a:pPr>
              <a:defRPr/>
            </a:pPr>
            <a:r>
              <a:rPr lang="de-AT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110052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88840"/>
            <a:ext cx="2016224" cy="2568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763688" y="5597409"/>
            <a:ext cx="59766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de-DE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Thank you for your attention!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6D0EA21-7668-493F-8311-FE1E83621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59632" y="6459694"/>
            <a:ext cx="3024336" cy="19248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651">
                <a:solidFill>
                  <a:srgbClr val="4A4D53"/>
                </a:solidFill>
              </a:rPr>
              <a:t>Risk and Safety Management | Safety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6316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6C1311-E80C-3597-B32F-2AFBC30A0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AT" dirty="0"/>
              <a:t>Sources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F65098-436E-BF3B-22AD-8841A3804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AT" dirty="0">
                <a:hlinkClick r:id="rId2"/>
              </a:rPr>
              <a:t>Professional experience</a:t>
            </a:r>
          </a:p>
          <a:p>
            <a:pPr>
              <a:defRPr/>
            </a:pPr>
            <a:r>
              <a:rPr lang="de-AT" dirty="0">
                <a:hlinkClick r:id="rId2"/>
              </a:rPr>
              <a:t>RIS – Part-Time Reintegration Act, Federal Law Gazette I No. 30/2017 – Federal Law Gazette (authentic version from 2004 onwards)</a:t>
            </a:r>
            <a:endParaRPr lang="de-AT" dirty="0"/>
          </a:p>
          <a:p>
            <a:pPr>
              <a:defRPr/>
            </a:pPr>
            <a:r>
              <a:rPr lang="de-AT" dirty="0">
                <a:hlinkClick r:id="rId3"/>
              </a:rPr>
              <a:t>BGBLA_2017_I_30.pdf</a:t>
            </a:r>
            <a:endParaRPr lang="de-AT" dirty="0"/>
          </a:p>
          <a:p>
            <a:pPr>
              <a:defRPr/>
            </a:pPr>
            <a:r>
              <a:rPr lang="de-AT" dirty="0">
                <a:hlinkClick r:id="rId4"/>
              </a:rPr>
              <a:t>Part-time reintegration &amp; reintegration </a:t>
            </a:r>
            <a:r>
              <a:rPr lang="de-AT" dirty="0" err="1">
                <a:hlinkClick r:id="rId4"/>
              </a:rPr>
              <a:t>allowance</a:t>
            </a:r>
            <a:r>
              <a:rPr lang="de-AT" dirty="0"/>
              <a:t> </a:t>
            </a:r>
            <a:r>
              <a:rPr lang="de-AT" dirty="0" err="1"/>
              <a:t>austrian</a:t>
            </a:r>
            <a:r>
              <a:rPr lang="de-AT" dirty="0"/>
              <a:t> </a:t>
            </a:r>
            <a:r>
              <a:rPr lang="de-AT" dirty="0" err="1"/>
              <a:t>health</a:t>
            </a:r>
            <a:r>
              <a:rPr lang="de-AT" dirty="0"/>
              <a:t> </a:t>
            </a:r>
            <a:r>
              <a:rPr lang="de-AT" dirty="0" err="1"/>
              <a:t>insurance</a:t>
            </a:r>
            <a:endParaRPr lang="de-AT" dirty="0">
              <a:hlinkClick r:id="rId5"/>
            </a:endParaRPr>
          </a:p>
          <a:p>
            <a:pPr>
              <a:defRPr/>
            </a:pPr>
            <a:r>
              <a:rPr lang="de-AT" dirty="0">
                <a:hlinkClick r:id="rId5"/>
              </a:rPr>
              <a:t>Reintegration Agreement</a:t>
            </a:r>
            <a:r>
              <a:rPr lang="de-AT" dirty="0"/>
              <a:t> Austrian Social Insurance </a:t>
            </a:r>
            <a:r>
              <a:rPr lang="de-AT" dirty="0" err="1"/>
              <a:t>website</a:t>
            </a:r>
            <a:endParaRPr lang="de-AT" dirty="0"/>
          </a:p>
          <a:p>
            <a:pPr>
              <a:defRPr/>
            </a:pPr>
            <a:r>
              <a:rPr lang="de-AT" dirty="0">
                <a:hlinkClick r:id="rId6"/>
              </a:rPr>
              <a:t>Reintegration Allowance – WKO</a:t>
            </a:r>
            <a:endParaRPr lang="de-AT" dirty="0"/>
          </a:p>
          <a:p>
            <a:pPr marL="0" indent="0">
              <a:buNone/>
              <a:defRPr/>
            </a:pPr>
            <a:endParaRPr lang="de-AT" dirty="0"/>
          </a:p>
          <a:p>
            <a:pPr>
              <a:defRPr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3070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/>
              <a:t>Handout | WIETZ in </a:t>
            </a:r>
            <a:r>
              <a:rPr dirty="0" err="1"/>
              <a:t>brief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75488" y="1554480"/>
            <a:ext cx="2496312" cy="3012107"/>
          </a:xfrm>
          <a:prstGeom prst="rect">
            <a:avLst/>
          </a:prstGeom>
          <a:noFill/>
        </p:spPr>
        <p:txBody>
          <a:bodyPr wrap="square" lIns="18288" tIns="18288" rIns="27432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de-AT" sz="1600" b="1" dirty="0">
                <a:solidFill>
                  <a:srgbClr val="F0AA1E"/>
                </a:solidFill>
                <a:latin typeface="Corbel"/>
              </a:rPr>
              <a:t>Legal CONDITIONS</a:t>
            </a:r>
            <a:endParaRPr sz="1600" b="1" dirty="0">
              <a:solidFill>
                <a:srgbClr val="F0AA1E"/>
              </a:solidFill>
              <a:latin typeface="Corbel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1400" dirty="0">
                <a:solidFill>
                  <a:srgbClr val="312D28"/>
                </a:solidFill>
                <a:latin typeface="Corbel"/>
              </a:rPr>
              <a:t>At least 6 weeks of continuous sick leave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1400" dirty="0">
                <a:solidFill>
                  <a:srgbClr val="312D28"/>
                </a:solidFill>
                <a:latin typeface="Corbel"/>
              </a:rPr>
              <a:t>Employment </a:t>
            </a:r>
            <a:r>
              <a:rPr lang="de-AT" sz="1400" dirty="0" err="1">
                <a:solidFill>
                  <a:srgbClr val="312D28"/>
                </a:solidFill>
                <a:latin typeface="Corbel"/>
              </a:rPr>
              <a:t>contract</a:t>
            </a:r>
            <a:r>
              <a:rPr lang="de-AT" sz="1400" dirty="0">
                <a:solidFill>
                  <a:srgbClr val="312D28"/>
                </a:solidFill>
                <a:latin typeface="Corbel"/>
              </a:rPr>
              <a:t> </a:t>
            </a:r>
            <a:r>
              <a:rPr sz="1400" dirty="0">
                <a:solidFill>
                  <a:srgbClr val="312D28"/>
                </a:solidFill>
                <a:latin typeface="Corbel"/>
              </a:rPr>
              <a:t>for at least 3 months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1400" dirty="0">
                <a:solidFill>
                  <a:srgbClr val="312D28"/>
                </a:solidFill>
                <a:latin typeface="Corbel"/>
              </a:rPr>
              <a:t>Fit for work </a:t>
            </a:r>
            <a:r>
              <a:rPr lang="de-AT" sz="1400" dirty="0" err="1">
                <a:solidFill>
                  <a:srgbClr val="312D28"/>
                </a:solidFill>
                <a:latin typeface="Corbel"/>
              </a:rPr>
              <a:t>certificate</a:t>
            </a:r>
            <a:endParaRPr sz="1400" dirty="0">
              <a:solidFill>
                <a:srgbClr val="312D28"/>
              </a:solidFill>
              <a:latin typeface="Corbel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1400" dirty="0">
                <a:solidFill>
                  <a:srgbClr val="312D28"/>
                </a:solidFill>
                <a:latin typeface="Corbel"/>
              </a:rPr>
              <a:t>Reintegration plan and </a:t>
            </a:r>
            <a:br>
              <a:rPr lang="de-AT" sz="1400" dirty="0">
                <a:solidFill>
                  <a:srgbClr val="312D28"/>
                </a:solidFill>
                <a:latin typeface="Corbel"/>
              </a:rPr>
            </a:br>
            <a:r>
              <a:rPr lang="de-AT" sz="1400" dirty="0">
                <a:solidFill>
                  <a:srgbClr val="312D28"/>
                </a:solidFill>
                <a:latin typeface="Corbel"/>
              </a:rPr>
              <a:t>-</a:t>
            </a:r>
            <a:r>
              <a:rPr sz="1400" dirty="0">
                <a:solidFill>
                  <a:srgbClr val="312D28"/>
                </a:solidFill>
                <a:latin typeface="Corbel"/>
              </a:rPr>
              <a:t>agreement in writing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1400" dirty="0">
                <a:solidFill>
                  <a:srgbClr val="312D28"/>
                </a:solidFill>
                <a:latin typeface="Corbel"/>
              </a:rPr>
              <a:t>Medically</a:t>
            </a:r>
            <a:r>
              <a:rPr lang="de-AT" sz="1400" dirty="0">
                <a:solidFill>
                  <a:srgbClr val="312D28"/>
                </a:solidFill>
                <a:latin typeface="Corbel"/>
              </a:rPr>
              <a:t> </a:t>
            </a:r>
            <a:r>
              <a:rPr sz="1400" dirty="0">
                <a:solidFill>
                  <a:srgbClr val="312D28"/>
                </a:solidFill>
                <a:latin typeface="Corbel"/>
              </a:rPr>
              <a:t> , recommended and approved by  health insurance provider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1400" dirty="0" err="1">
                <a:solidFill>
                  <a:srgbClr val="312D28"/>
                </a:solidFill>
                <a:latin typeface="Corbel"/>
              </a:rPr>
              <a:t>No legal entitlement</a:t>
            </a:r>
            <a:endParaRPr sz="1400" dirty="0">
              <a:solidFill>
                <a:srgbClr val="312D28"/>
              </a:solidFill>
              <a:latin typeface="Corbe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0128" y="1554480"/>
            <a:ext cx="2496312" cy="3658437"/>
          </a:xfrm>
          <a:prstGeom prst="rect">
            <a:avLst/>
          </a:prstGeom>
          <a:noFill/>
        </p:spPr>
        <p:txBody>
          <a:bodyPr wrap="square" lIns="18288" tIns="18288" rIns="27432" bIns="18288" anchor="t">
            <a:normAutofit fontScale="25000" lnSpcReduction="20000"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6400" b="1" dirty="0">
                <a:solidFill>
                  <a:srgbClr val="F0AA1E"/>
                </a:solidFill>
                <a:latin typeface="Corbel"/>
              </a:rPr>
              <a:t>FRAMEWORK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sz="28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5600" dirty="0">
                <a:solidFill>
                  <a:srgbClr val="312D28"/>
                </a:solidFill>
                <a:latin typeface="Corbel"/>
              </a:rPr>
              <a:t>Reduce working hours by 25–50</a:t>
            </a:r>
            <a:r>
              <a:rPr lang="de-AT" sz="5600" dirty="0">
                <a:solidFill>
                  <a:srgbClr val="312D28"/>
                </a:solidFill>
                <a:latin typeface="Corbel"/>
              </a:rPr>
              <a:t>% </a:t>
            </a:r>
            <a:r>
              <a:rPr sz="5600" dirty="0">
                <a:solidFill>
                  <a:srgbClr val="312D28"/>
                </a:solidFill>
                <a:latin typeface="Corbel"/>
              </a:rPr>
              <a:t>; at least 12</a:t>
            </a:r>
            <a:r>
              <a:rPr lang="de-AT" sz="5600" dirty="0">
                <a:solidFill>
                  <a:srgbClr val="312D28"/>
                </a:solidFill>
                <a:latin typeface="Corbel"/>
              </a:rPr>
              <a:t>h/w</a:t>
            </a:r>
            <a:r>
              <a:rPr sz="5600" dirty="0">
                <a:solidFill>
                  <a:srgbClr val="312D28"/>
                </a:solidFill>
                <a:latin typeface="Corbel"/>
              </a:rPr>
              <a:t> week (or </a:t>
            </a:r>
            <a:r>
              <a:rPr lang="de-AT" sz="5600" dirty="0" err="1">
                <a:solidFill>
                  <a:srgbClr val="312D28"/>
                </a:solidFill>
                <a:latin typeface="Corbel"/>
              </a:rPr>
              <a:t>average</a:t>
            </a:r>
            <a:r>
              <a:rPr lang="de-AT" sz="5600" dirty="0">
                <a:solidFill>
                  <a:srgbClr val="312D28"/>
                </a:solidFill>
                <a:latin typeface="Corbel"/>
              </a:rPr>
              <a:t> </a:t>
            </a:r>
            <a:r>
              <a:rPr lang="de-AT" sz="5600" dirty="0" err="1">
                <a:solidFill>
                  <a:srgbClr val="312D28"/>
                </a:solidFill>
                <a:latin typeface="Corbel"/>
              </a:rPr>
              <a:t>during</a:t>
            </a:r>
            <a:r>
              <a:rPr lang="de-AT" sz="5600" dirty="0">
                <a:solidFill>
                  <a:srgbClr val="312D28"/>
                </a:solidFill>
                <a:latin typeface="Corbel"/>
              </a:rPr>
              <a:t> </a:t>
            </a:r>
            <a:r>
              <a:rPr sz="5600" dirty="0">
                <a:solidFill>
                  <a:srgbClr val="312D28"/>
                </a:solidFill>
                <a:latin typeface="Corbel"/>
              </a:rPr>
              <a:t>calculation period)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sz="56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5600" dirty="0">
                <a:solidFill>
                  <a:srgbClr val="312D28"/>
                </a:solidFill>
                <a:latin typeface="Corbel"/>
              </a:rPr>
              <a:t>Duration: 1–6 months; one-off plus 1–3 months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sz="56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5600" dirty="0">
                <a:solidFill>
                  <a:srgbClr val="312D28"/>
                </a:solidFill>
                <a:latin typeface="Corbel"/>
              </a:rPr>
              <a:t> plan may be amended  twice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sz="56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5600" dirty="0">
                <a:solidFill>
                  <a:srgbClr val="312D28"/>
                </a:solidFill>
                <a:latin typeface="Corbel"/>
              </a:rPr>
              <a:t>Start after approval;  application within 1 month of return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sz="56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lang="de-AT" sz="5600" b="1" dirty="0">
                <a:solidFill>
                  <a:srgbClr val="312D28"/>
                </a:solidFill>
                <a:latin typeface="Corbel"/>
              </a:rPr>
              <a:t>aliquot </a:t>
            </a:r>
            <a:r>
              <a:rPr sz="5600" dirty="0">
                <a:solidFill>
                  <a:srgbClr val="312D28"/>
                </a:solidFill>
                <a:latin typeface="Corbel"/>
              </a:rPr>
              <a:t>salary plus WIETZ funding –tax implications</a:t>
            </a:r>
            <a:r>
              <a:rPr lang="de-AT" sz="5600" dirty="0">
                <a:solidFill>
                  <a:srgbClr val="312D28"/>
                </a:solidFill>
                <a:latin typeface="Corbel"/>
              </a:rPr>
              <a:t>!</a:t>
            </a:r>
            <a:endParaRPr sz="5600" dirty="0">
              <a:solidFill>
                <a:srgbClr val="312D28"/>
              </a:solidFill>
              <a:latin typeface="Corbel"/>
            </a:endParaRP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sz="56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lang="de-AT" sz="5600" dirty="0">
                <a:solidFill>
                  <a:srgbClr val="312D28"/>
                </a:solidFill>
                <a:latin typeface="Corbel"/>
              </a:rPr>
              <a:t>Early  return to ‘full-time’  no sooner than 3 weeks after application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0" y="1554480"/>
            <a:ext cx="2496312" cy="3925177"/>
          </a:xfrm>
          <a:prstGeom prst="rect">
            <a:avLst/>
          </a:prstGeom>
          <a:noFill/>
        </p:spPr>
        <p:txBody>
          <a:bodyPr wrap="square" lIns="18288" tIns="18288" rIns="27432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600" b="1" dirty="0">
                <a:solidFill>
                  <a:srgbClr val="F0AA1E"/>
                </a:solidFill>
                <a:latin typeface="Corbel"/>
              </a:rPr>
              <a:t>PROCEDURE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1400" dirty="0">
                <a:solidFill>
                  <a:srgbClr val="312D28"/>
                </a:solidFill>
                <a:latin typeface="Corbel"/>
              </a:rPr>
              <a:t>Initiated by the employee, line manager, HR, treating doctors or occupational </a:t>
            </a:r>
            <a:r>
              <a:rPr lang="de-AT" sz="1400" dirty="0" err="1">
                <a:solidFill>
                  <a:srgbClr val="312D28"/>
                </a:solidFill>
                <a:latin typeface="Corbel"/>
              </a:rPr>
              <a:t>health</a:t>
            </a:r>
            <a:r>
              <a:rPr lang="de-AT" sz="1400" dirty="0">
                <a:solidFill>
                  <a:srgbClr val="312D28"/>
                </a:solidFill>
                <a:latin typeface="Corbel"/>
              </a:rPr>
              <a:t> </a:t>
            </a:r>
            <a:r>
              <a:rPr lang="de-AT" sz="1400" dirty="0" err="1">
                <a:solidFill>
                  <a:srgbClr val="312D28"/>
                </a:solidFill>
                <a:latin typeface="Corbel"/>
              </a:rPr>
              <a:t>service</a:t>
            </a:r>
            <a:endParaRPr lang="de-AT" sz="1400" dirty="0">
              <a:solidFill>
                <a:srgbClr val="312D28"/>
              </a:solidFill>
              <a:latin typeface="Corbel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1400" dirty="0">
                <a:solidFill>
                  <a:srgbClr val="312D28"/>
                </a:solidFill>
                <a:latin typeface="Corbel"/>
              </a:rPr>
              <a:t>Occupational Health: no advance </a:t>
            </a:r>
            <a:r>
              <a:rPr lang="de-AT" sz="1400" dirty="0" err="1">
                <a:solidFill>
                  <a:srgbClr val="312D28"/>
                </a:solidFill>
                <a:latin typeface="Corbel"/>
              </a:rPr>
              <a:t>promises</a:t>
            </a:r>
            <a:r>
              <a:rPr sz="1400" dirty="0">
                <a:solidFill>
                  <a:srgbClr val="312D28"/>
                </a:solidFill>
                <a:latin typeface="Corbel"/>
              </a:rPr>
              <a:t> and no forms to be completed in advance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1400" dirty="0">
                <a:solidFill>
                  <a:srgbClr val="312D28"/>
                </a:solidFill>
                <a:latin typeface="Corbel"/>
              </a:rPr>
              <a:t>Firs</a:t>
            </a:r>
            <a:r>
              <a:rPr lang="de-AT" sz="1400" dirty="0">
                <a:solidFill>
                  <a:srgbClr val="312D28"/>
                </a:solidFill>
                <a:latin typeface="Corbel"/>
              </a:rPr>
              <a:t>t step: </a:t>
            </a:r>
            <a:r>
              <a:rPr sz="1400" dirty="0">
                <a:solidFill>
                  <a:srgbClr val="312D28"/>
                </a:solidFill>
                <a:latin typeface="Corbel"/>
              </a:rPr>
              <a:t> consultation </a:t>
            </a:r>
            <a:r>
              <a:rPr sz="1400" dirty="0" err="1">
                <a:solidFill>
                  <a:srgbClr val="312D28"/>
                </a:solidFill>
                <a:latin typeface="Corbel"/>
              </a:rPr>
              <a:t>betwee</a:t>
            </a:r>
            <a:r>
              <a:rPr lang="de-AT" sz="1400" dirty="0">
                <a:solidFill>
                  <a:srgbClr val="312D28"/>
                </a:solidFill>
                <a:latin typeface="Corbel"/>
              </a:rPr>
              <a:t>n </a:t>
            </a:r>
            <a:r>
              <a:rPr lang="de-AT" sz="1400" dirty="0" err="1">
                <a:solidFill>
                  <a:srgbClr val="312D28"/>
                </a:solidFill>
                <a:latin typeface="Corbel"/>
              </a:rPr>
              <a:t>employee</a:t>
            </a:r>
            <a:r>
              <a:rPr lang="de-AT" sz="1400" dirty="0">
                <a:solidFill>
                  <a:srgbClr val="312D28"/>
                </a:solidFill>
                <a:latin typeface="Corbel"/>
              </a:rPr>
              <a:t> and  </a:t>
            </a:r>
            <a:r>
              <a:rPr lang="de-AT" sz="1400" dirty="0" err="1">
                <a:solidFill>
                  <a:srgbClr val="312D28"/>
                </a:solidFill>
                <a:latin typeface="Corbel"/>
              </a:rPr>
              <a:t>manager</a:t>
            </a:r>
            <a:r>
              <a:rPr lang="de-AT" sz="1400" dirty="0">
                <a:solidFill>
                  <a:srgbClr val="312D28"/>
                </a:solidFill>
                <a:latin typeface="Corbel"/>
              </a:rPr>
              <a:t> /</a:t>
            </a:r>
            <a:r>
              <a:rPr sz="1400" dirty="0">
                <a:solidFill>
                  <a:srgbClr val="312D28"/>
                </a:solidFill>
                <a:latin typeface="Corbel"/>
              </a:rPr>
              <a:t> HR </a:t>
            </a:r>
            <a:endParaRPr lang="de-AT" sz="1400" dirty="0">
              <a:solidFill>
                <a:srgbClr val="312D28"/>
              </a:solidFill>
              <a:latin typeface="Corbel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1400" dirty="0">
                <a:solidFill>
                  <a:srgbClr val="312D28"/>
                </a:solidFill>
                <a:latin typeface="Corbel"/>
              </a:rPr>
              <a:t>Draw up a</a:t>
            </a:r>
            <a:r>
              <a:rPr lang="de-AT" sz="1400" dirty="0">
                <a:solidFill>
                  <a:srgbClr val="312D28"/>
                </a:solidFill>
                <a:latin typeface="Corbel"/>
              </a:rPr>
              <a:t> WIETZ- </a:t>
            </a:r>
            <a:r>
              <a:rPr sz="1400" dirty="0">
                <a:solidFill>
                  <a:srgbClr val="312D28"/>
                </a:solidFill>
                <a:latin typeface="Corbel"/>
              </a:rPr>
              <a:t>plan and</a:t>
            </a:r>
            <a:endParaRPr lang="de-AT" sz="1400" dirty="0">
              <a:solidFill>
                <a:srgbClr val="312D28"/>
              </a:solidFill>
              <a:latin typeface="Corbel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dirty="0">
                <a:solidFill>
                  <a:srgbClr val="312D28"/>
                </a:solidFill>
                <a:latin typeface="Corbel"/>
              </a:rPr>
              <a:t> </a:t>
            </a:r>
            <a:r>
              <a:rPr lang="de-AT" sz="1400" dirty="0">
                <a:solidFill>
                  <a:srgbClr val="312D28"/>
                </a:solidFill>
                <a:latin typeface="Corbel"/>
              </a:rPr>
              <a:t>-</a:t>
            </a:r>
            <a:r>
              <a:rPr sz="1400" dirty="0">
                <a:solidFill>
                  <a:srgbClr val="312D28"/>
                </a:solidFill>
                <a:latin typeface="Corbel"/>
              </a:rPr>
              <a:t>agreement jointly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1400" dirty="0">
                <a:solidFill>
                  <a:srgbClr val="312D28"/>
                </a:solidFill>
                <a:latin typeface="Corbel"/>
              </a:rPr>
              <a:t>Submit application to  </a:t>
            </a:r>
            <a:r>
              <a:rPr lang="de-AT" sz="1400" dirty="0" err="1">
                <a:solidFill>
                  <a:srgbClr val="312D28"/>
                </a:solidFill>
                <a:latin typeface="Corbel"/>
              </a:rPr>
              <a:t>health</a:t>
            </a:r>
            <a:r>
              <a:rPr lang="de-AT" sz="1400" dirty="0">
                <a:solidFill>
                  <a:srgbClr val="312D28"/>
                </a:solidFill>
                <a:latin typeface="Corbel"/>
              </a:rPr>
              <a:t> </a:t>
            </a:r>
            <a:r>
              <a:rPr lang="de-AT" sz="1400" dirty="0" err="1">
                <a:solidFill>
                  <a:srgbClr val="312D28"/>
                </a:solidFill>
                <a:latin typeface="Corbel"/>
              </a:rPr>
              <a:t>insurance</a:t>
            </a:r>
            <a:r>
              <a:rPr sz="1400" dirty="0">
                <a:solidFill>
                  <a:srgbClr val="312D28"/>
                </a:solidFill>
                <a:latin typeface="Corbel"/>
              </a:rPr>
              <a:t> via employee or HR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1400" b="1" dirty="0">
                <a:solidFill>
                  <a:srgbClr val="F0AA1E"/>
                </a:solidFill>
                <a:latin typeface="Corbel"/>
              </a:rPr>
              <a:t>• </a:t>
            </a:r>
            <a:r>
              <a:rPr sz="1400" dirty="0">
                <a:solidFill>
                  <a:srgbClr val="312D28"/>
                </a:solidFill>
                <a:latin typeface="Corbel"/>
              </a:rPr>
              <a:t>Allow at least 1 week for approval</a:t>
            </a:r>
          </a:p>
        </p:txBody>
      </p:sp>
      <p:sp>
        <p:nvSpPr>
          <p:cNvPr id="6" name="Rectangle 5"/>
          <p:cNvSpPr/>
          <p:nvPr/>
        </p:nvSpPr>
        <p:spPr>
          <a:xfrm>
            <a:off x="3136392" y="1572768"/>
            <a:ext cx="16459" cy="4370832"/>
          </a:xfrm>
          <a:prstGeom prst="rect">
            <a:avLst/>
          </a:prstGeom>
          <a:solidFill>
            <a:srgbClr val="F0AA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61888" y="1572768"/>
            <a:ext cx="16459" cy="4370832"/>
          </a:xfrm>
          <a:prstGeom prst="rect">
            <a:avLst/>
          </a:prstGeom>
          <a:solidFill>
            <a:srgbClr val="F0AA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5488" y="6089904"/>
            <a:ext cx="8119872" cy="123111"/>
          </a:xfrm>
          <a:prstGeom prst="rect">
            <a:avLst/>
          </a:prstGeom>
          <a:noFill/>
        </p:spPr>
        <p:txBody>
          <a:bodyPr wrap="square" lIns="0" tIns="0" rIns="0" bIns="0">
            <a:normAutofit fontScale="90313"/>
          </a:bodyPr>
          <a:lstStyle/>
          <a:p>
            <a:r>
              <a:rPr sz="800">
                <a:solidFill>
                  <a:srgbClr val="787167"/>
                </a:solidFill>
                <a:latin typeface="Corbel"/>
              </a:rPr>
              <a:t>Sources: </a:t>
            </a:r>
            <a:r>
              <a:rPr lang="de-DE" sz="800" u="sng">
                <a:solidFill>
                  <a:srgbClr val="008CA0"/>
                </a:solidFill>
                <a:latin typeface="Corbel"/>
                <a:hlinkClick r:id="rId2"/>
              </a:rPr>
              <a:t>RIS – WIETZ Act (Federal Law Gazette I No. 30/2017)</a:t>
            </a:r>
            <a:r>
              <a:rPr lang="de-DE" sz="800">
                <a:solidFill>
                  <a:srgbClr val="787167"/>
                </a:solidFill>
                <a:latin typeface="Corbel"/>
              </a:rPr>
              <a:t>; </a:t>
            </a:r>
            <a:r>
              <a:rPr lang="de-DE" sz="800" u="sng">
                <a:solidFill>
                  <a:srgbClr val="008CA0"/>
                </a:solidFill>
                <a:latin typeface="Corbel"/>
                <a:hlinkClick r:id="rId3"/>
              </a:rPr>
              <a:t>ÖGK – Part-time work and allowance for reintegration</a:t>
            </a:r>
            <a:r>
              <a:rPr sz="800">
                <a:solidFill>
                  <a:srgbClr val="787167"/>
                </a:solidFill>
                <a:latin typeface="Corbel"/>
              </a:rPr>
              <a:t>; </a:t>
            </a:r>
            <a:r>
              <a:rPr lang="de-AT" sz="800" u="sng">
                <a:solidFill>
                  <a:srgbClr val="008CA0"/>
                </a:solidFill>
                <a:latin typeface="Corbel"/>
                <a:hlinkClick r:id="rId4"/>
              </a:rPr>
              <a:t>Social Insurance – Reintegration Agreement</a:t>
            </a:r>
            <a:r>
              <a:rPr sz="800">
                <a:solidFill>
                  <a:srgbClr val="787167"/>
                </a:solidFill>
                <a:latin typeface="Corbel"/>
              </a:rPr>
              <a:t>; </a:t>
            </a:r>
            <a:r>
              <a:rPr lang="de-AT" sz="800" u="sng">
                <a:solidFill>
                  <a:srgbClr val="008CA0"/>
                </a:solidFill>
                <a:latin typeface="Corbel"/>
                <a:hlinkClick r:id="rId5"/>
              </a:rPr>
              <a:t>WKO – Reintegration allowance</a:t>
            </a:r>
            <a:r>
              <a:rPr sz="800">
                <a:solidFill>
                  <a:srgbClr val="787167"/>
                </a:solidFill>
                <a:latin typeface="Corbel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BG PräsVorlage 20171123 FIN">
  <a:themeElements>
    <a:clrScheme name="IBG Farbwelt">
      <a:dk1>
        <a:srgbClr val="000000"/>
      </a:dk1>
      <a:lt1>
        <a:sysClr val="window" lastClr="FFFFFF"/>
      </a:lt1>
      <a:dk2>
        <a:srgbClr val="554B3F"/>
      </a:dk2>
      <a:lt2>
        <a:srgbClr val="B9AF82"/>
      </a:lt2>
      <a:accent1>
        <a:srgbClr val="FFC311"/>
      </a:accent1>
      <a:accent2>
        <a:srgbClr val="F0AA1E"/>
      </a:accent2>
      <a:accent3>
        <a:srgbClr val="C83C1E"/>
      </a:accent3>
      <a:accent4>
        <a:srgbClr val="B4A032"/>
      </a:accent4>
      <a:accent5>
        <a:srgbClr val="78BE3C"/>
      </a:accent5>
      <a:accent6>
        <a:srgbClr val="008CA0"/>
      </a:accent6>
      <a:hlink>
        <a:srgbClr val="008CA0"/>
      </a:hlink>
      <a:folHlink>
        <a:srgbClr val="000000"/>
      </a:folHlink>
    </a:clrScheme>
    <a:fontScheme name="IBG Corbel ab 2017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E751BB2F2B624594DD2226B5CB9EFE" ma:contentTypeVersion="11" ma:contentTypeDescription="Create a new document." ma:contentTypeScope="" ma:versionID="5b0cd31ea403c4fb19044360e6723e2e">
  <xsd:schema xmlns:xsd="http://www.w3.org/2001/XMLSchema" xmlns:xs="http://www.w3.org/2001/XMLSchema" xmlns:p="http://schemas.microsoft.com/office/2006/metadata/properties" xmlns:ns2="d8a1b4a3-f85e-4ecf-a089-83786e7355dd" xmlns:ns3="0649f10a-a4f4-4824-970b-043ce43c6176" targetNamespace="http://schemas.microsoft.com/office/2006/metadata/properties" ma:root="true" ma:fieldsID="9b4c7eaa9b0c5e8b04cdf149d63dc77a" ns2:_="" ns3:_="">
    <xsd:import namespace="d8a1b4a3-f85e-4ecf-a089-83786e7355dd"/>
    <xsd:import namespace="0649f10a-a4f4-4824-970b-043ce43c61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a1b4a3-f85e-4ecf-a089-83786e7355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310ad32e-07a6-40cb-9ec3-fd3649c7b3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49f10a-a4f4-4824-970b-043ce43c617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9e959cfe-1431-41f7-9658-9139a887a8b1}" ma:internalName="TaxCatchAll" ma:showField="CatchAllData" ma:web="0649f10a-a4f4-4824-970b-043ce43c61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649f10a-a4f4-4824-970b-043ce43c6176" xsi:nil="true"/>
    <lcf76f155ced4ddcb4097134ff3c332f xmlns="d8a1b4a3-f85e-4ecf-a089-83786e7355d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0C579C2-BFA7-4061-8932-2B3C0AB0FB36}"/>
</file>

<file path=customXml/itemProps2.xml><?xml version="1.0" encoding="utf-8"?>
<ds:datastoreItem xmlns:ds="http://schemas.openxmlformats.org/officeDocument/2006/customXml" ds:itemID="{95335EF7-B6EE-4191-8D7B-48411198C9F7}"/>
</file>

<file path=customXml/itemProps3.xml><?xml version="1.0" encoding="utf-8"?>
<ds:datastoreItem xmlns:ds="http://schemas.openxmlformats.org/officeDocument/2006/customXml" ds:itemID="{1DF4897D-4DD7-4740-8E04-EC2500636D18}"/>
</file>

<file path=docProps/app.xml><?xml version="1.0" encoding="utf-8"?>
<Properties xmlns="http://schemas.openxmlformats.org/officeDocument/2006/extended-properties" xmlns:vt="http://schemas.openxmlformats.org/officeDocument/2006/docPropsVTypes">
  <Template>IBG PräsVorlage 20171123 FIN</Template>
  <TotalTime>0</TotalTime>
  <Words>1106</Words>
  <Application>Microsoft Office PowerPoint</Application>
  <PresentationFormat>Bildschirmpräsentation (4:3)</PresentationFormat>
  <Paragraphs>139</Paragraphs>
  <Slides>15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1" baseType="lpstr">
      <vt:lpstr>Arial</vt:lpstr>
      <vt:lpstr>Calibri</vt:lpstr>
      <vt:lpstr>Corbel</vt:lpstr>
      <vt:lpstr>Courier New</vt:lpstr>
      <vt:lpstr>Wingdings</vt:lpstr>
      <vt:lpstr>IBG PräsVorlage 20171123 FIN</vt:lpstr>
      <vt:lpstr>Reintegration at the workplace –     part-time reintegration act in Austria </vt:lpstr>
      <vt:lpstr>Program „Reintegration“</vt:lpstr>
      <vt:lpstr>Reintegration  </vt:lpstr>
      <vt:lpstr>WIETZ = reintegration on part-time job</vt:lpstr>
      <vt:lpstr>WIETZ conditions</vt:lpstr>
      <vt:lpstr>WIETZ framework</vt:lpstr>
      <vt:lpstr>WIETZ process/pitfalls/success factors</vt:lpstr>
      <vt:lpstr>AMED Reintegration Agreement</vt:lpstr>
      <vt:lpstr>AMED Return-to-Work Plan</vt:lpstr>
      <vt:lpstr>Assessment of resilience Reintegration plan</vt:lpstr>
      <vt:lpstr>Workplace adjustments (technical, time-related, organisational)</vt:lpstr>
      <vt:lpstr>Experience</vt:lpstr>
      <vt:lpstr>PowerPoint-Präsentation</vt:lpstr>
      <vt:lpstr>Sources</vt:lpstr>
      <vt:lpstr>Handout | WIETZ in brief</vt:lpstr>
    </vt:vector>
  </TitlesOfParts>
  <Manager>Litschka, Sabine</Manager>
  <Company>IBG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IBG</dc:title>
  <dc:subject>IBG</dc:subject>
  <dc:creator>Adamiak Sabine</dc:creator>
  <cp:keywords>IBG, docId:E5C3FAE9F516C5D076F514E7D3304BB6</cp:keywords>
  <cp:lastModifiedBy>Hedenetz, Gertraud Alexandra</cp:lastModifiedBy>
  <cp:revision>211</cp:revision>
  <cp:lastPrinted>2026-09-10T06:52:59Z</cp:lastPrinted>
  <dcterms:created xsi:type="dcterms:W3CDTF">2017-12-06T10:54:41Z</dcterms:created>
  <dcterms:modified xsi:type="dcterms:W3CDTF">2026-09-23T09:24:39Z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0x010100E9E751BB2F2B624594DD2226B5CB9EFE</vt:lpwstr>
  </property>
</Properties>
</file>