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0DA22-30EC-99D0-9D5A-D535EBC897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C27657-F4FB-7B0C-ACFB-4F64E164B3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D29A7D-7B31-FFBC-D949-719FFC8F3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F2DDC-CC70-9B55-A673-ACB08F971A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0BC90C-E278-D18D-D4E8-FB3EB58284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30315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43070-9C71-6729-1D75-4C8BD367A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DA2A2-A594-EF93-0C7E-4BB154995A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FCEB80-18DE-C79A-82C9-FE0E4F14D6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992A96-561F-ED62-F2C8-CBE066770D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C15EF-F935-9418-E59D-66D96F476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2085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8E2E-14A4-73E6-9D38-7D4C7F990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BF33D6-2873-7FED-49FD-5F836E9D98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65CF36-80AE-C5A4-01CB-D2C7F4C74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5A36A9-89D0-188A-A2BC-9507A3CBDE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01738B-6266-29CB-C7FA-FC9F133855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23414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2B418-E1CB-78F0-641F-D8ABDF17E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802492-C0E1-67CC-A08E-05DF525114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B848DC-5763-CBE7-10B8-F87651788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7698D7-6548-4470-0C2E-3759FFD6D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D1CB39-4E64-00A2-1305-696EBF7F8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4326B0-237B-DEF6-35DD-82D5B9B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557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A678B-1897-A979-E69C-6DF76FC05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2484A4-05BC-858F-972F-2D8602EB16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434A4D-D0EA-43AB-6370-B8A375E242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B41C9F-89E3-D4DA-7704-CCBE7B878F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396968-564F-E248-0176-EB920633FE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38C045-2750-1359-EBDA-2D5ACE44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3C1F01-0542-AFB5-C01E-EAF16DCCE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97A884-D25C-54A1-8397-CB8DF3A82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475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82A23-484E-E9AE-F6DE-081B8C4CAA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F74B8A-A15F-963B-362B-8B390C95F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56420A-F1F7-B869-F144-608D852A0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A11C840-7B87-0F74-7566-23C185693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99707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3539AA9-2EF9-E883-6A31-7170FD6D95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B751F0-02CA-B121-ABBE-935F0A08B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ECC964-D523-AC32-D6A2-CE752AA467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910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6F5E85-5428-4A19-277A-7CFDDAC85B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8908F-F455-56D6-9FFA-40E3211AE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6CC553-056A-F740-8D74-725F02A82C1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A860695-B021-EF65-CE8C-1FEB5604FF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DA371C-E300-F450-BC06-4AE25D6CD0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A34653-DEEC-E75E-F8E7-D9684092A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962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D60DC-2F73-7D63-7688-EDE4A27BF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3509CE5-8B18-32EE-D8A0-7E5C1D811F7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49E6A4-FFA5-9917-37E4-75BC4871F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B9FDEE-601B-9B11-8A4E-BA01D880A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72BBCC-0C96-E80E-111C-09CFB61243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303EAD4-4ABC-7998-935A-3C7AB3838C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386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C26FBB-5A0F-53E4-3B95-A30CF1A8F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A9CD849-560E-AAC6-9FB2-FE4FF9346C8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414371-857B-50C4-4465-42B20F12B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94897E-C8CD-7502-22AB-669D3F7A9B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4CF145-A0EC-4B5A-E940-2CCC0554A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257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1F72D-43C2-DDBE-378B-A544145B96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EC76F6-86A0-24E2-1AFC-B068DDBEB4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C7CE6-DB1C-DB2D-8288-B8792C6F10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F289C-6180-D029-93F8-879508D418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A99E2D-6C99-B7C4-6E1D-D39C7B3246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8134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070A9A9-756C-A233-618D-C431541A2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9E7D03-54B3-4C7A-5189-5347283343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4DD727-8DAF-00E9-06FB-B3E689014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D2A305C-EDD7-4E80-A07D-651B0D502802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C781B1-9043-FFF4-4E65-3F319C1C7A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97909-11B8-66AD-614C-E6ED87A251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4797CDC-59FA-41D1-896E-6384D7A697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60568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7E9E8A-D252-5305-6E2D-7D0949E680E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SLEEP AND EPILEPSY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365740-1029-5539-1AE5-FCDD53F710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Timothy McCormick, DO, MPH</a:t>
            </a:r>
          </a:p>
          <a:p>
            <a:r>
              <a:rPr lang="en-US" dirty="0"/>
              <a:t>UIMC 2026</a:t>
            </a:r>
          </a:p>
          <a:p>
            <a:r>
              <a:rPr lang="en-US" dirty="0"/>
              <a:t>Lisbon, Portugal</a:t>
            </a:r>
          </a:p>
        </p:txBody>
      </p:sp>
    </p:spTree>
    <p:extLst>
      <p:ext uri="{BB962C8B-B14F-4D97-AF65-F5344CB8AC3E}">
        <p14:creationId xmlns:p14="http://schemas.microsoft.com/office/powerpoint/2010/main" val="2790506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2F9A1-D60B-2F74-C42F-5CA7389BBB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Case: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8EC2E-D3E2-FA13-8566-149AA1406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200" dirty="0"/>
              <a:t>25-year old trackman</a:t>
            </a:r>
          </a:p>
          <a:p>
            <a:pPr marL="457200" lvl="1" indent="0">
              <a:buNone/>
            </a:pPr>
            <a:r>
              <a:rPr lang="en-US" sz="2200" dirty="0"/>
              <a:t>-builds, repairs, tracks &amp; bridges</a:t>
            </a:r>
          </a:p>
          <a:p>
            <a:pPr marL="457200" lvl="1" indent="0">
              <a:buNone/>
            </a:pPr>
            <a:r>
              <a:rPr lang="en-US" sz="2200" dirty="0"/>
              <a:t>-four years of service</a:t>
            </a:r>
          </a:p>
          <a:p>
            <a:r>
              <a:rPr lang="en-US" sz="2200" dirty="0"/>
              <a:t>Seizure December 2024</a:t>
            </a:r>
          </a:p>
          <a:p>
            <a:pPr marL="457200" lvl="1" indent="0">
              <a:buNone/>
            </a:pPr>
            <a:r>
              <a:rPr lang="en-US" sz="2200" dirty="0"/>
              <a:t>-tonic </a:t>
            </a:r>
            <a:r>
              <a:rPr lang="en-US" sz="2200" dirty="0" err="1"/>
              <a:t>clonic</a:t>
            </a:r>
            <a:endParaRPr lang="en-US" sz="2200" dirty="0"/>
          </a:p>
          <a:p>
            <a:pPr marL="457200" lvl="1" indent="0">
              <a:buNone/>
            </a:pPr>
            <a:r>
              <a:rPr lang="en-US" sz="2200" dirty="0"/>
              <a:t>-seizure occurred when falling asleep</a:t>
            </a:r>
          </a:p>
          <a:p>
            <a:r>
              <a:rPr lang="en-US" sz="2200" dirty="0"/>
              <a:t>Seizure January 2025</a:t>
            </a:r>
          </a:p>
          <a:p>
            <a:pPr marL="457200" lvl="1" indent="0">
              <a:buNone/>
            </a:pPr>
            <a:r>
              <a:rPr lang="en-US" sz="2200" dirty="0"/>
              <a:t>-seizure occurred while asleep</a:t>
            </a:r>
          </a:p>
          <a:p>
            <a:r>
              <a:rPr lang="en-US" sz="2200" dirty="0"/>
              <a:t>Past Medical History</a:t>
            </a:r>
          </a:p>
          <a:p>
            <a:pPr marL="457200" lvl="1" indent="0">
              <a:buNone/>
            </a:pPr>
            <a:r>
              <a:rPr lang="en-US" sz="2200" dirty="0"/>
              <a:t>-single seizure age 14, occurred while asleep at summer camp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413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A48B3-5C4F-0457-C55A-97480F8A81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929148"/>
            <a:ext cx="10515600" cy="5247815"/>
          </a:xfrm>
        </p:spPr>
        <p:txBody>
          <a:bodyPr/>
          <a:lstStyle/>
          <a:p>
            <a:r>
              <a:rPr lang="en-US" dirty="0"/>
              <a:t>Workup:</a:t>
            </a:r>
          </a:p>
          <a:p>
            <a:pPr marL="457200" lvl="1" indent="0">
              <a:buNone/>
            </a:pPr>
            <a:r>
              <a:rPr lang="en-US" dirty="0"/>
              <a:t>-EEG 5/6/2025 (abnormal; periodic intermittent spikes)</a:t>
            </a:r>
          </a:p>
          <a:p>
            <a:pPr marL="457200" lvl="1" indent="0">
              <a:buNone/>
            </a:pPr>
            <a:r>
              <a:rPr lang="en-US" dirty="0"/>
              <a:t>-MRI 1/21/2025 (negative)</a:t>
            </a:r>
          </a:p>
          <a:p>
            <a:r>
              <a:rPr lang="en-US" dirty="0"/>
              <a:t>Treatment:</a:t>
            </a:r>
          </a:p>
          <a:p>
            <a:pPr marL="457200" lvl="1" indent="0">
              <a:buNone/>
            </a:pPr>
            <a:r>
              <a:rPr lang="en-US" dirty="0"/>
              <a:t>-Lamictal (Levetiracetam)</a:t>
            </a:r>
          </a:p>
          <a:p>
            <a:r>
              <a:rPr lang="en-US" dirty="0"/>
              <a:t>Activity:</a:t>
            </a:r>
          </a:p>
          <a:p>
            <a:pPr marL="457200" lvl="1" indent="0">
              <a:buNone/>
            </a:pPr>
            <a:r>
              <a:rPr lang="en-US" dirty="0"/>
              <a:t>-Given usual seizure precaution restrictions</a:t>
            </a:r>
          </a:p>
          <a:p>
            <a:pPr marL="457200" lvl="1" indent="0">
              <a:buNone/>
            </a:pPr>
            <a:r>
              <a:rPr lang="en-US" dirty="0"/>
              <a:t>-United States frequently states personal driving will be allowed after six-months</a:t>
            </a:r>
          </a:p>
          <a:p>
            <a:pPr marL="457200" lvl="1" indent="0">
              <a:buNone/>
            </a:pPr>
            <a:r>
              <a:rPr lang="en-US" dirty="0"/>
              <a:t>-Commercial driving – five years seizure free (epilepsy 10-years seizure free)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4989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A71DF6-4BC0-E6B9-7C18-E04E7EFF9B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903"/>
            <a:ext cx="10515600" cy="52920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•Employee sought second opinion</a:t>
            </a:r>
          </a:p>
          <a:p>
            <a:pPr marL="0" indent="0">
              <a:buNone/>
            </a:pPr>
            <a:r>
              <a:rPr lang="en-US" dirty="0"/>
              <a:t>-Second neurologist noted association between seizure and sleep (or in period just prior to sleep)</a:t>
            </a:r>
          </a:p>
          <a:p>
            <a:pPr marL="0" indent="0">
              <a:buNone/>
            </a:pPr>
            <a:r>
              <a:rPr lang="en-US" dirty="0"/>
              <a:t>-Wanted to test for OSA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•Sleep apnea workup positive for OSA (AHI of 10.1) (did not have OSA risk factors)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•Neurology opined seizure related to OSA</a:t>
            </a:r>
          </a:p>
          <a:p>
            <a:pPr marL="0" indent="0">
              <a:buNone/>
            </a:pPr>
            <a:r>
              <a:rPr lang="en-US" dirty="0"/>
              <a:t>-OSA treated</a:t>
            </a:r>
          </a:p>
          <a:p>
            <a:pPr marL="0" indent="0">
              <a:buNone/>
            </a:pPr>
            <a:r>
              <a:rPr lang="en-US" dirty="0"/>
              <a:t>-Risk mitigated – therefore could work</a:t>
            </a:r>
          </a:p>
          <a:p>
            <a:pPr marL="0" indent="0">
              <a:buNone/>
            </a:pPr>
            <a:r>
              <a:rPr lang="en-US" dirty="0"/>
              <a:t>-Discontinued medication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53502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9DE44-BB62-903F-E9A3-8B32C97839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Literature Review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5BF0F7-F5D1-DD90-4BCA-6C1F97F78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Sleep and epilepsy have a complex relationship (perhaps two-way)</a:t>
            </a:r>
          </a:p>
          <a:p>
            <a:r>
              <a:rPr lang="en-US" dirty="0"/>
              <a:t>Recognized since Aristotle</a:t>
            </a:r>
          </a:p>
          <a:p>
            <a:r>
              <a:rPr lang="en-US" dirty="0"/>
              <a:t>Late 1800-association studies found 20% of patients had seizure solely in sleep, or specific time</a:t>
            </a:r>
          </a:p>
          <a:p>
            <a:r>
              <a:rPr lang="en-US" dirty="0"/>
              <a:t>Influence of sleep on epilepsy found to be sleep-stage specific</a:t>
            </a:r>
          </a:p>
          <a:p>
            <a:r>
              <a:rPr lang="en-US" dirty="0"/>
              <a:t>Interictal and ictal discharges predominantly NREM sleep</a:t>
            </a:r>
          </a:p>
          <a:p>
            <a:pPr marL="457200" lvl="1" indent="0">
              <a:buNone/>
            </a:pPr>
            <a:r>
              <a:rPr lang="en-US" dirty="0"/>
              <a:t>-Suppressed in REM sleep</a:t>
            </a:r>
          </a:p>
          <a:p>
            <a:r>
              <a:rPr lang="en-US" dirty="0"/>
              <a:t>OSA found in 1/3 with epilepsy</a:t>
            </a:r>
          </a:p>
          <a:p>
            <a:pPr marL="457200" lvl="1" indent="0">
              <a:buNone/>
            </a:pPr>
            <a:r>
              <a:rPr lang="en-US" dirty="0"/>
              <a:t>-Risk increased with age, males, seizure during sleep more predictive</a:t>
            </a:r>
          </a:p>
        </p:txBody>
      </p:sp>
    </p:spTree>
    <p:extLst>
      <p:ext uri="{BB962C8B-B14F-4D97-AF65-F5344CB8AC3E}">
        <p14:creationId xmlns:p14="http://schemas.microsoft.com/office/powerpoint/2010/main" val="5721703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5694E2-FB34-036F-A898-8B3B54D078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Sleep &lt; &gt; Seizure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11675D-653D-E405-E27F-35873CFACE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Sleep deprivation can facilitate seizures</a:t>
            </a:r>
          </a:p>
          <a:p>
            <a:r>
              <a:rPr lang="en-US" dirty="0"/>
              <a:t>Increase seizure frequency leads to sleep fragmentation</a:t>
            </a:r>
          </a:p>
          <a:p>
            <a:r>
              <a:rPr lang="en-US" dirty="0"/>
              <a:t>OSA causes sleep fragmentation and sleep deprivation</a:t>
            </a:r>
          </a:p>
          <a:p>
            <a:r>
              <a:rPr lang="en-US" dirty="0"/>
              <a:t>Studies have shown CPAP treatment improves seizure frequency in patients with epilepsy and OSA</a:t>
            </a:r>
          </a:p>
          <a:p>
            <a:r>
              <a:rPr lang="en-US" dirty="0"/>
              <a:t>Sleep deprivation and hypoxemia adversely affects cortical excitability and favor </a:t>
            </a:r>
            <a:r>
              <a:rPr lang="en-US" dirty="0" err="1"/>
              <a:t>Epileptogenesis</a:t>
            </a:r>
            <a:r>
              <a:rPr lang="en-US" dirty="0"/>
              <a:t> which worsens epilepsy</a:t>
            </a:r>
          </a:p>
        </p:txBody>
      </p:sp>
    </p:spTree>
    <p:extLst>
      <p:ext uri="{BB962C8B-B14F-4D97-AF65-F5344CB8AC3E}">
        <p14:creationId xmlns:p14="http://schemas.microsoft.com/office/powerpoint/2010/main" val="1518263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58CD6E-2882-3CAE-B8D5-9C3E105D0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Evaluation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AC2-29CF-452A-E4FB-2A7916858E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some, sleep may influence epilepsy</a:t>
            </a:r>
          </a:p>
          <a:p>
            <a:r>
              <a:rPr lang="en-US" dirty="0"/>
              <a:t>For some, epilepsy and </a:t>
            </a:r>
            <a:r>
              <a:rPr lang="en-US" i="1" dirty="0"/>
              <a:t>therapies</a:t>
            </a:r>
            <a:r>
              <a:rPr lang="en-US" dirty="0"/>
              <a:t> may disturb sleep</a:t>
            </a:r>
          </a:p>
          <a:p>
            <a:r>
              <a:rPr lang="en-US" dirty="0"/>
              <a:t>&gt; 15% of epilepsy patients report excessive sleepiness</a:t>
            </a:r>
          </a:p>
          <a:p>
            <a:pPr marL="457200" lvl="1" indent="0">
              <a:buNone/>
            </a:pPr>
            <a:r>
              <a:rPr lang="en-US" dirty="0"/>
              <a:t>-sleep deprivation, </a:t>
            </a:r>
            <a:r>
              <a:rPr lang="en-US" dirty="0" err="1"/>
              <a:t>medicination</a:t>
            </a:r>
            <a:r>
              <a:rPr lang="en-US" dirty="0"/>
              <a:t>, circadian rhythm issues, sleep apnea</a:t>
            </a:r>
          </a:p>
        </p:txBody>
      </p:sp>
    </p:spTree>
    <p:extLst>
      <p:ext uri="{BB962C8B-B14F-4D97-AF65-F5344CB8AC3E}">
        <p14:creationId xmlns:p14="http://schemas.microsoft.com/office/powerpoint/2010/main" val="3606920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0C7D53-914B-224E-35CB-358F132BBE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Non-Pharmacologic Treatment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9DAED-45EA-94B7-EE40-FA324E4709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Sleep hygiene</a:t>
            </a:r>
          </a:p>
          <a:p>
            <a:pPr marL="457200" lvl="1" indent="0">
              <a:buNone/>
            </a:pPr>
            <a:r>
              <a:rPr lang="en-US" dirty="0"/>
              <a:t>-avoid caffeine at </a:t>
            </a:r>
            <a:r>
              <a:rPr lang="en-US" dirty="0" err="1"/>
              <a:t>bedime</a:t>
            </a:r>
            <a:r>
              <a:rPr lang="en-US" dirty="0"/>
              <a:t> (prolongs sleep latency and sleep disruption)</a:t>
            </a:r>
          </a:p>
          <a:p>
            <a:pPr marL="457200" lvl="1" indent="0">
              <a:buNone/>
            </a:pPr>
            <a:r>
              <a:rPr lang="en-US" dirty="0"/>
              <a:t>-avoid technological devices (light source)</a:t>
            </a:r>
          </a:p>
          <a:p>
            <a:pPr marL="457200" lvl="1" indent="0">
              <a:buNone/>
            </a:pPr>
            <a:r>
              <a:rPr lang="en-US" dirty="0"/>
              <a:t>-melatonin levels are lower in epilepsy</a:t>
            </a:r>
          </a:p>
          <a:p>
            <a:pPr marL="457200" lvl="1" indent="0">
              <a:buNone/>
            </a:pPr>
            <a:r>
              <a:rPr lang="en-US" dirty="0"/>
              <a:t>-excessive daytime sleepiness should be screened for OSA</a:t>
            </a:r>
          </a:p>
          <a:p>
            <a:pPr marL="457200" lvl="1" indent="0">
              <a:buNone/>
            </a:pPr>
            <a:r>
              <a:rPr lang="en-US" dirty="0"/>
              <a:t>-other factors: fatigue, treatment resistance, high blood pressure, headaches</a:t>
            </a:r>
          </a:p>
          <a:p>
            <a:r>
              <a:rPr lang="en-US" dirty="0"/>
              <a:t>Medication</a:t>
            </a:r>
          </a:p>
          <a:p>
            <a:pPr marL="457200" lvl="1" indent="0">
              <a:buNone/>
            </a:pPr>
            <a:r>
              <a:rPr lang="en-US" dirty="0"/>
              <a:t>-Seizure medication may disrupt sleep or result in excessive sleepiness</a:t>
            </a:r>
          </a:p>
        </p:txBody>
      </p:sp>
    </p:spTree>
    <p:extLst>
      <p:ext uri="{BB962C8B-B14F-4D97-AF65-F5344CB8AC3E}">
        <p14:creationId xmlns:p14="http://schemas.microsoft.com/office/powerpoint/2010/main" val="23779941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</TotalTime>
  <Words>426</Words>
  <Application>Microsoft Office PowerPoint</Application>
  <PresentationFormat>Widescreen</PresentationFormat>
  <Paragraphs>63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SLEEP AND EPILEPSY</vt:lpstr>
      <vt:lpstr>Case:</vt:lpstr>
      <vt:lpstr>PowerPoint Presentation</vt:lpstr>
      <vt:lpstr>PowerPoint Presentation</vt:lpstr>
      <vt:lpstr>Literature Review</vt:lpstr>
      <vt:lpstr>Sleep &lt; &gt; Seizure</vt:lpstr>
      <vt:lpstr>Patient Evaluation</vt:lpstr>
      <vt:lpstr>Non-Pharmacologic Treatment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Amanda Crozier</dc:creator>
  <cp:lastModifiedBy>Amanda Crozier</cp:lastModifiedBy>
  <cp:revision>5</cp:revision>
  <dcterms:created xsi:type="dcterms:W3CDTF">2026-09-21T19:06:52Z</dcterms:created>
  <dcterms:modified xsi:type="dcterms:W3CDTF">2026-09-21T19:37:05Z</dcterms:modified>
</cp:coreProperties>
</file>