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8"/>
  </p:normalViewPr>
  <p:slideViewPr>
    <p:cSldViewPr snapToGrid="0">
      <p:cViewPr>
        <p:scale>
          <a:sx n="85" d="100"/>
          <a:sy n="85" d="100"/>
        </p:scale>
        <p:origin x="48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1533-BA24-FD9B-5023-02D62F2BC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D9548-9BB4-3853-02EE-A4E3AE008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630B-0B55-CFAC-14AA-5F3B39FF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F7126-1CE4-2F49-0798-4F2EDB73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32AB-6C50-63CE-D1D7-6DF833A7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2091-E6EA-424C-A38B-08474379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4DA3A-7E3E-C580-74D2-1BC7D383C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54B9-C90E-1DAB-B8AA-2843E338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6C55D-F40F-C141-9DB2-6ABD9100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4AF1-5601-388D-76CF-82277DA8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5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26E7D-B71B-F5E2-6841-A3C8D19B7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B06D3-E3AF-10C3-1E21-A4A89CA7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5760B-4BB1-3A65-EBA8-EAD9C723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94C95-6AE4-4727-FF5B-837DE50F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1482-2A82-D890-09CD-D396B31D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9303-977D-A593-B467-3ADA889F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D221-D144-71C9-EF31-FDBC5BE7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CA6B0-C325-08FB-2A05-FB112778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BC5ED-84FD-2823-4048-3B11D0A5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8ACD-6B01-4B62-7D27-220F2DB1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DFF3-91C5-6D3B-534B-6A62DE6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05CD-BD5B-5D22-B451-4B47EA53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6C9E-FF4F-0F7C-61CA-D11EC022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E0211-69E8-0714-A2B7-33F0959F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B07D-8689-95FA-7353-899E917F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50A1-A3F7-C58F-93CA-40590689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8D06-A45F-1BDD-1EEB-7798B65C8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EA60A-CBB0-9493-1AAC-B7EC18281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E66E5-A669-C70D-9BA8-14F7C078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A3859-B9CE-F1F0-5D0F-601DC0CD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B23E9-3382-926A-1DEC-0EB1A7D9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579C-B49C-8704-B56E-5C01CAC3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14E7-12AB-5606-4E20-408C1343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9FF18-B9A7-DD84-D081-3C175C88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53B67-C698-F9ED-8D91-F00076218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12605-F420-393E-A0A9-4E7433CA6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EA7B6-95C0-4D75-523A-C5F5BE9E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0D5D3-A3D7-85DE-1051-6B447B7A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701B6-3C63-437B-187E-B607EF5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AC95-B3C1-041F-CF7E-C2D151A3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CC3B3-E282-E495-529D-183D01B1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F2819-6B4B-17C2-E3B9-3A4D2633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0D6-F93A-35B9-108C-F6050AA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B9966-9410-D6E7-071F-E89B1892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077A-CB2C-B91B-F202-A11C9248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8087-9EA5-F066-98B9-A778EBD9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5C4D-2C43-34BF-CFAD-5502283C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015F-EA52-ECEB-26C2-11D27098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6D02E-86CB-2352-E2E6-8CB89777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51810-BD77-B749-80C8-26A87939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FEDF2-E1A8-48D6-AFF1-F7F69AC4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24216-9841-3156-3C07-3EF83E49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DF2E-12AF-F819-D090-08D21D24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F442A-0024-EAD7-5243-82DF67F2B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04D3-3E33-A1F4-0296-D3FD5A8D0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8F105-3271-0DC3-1FF3-D652A2A5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C2814-5395-8916-DBC5-1629E901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91988-CDDB-4E9A-BF90-68188F4A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BCF32-A6E7-DC56-8BD0-50C59DA9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3BE5-595B-3084-8BF3-9A8E2A6D7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053B3-DAF6-FA27-2112-6BCF8B901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C5C4-8151-2842-BC47-E0139E99410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9CFE5-8B8B-4852-B7A7-90A7F3B37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63AE-E2EC-67BF-080D-43880FD6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98B2-C6B5-2644-8CB7-147180F3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DFEC7-B386-62EB-2716-451E543E2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Sleep apnoea in rail workers- improved screening causing fitness dilemmas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13493-7671-D5A7-C7DF-FA3A4AD2A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Dr Anand Ramesh, Dr Isabella Fernandes, Dr Manuel Fernandes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AAFER Ltd, United Kingdom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2E1AE-3CD4-05C3-15D9-4F0C005A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Issues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C650-7133-F277-3753-6635E903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6"/>
            <a:ext cx="9724031" cy="523525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Routine STOPBANG screening resulting in increasing numbers of completely asymptomatic drivers with diagnoses of sleep </a:t>
            </a:r>
            <a:r>
              <a:rPr lang="en-US" sz="2400" dirty="0" err="1"/>
              <a:t>apnoea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There is still no definitive consensus on whether treating asymptomatic sleep </a:t>
            </a:r>
            <a:r>
              <a:rPr lang="en-US" sz="2400" dirty="0" err="1"/>
              <a:t>apnoea</a:t>
            </a:r>
            <a:r>
              <a:rPr lang="en-US" sz="2400" dirty="0"/>
              <a:t> is beneficial </a:t>
            </a:r>
          </a:p>
          <a:p>
            <a:endParaRPr lang="en-US" sz="2400" dirty="0"/>
          </a:p>
          <a:p>
            <a:r>
              <a:rPr lang="en-US" sz="2400" dirty="0"/>
              <a:t>Challenge of how to manage occupational fitness decisions in individuals with “moderate sleep </a:t>
            </a:r>
            <a:r>
              <a:rPr lang="en-US" sz="2400" dirty="0" err="1"/>
              <a:t>apnoea</a:t>
            </a:r>
            <a:r>
              <a:rPr lang="en-US" sz="2400" dirty="0"/>
              <a:t>” on AHI criteria but with no symptoms, where guidance seems to differ slightly or can be interpreted differently</a:t>
            </a:r>
          </a:p>
          <a:p>
            <a:endParaRPr lang="en-US" sz="2400" dirty="0"/>
          </a:p>
          <a:p>
            <a:r>
              <a:rPr lang="en-US" sz="2400" dirty="0"/>
              <a:t>UIMC describes an AHI of &gt;15 as a “relative disqualifying criterion” for safety critical workers- open to interpretation regarding whether has to be treated first or if can continue driving pending treatment</a:t>
            </a:r>
          </a:p>
          <a:p>
            <a:endParaRPr lang="en-US" sz="2400" dirty="0"/>
          </a:p>
          <a:p>
            <a:r>
              <a:rPr lang="en-US" sz="2400" dirty="0"/>
              <a:t>Australian standard is clearer in that if asymptomatic and AHI 15-30, can continue to drive pending treatment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086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4EE4F-2786-DA17-4518-C8011F87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Our current approach</a:t>
            </a:r>
          </a:p>
        </p:txBody>
      </p:sp>
      <p:pic>
        <p:nvPicPr>
          <p:cNvPr id="18" name="Picture 17" descr="View of motion blurred underground railway">
            <a:extLst>
              <a:ext uri="{FF2B5EF4-FFF2-40B4-BE49-F238E27FC236}">
                <a16:creationId xmlns:a16="http://schemas.microsoft.com/office/drawing/2014/main" id="{D6A35A93-90C7-650D-B395-45C9E68463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27" r="13829" b="-2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B3E1-F051-4FEF-430B-3B21591B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000"/>
              <a:t>Currently we adopt an interpretation of UIMC standards which is to treat moderate sleep apnoea on AHI criteria as a disqualifying criterion to drive trains until treated to below 15, even if completely asymptomatic</a:t>
            </a:r>
          </a:p>
          <a:p>
            <a:endParaRPr lang="en-US" sz="2000"/>
          </a:p>
          <a:p>
            <a:r>
              <a:rPr lang="en-US" sz="2000"/>
              <a:t>Imperfect approach, as we have asymptomatic drivers having to be passed unfit until treated</a:t>
            </a:r>
          </a:p>
          <a:p>
            <a:endParaRPr lang="en-US" sz="2000"/>
          </a:p>
          <a:p>
            <a:r>
              <a:rPr lang="en-US" sz="2000"/>
              <a:t>Treatment is also not straightforward and results in tolerability issues in some cases/worsens their sleep</a:t>
            </a:r>
          </a:p>
        </p:txBody>
      </p:sp>
    </p:spTree>
    <p:extLst>
      <p:ext uri="{BB962C8B-B14F-4D97-AF65-F5344CB8AC3E}">
        <p14:creationId xmlns:p14="http://schemas.microsoft.com/office/powerpoint/2010/main" val="417213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07EC4-F6F4-4A79-7442-1A59B1EB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 for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6D71-C739-6870-8659-930FA8A1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do you approach the driver with ”moderate sleep </a:t>
            </a:r>
            <a:r>
              <a:rPr lang="en-US" sz="2400" dirty="0" err="1"/>
              <a:t>apnoea</a:t>
            </a:r>
            <a:r>
              <a:rPr lang="en-US" sz="2400" dirty="0"/>
              <a:t>” on AHI criteria who is asymptomatic? Can they continue to work pending treatment, or step down pending treatment?</a:t>
            </a:r>
          </a:p>
          <a:p>
            <a:endParaRPr lang="en-US" sz="2400" dirty="0"/>
          </a:p>
          <a:p>
            <a:r>
              <a:rPr lang="en-US" sz="2400" dirty="0"/>
              <a:t>Can we make sleep </a:t>
            </a:r>
            <a:r>
              <a:rPr lang="en-US" sz="2400" dirty="0" err="1"/>
              <a:t>apnoea</a:t>
            </a:r>
            <a:r>
              <a:rPr lang="en-US" sz="2400" dirty="0"/>
              <a:t> screening more targeted/be more selective in who we send for sleep studies - ?only patients with overt symptoms/very high </a:t>
            </a:r>
            <a:r>
              <a:rPr lang="en-US" sz="2400" dirty="0" err="1"/>
              <a:t>stopbang</a:t>
            </a:r>
            <a:r>
              <a:rPr lang="en-US" sz="2400" dirty="0"/>
              <a:t> scores (most UK male train drivers get a high score!)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13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D77A9-D8F7-82CD-FBD0-E12E6512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754" y="699924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other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CB75C-9627-61E4-919E-8C119532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6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74C703-6B62-789B-C6CD-BE5F6BDE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754" y="699924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23732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001D9-4D0F-E8A5-B7C3-65BD1473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5E564-2DCD-7B1A-AA92-AED29BC6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48 year old train driver- previous history of sleep </a:t>
            </a:r>
            <a:r>
              <a:rPr lang="en-US" sz="2400" dirty="0" err="1"/>
              <a:t>apnoea</a:t>
            </a:r>
            <a:r>
              <a:rPr lang="en-US" sz="2400" dirty="0"/>
              <a:t> (severe on AHI criteria, pre treatment AHI 37), on CPAP. Completely asymptomatic even prior to treatment aside from mild snoring. </a:t>
            </a:r>
          </a:p>
          <a:p>
            <a:r>
              <a:rPr lang="en-US" sz="2400" dirty="0"/>
              <a:t>Epworth score was 4</a:t>
            </a:r>
          </a:p>
          <a:p>
            <a:r>
              <a:rPr lang="en-US" sz="2400" dirty="0"/>
              <a:t>Discovered at periodic medical that was no longer compliant with CPAP due to tolerability issues with mask so deemed unfit for duties temporarily</a:t>
            </a:r>
          </a:p>
          <a:p>
            <a:r>
              <a:rPr lang="en-US" sz="2400" dirty="0"/>
              <a:t>Re-established on CPAP which brought AHI back down to &lt;15</a:t>
            </a:r>
          </a:p>
          <a:p>
            <a:r>
              <a:rPr lang="en-US" sz="2400" dirty="0"/>
              <a:t>However continues to have significant tolerability issues</a:t>
            </a:r>
          </a:p>
        </p:txBody>
      </p:sp>
    </p:spTree>
    <p:extLst>
      <p:ext uri="{BB962C8B-B14F-4D97-AF65-F5344CB8AC3E}">
        <p14:creationId xmlns:p14="http://schemas.microsoft.com/office/powerpoint/2010/main" val="185208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10DE9-9EA8-7ED2-5C0F-4AA6C6E3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6C4A-52D5-CFB2-1587-6A77E765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Numerous visits to sleep clinic- </a:t>
            </a:r>
            <a:r>
              <a:rPr lang="en-US" sz="2400" dirty="0" err="1"/>
              <a:t>trialling</a:t>
            </a:r>
            <a:r>
              <a:rPr lang="en-US" sz="2400" dirty="0"/>
              <a:t> different CPAP masks and setups, but none seem to suit him and told no further adjustments can be made</a:t>
            </a:r>
          </a:p>
          <a:p>
            <a:r>
              <a:rPr lang="en-US" sz="2400" dirty="0"/>
              <a:t>Significantly affecting compliance with his CPAP and finds CPAP actually makes his sleep quality worse and makes him more tired. Challenging consultations as does not want to continue with treatment</a:t>
            </a:r>
          </a:p>
          <a:p>
            <a:r>
              <a:rPr lang="en-US" sz="2400" dirty="0"/>
              <a:t>States he has lost a significant amount of weight and does not feel needs CPAP anymore</a:t>
            </a:r>
          </a:p>
          <a:p>
            <a:r>
              <a:rPr lang="en-US" sz="2400" dirty="0"/>
              <a:t>Letter from his respiratory specialist states that they did not feel treatment was necessary from a symptom perspective…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904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CCF9-BD9D-42AA-FAF1-493CD3BE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“In summary from an obstructive sleep apnoea point of view because he is not symptomatic, there are no restrictions on the driving but in terms of his work related purposes I realise he is a train driver, so the other work related situations would have to be assessed by their occupational health team and I am unable to comment on that”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74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FC583-543E-D896-8506-8DDD542E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7122-E3BA-77EE-41E8-C0EEFA4B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Next steps: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-Discussed with sleep consultant and agreed to repeat a sleep study off all CPAP to gauge severity of sleep </a:t>
            </a:r>
            <a:r>
              <a:rPr lang="en-US" sz="2400" dirty="0" err="1"/>
              <a:t>apnoea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-Pending this advised must remain on CPAP, and having monthly OH reviews with review of compliance data and AHI</a:t>
            </a:r>
          </a:p>
        </p:txBody>
      </p:sp>
    </p:spTree>
    <p:extLst>
      <p:ext uri="{BB962C8B-B14F-4D97-AF65-F5344CB8AC3E}">
        <p14:creationId xmlns:p14="http://schemas.microsoft.com/office/powerpoint/2010/main" val="231609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1AF71-C790-33EE-4B2E-75DC6CD1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11DF-2D5C-9DCB-1763-A4A1AF15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52 year old male train driver</a:t>
            </a:r>
          </a:p>
          <a:p>
            <a:endParaRPr lang="en-US" sz="2400" dirty="0"/>
          </a:p>
          <a:p>
            <a:r>
              <a:rPr lang="en-US" sz="2400" dirty="0"/>
              <a:t>Periodic medical: noted to have high STOPBANG score (6). Completely asymptomatic, no history of daytime sleepiness. Epworth score 3</a:t>
            </a:r>
          </a:p>
          <a:p>
            <a:endParaRPr lang="en-US" sz="2400" dirty="0"/>
          </a:p>
          <a:p>
            <a:r>
              <a:rPr lang="en-US" sz="2400" dirty="0"/>
              <a:t>Sleep study recommended and referred via railway company to local sleep clinic</a:t>
            </a:r>
          </a:p>
          <a:p>
            <a:endParaRPr lang="en-US" sz="2400" dirty="0"/>
          </a:p>
          <a:p>
            <a:r>
              <a:rPr lang="en-US" sz="2400" dirty="0"/>
              <a:t>Sleep study confirms moderate sleep </a:t>
            </a:r>
            <a:r>
              <a:rPr lang="en-US" sz="2400" dirty="0" err="1"/>
              <a:t>apnoea</a:t>
            </a:r>
            <a:r>
              <a:rPr lang="en-US" sz="2400" dirty="0"/>
              <a:t> (AHI of 23)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499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9F52A-F6D0-1420-6B1A-DF04EF0A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12CA-C430-A6EB-95A7-FF940757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OH outcome: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-Stepped down from driving and referred for treatment of sleep </a:t>
            </a:r>
            <a:r>
              <a:rPr lang="en-US" sz="2400" dirty="0" err="1"/>
              <a:t>apnoea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-Review after 1 month on CPAP and return to work contingent on AHI dropping to below 15</a:t>
            </a:r>
          </a:p>
        </p:txBody>
      </p:sp>
    </p:spTree>
    <p:extLst>
      <p:ext uri="{BB962C8B-B14F-4D97-AF65-F5344CB8AC3E}">
        <p14:creationId xmlns:p14="http://schemas.microsoft.com/office/powerpoint/2010/main" val="343229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per with text on it&#10;&#10;Description automatically generated">
            <a:extLst>
              <a:ext uri="{FF2B5EF4-FFF2-40B4-BE49-F238E27FC236}">
                <a16:creationId xmlns:a16="http://schemas.microsoft.com/office/drawing/2014/main" id="{B39A1DDE-F962-EE70-855D-5B080E228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141" y="-629587"/>
            <a:ext cx="6775553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sleep procedure&#10;&#10;Description automatically generated">
            <a:extLst>
              <a:ext uri="{FF2B5EF4-FFF2-40B4-BE49-F238E27FC236}">
                <a16:creationId xmlns:a16="http://schemas.microsoft.com/office/drawing/2014/main" id="{C5387037-FF29-2CC4-890F-B0E7CB110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767" y="-239843"/>
            <a:ext cx="5381469" cy="72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680</Words>
  <Application>Microsoft Macintosh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Sleep apnoea in rail workers- improved screening causing fitness dilemmas</vt:lpstr>
      <vt:lpstr>Case 1</vt:lpstr>
      <vt:lpstr>Case 1 </vt:lpstr>
      <vt:lpstr>PowerPoint Presentation</vt:lpstr>
      <vt:lpstr>Case 1 </vt:lpstr>
      <vt:lpstr>Case 2 </vt:lpstr>
      <vt:lpstr>Case 2</vt:lpstr>
      <vt:lpstr>PowerPoint Presentation</vt:lpstr>
      <vt:lpstr>PowerPoint Presentation</vt:lpstr>
      <vt:lpstr>Issues raised</vt:lpstr>
      <vt:lpstr>Our current approach</vt:lpstr>
      <vt:lpstr>Questions for colleagues</vt:lpstr>
      <vt:lpstr>Any other questions?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apnoea in rail workers- improved screening causing fitness dilemmas</dc:title>
  <dc:creator>Anand Ramesh</dc:creator>
  <cp:lastModifiedBy>Anand Ramesh</cp:lastModifiedBy>
  <cp:revision>2</cp:revision>
  <dcterms:created xsi:type="dcterms:W3CDTF">2025-10-02T19:29:03Z</dcterms:created>
  <dcterms:modified xsi:type="dcterms:W3CDTF">2025-10-02T20:24:42Z</dcterms:modified>
</cp:coreProperties>
</file>