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66" r:id="rId5"/>
    <p:sldId id="308" r:id="rId6"/>
    <p:sldId id="309" r:id="rId7"/>
    <p:sldId id="310" r:id="rId8"/>
    <p:sldId id="326" r:id="rId9"/>
    <p:sldId id="312" r:id="rId10"/>
    <p:sldId id="313" r:id="rId11"/>
    <p:sldId id="314" r:id="rId12"/>
    <p:sldId id="315" r:id="rId13"/>
    <p:sldId id="320" r:id="rId14"/>
    <p:sldId id="316" r:id="rId15"/>
    <p:sldId id="317" r:id="rId16"/>
    <p:sldId id="323" r:id="rId17"/>
    <p:sldId id="325" r:id="rId18"/>
    <p:sldId id="321" r:id="rId19"/>
    <p:sldId id="322" r:id="rId20"/>
    <p:sldId id="319" r:id="rId21"/>
    <p:sldId id="32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14" autoAdjust="0"/>
  </p:normalViewPr>
  <p:slideViewPr>
    <p:cSldViewPr snapToGrid="0">
      <p:cViewPr varScale="1">
        <p:scale>
          <a:sx n="77" d="100"/>
          <a:sy n="77" d="100"/>
        </p:scale>
        <p:origin x="91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PEM Outcome</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tx>
                <c:rich>
                  <a:bodyPr/>
                  <a:lstStyle/>
                  <a:p>
                    <a:fld id="{843A98AD-3E3D-4331-B4FB-122671A57933}" type="VALUE">
                      <a:rPr lang="en-US" smtClean="0"/>
                      <a:pPr/>
                      <a:t>[VALUE]</a:t>
                    </a:fld>
                    <a:r>
                      <a:rPr lang="en-US" baseline="0" dirty="0"/>
                      <a:t> (87%)</a:t>
                    </a:r>
                  </a:p>
                </c:rich>
              </c:tx>
              <c:dLblPos val="outEnd"/>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913-407C-8680-82D7F783888D}"/>
                </c:ext>
              </c:extLst>
            </c:dLbl>
            <c:dLbl>
              <c:idx val="1"/>
              <c:tx>
                <c:rich>
                  <a:bodyPr/>
                  <a:lstStyle/>
                  <a:p>
                    <a:fld id="{AF8BC59C-526B-4134-A735-F07E1BB9BA3A}" type="VALUE">
                      <a:rPr lang="en-US" smtClean="0"/>
                      <a:pPr/>
                      <a:t>[VALUE]</a:t>
                    </a:fld>
                    <a:r>
                      <a:rPr lang="en-US" baseline="0" dirty="0"/>
                      <a:t> (4%)</a:t>
                    </a:r>
                  </a:p>
                </c:rich>
              </c:tx>
              <c:dLblPos val="outEnd"/>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13-407C-8680-82D7F783888D}"/>
                </c:ext>
              </c:extLst>
            </c:dLbl>
            <c:dLbl>
              <c:idx val="2"/>
              <c:tx>
                <c:rich>
                  <a:bodyPr/>
                  <a:lstStyle/>
                  <a:p>
                    <a:fld id="{D0D6C280-9228-4F81-8FE2-BFE11289B831}" type="VALUE">
                      <a:rPr lang="en-US" smtClean="0"/>
                      <a:pPr/>
                      <a:t>[VALUE]</a:t>
                    </a:fld>
                    <a:r>
                      <a:rPr lang="en-US" baseline="0" dirty="0"/>
                      <a:t> (9%)</a:t>
                    </a:r>
                  </a:p>
                </c:rich>
              </c:tx>
              <c:dLblPos val="outEnd"/>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913-407C-8680-82D7F783888D}"/>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Sheet1!$A$2:$A$4</c:f>
              <c:strCache>
                <c:ptCount val="3"/>
                <c:pt idx="0">
                  <c:v>Fit *includes non-safety-critical roles</c:v>
                </c:pt>
                <c:pt idx="1">
                  <c:v>Unfit Outright</c:v>
                </c:pt>
                <c:pt idx="2">
                  <c:v>Candidate Did Not Follow Up with requested Medical Reports (DFU Group)</c:v>
                </c:pt>
              </c:strCache>
            </c:strRef>
          </c:cat>
          <c:val>
            <c:numRef>
              <c:f>Sheet1!$B$2:$B$4</c:f>
              <c:numCache>
                <c:formatCode>General</c:formatCode>
                <c:ptCount val="3"/>
                <c:pt idx="0">
                  <c:v>2200</c:v>
                </c:pt>
                <c:pt idx="1">
                  <c:v>101</c:v>
                </c:pt>
                <c:pt idx="2">
                  <c:v>220</c:v>
                </c:pt>
              </c:numCache>
            </c:numRef>
          </c:val>
          <c:extLst>
            <c:ext xmlns:c16="http://schemas.microsoft.com/office/drawing/2014/chart" uri="{C3380CC4-5D6E-409C-BE32-E72D297353CC}">
              <c16:uniqueId val="{00000000-4913-407C-8680-82D7F783888D}"/>
            </c:ext>
          </c:extLst>
        </c:ser>
        <c:dLbls>
          <c:showLegendKey val="0"/>
          <c:showVal val="0"/>
          <c:showCatName val="0"/>
          <c:showSerName val="0"/>
          <c:showPercent val="0"/>
          <c:showBubbleSize val="0"/>
        </c:dLbls>
        <c:gapWidth val="150"/>
        <c:axId val="1564027952"/>
        <c:axId val="1564031696"/>
      </c:barChart>
      <c:catAx>
        <c:axId val="1564027952"/>
        <c:scaling>
          <c:orientation val="minMax"/>
        </c:scaling>
        <c:delete val="0"/>
        <c:axPos val="b"/>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564031696"/>
        <c:crosses val="autoZero"/>
        <c:auto val="1"/>
        <c:lblAlgn val="ctr"/>
        <c:lblOffset val="100"/>
        <c:noMultiLvlLbl val="0"/>
      </c:catAx>
      <c:valAx>
        <c:axId val="1564031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564027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Urine Drug Test</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Sheet1!$A$2:$A$5</c:f>
              <c:strCache>
                <c:ptCount val="4"/>
                <c:pt idx="0">
                  <c:v>Discrepancy between POC and Lab Result</c:v>
                </c:pt>
                <c:pt idx="1">
                  <c:v>Opiates</c:v>
                </c:pt>
                <c:pt idx="2">
                  <c:v>Benzo</c:v>
                </c:pt>
                <c:pt idx="3">
                  <c:v>Tramadol</c:v>
                </c:pt>
              </c:strCache>
            </c:strRef>
          </c:cat>
          <c:val>
            <c:numRef>
              <c:f>Sheet1!$B$2:$B$5</c:f>
              <c:numCache>
                <c:formatCode>General</c:formatCode>
                <c:ptCount val="4"/>
                <c:pt idx="0">
                  <c:v>19</c:v>
                </c:pt>
                <c:pt idx="1">
                  <c:v>9</c:v>
                </c:pt>
                <c:pt idx="2">
                  <c:v>3</c:v>
                </c:pt>
                <c:pt idx="3">
                  <c:v>2</c:v>
                </c:pt>
              </c:numCache>
            </c:numRef>
          </c:val>
          <c:extLst>
            <c:ext xmlns:c16="http://schemas.microsoft.com/office/drawing/2014/chart" uri="{C3380CC4-5D6E-409C-BE32-E72D297353CC}">
              <c16:uniqueId val="{00000000-33AE-4597-82E9-B820D7ED81CB}"/>
            </c:ext>
          </c:extLst>
        </c:ser>
        <c:dLbls>
          <c:showLegendKey val="0"/>
          <c:showVal val="0"/>
          <c:showCatName val="0"/>
          <c:showSerName val="0"/>
          <c:showPercent val="0"/>
          <c:showBubbleSize val="0"/>
        </c:dLbls>
        <c:gapWidth val="100"/>
        <c:overlap val="-24"/>
        <c:axId val="1947890112"/>
        <c:axId val="1947895104"/>
      </c:barChart>
      <c:catAx>
        <c:axId val="194789011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947895104"/>
        <c:crosses val="autoZero"/>
        <c:auto val="1"/>
        <c:lblAlgn val="ctr"/>
        <c:lblOffset val="100"/>
        <c:noMultiLvlLbl val="0"/>
      </c:catAx>
      <c:valAx>
        <c:axId val="194789510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947890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Age Range of Candidates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16-19 years old</c:v>
                </c:pt>
                <c:pt idx="1">
                  <c:v>20-29 years old</c:v>
                </c:pt>
                <c:pt idx="2">
                  <c:v>30-39 years old</c:v>
                </c:pt>
                <c:pt idx="3">
                  <c:v>40-49 years old</c:v>
                </c:pt>
                <c:pt idx="4">
                  <c:v>50-59 years old</c:v>
                </c:pt>
                <c:pt idx="5">
                  <c:v>60-69 years old</c:v>
                </c:pt>
              </c:strCache>
            </c:strRef>
          </c:cat>
          <c:val>
            <c:numRef>
              <c:f>Sheet1!$B$2:$B$7</c:f>
              <c:numCache>
                <c:formatCode>0%</c:formatCode>
                <c:ptCount val="6"/>
                <c:pt idx="0">
                  <c:v>2.1999999999999999E-2</c:v>
                </c:pt>
                <c:pt idx="1">
                  <c:v>0.106</c:v>
                </c:pt>
                <c:pt idx="2">
                  <c:v>0.218</c:v>
                </c:pt>
                <c:pt idx="3">
                  <c:v>0.34200000000000003</c:v>
                </c:pt>
                <c:pt idx="4">
                  <c:v>0.28299999999999997</c:v>
                </c:pt>
                <c:pt idx="5">
                  <c:v>2.8000000000000001E-2</c:v>
                </c:pt>
              </c:numCache>
            </c:numRef>
          </c:val>
          <c:extLst>
            <c:ext xmlns:c16="http://schemas.microsoft.com/office/drawing/2014/chart" uri="{C3380CC4-5D6E-409C-BE32-E72D297353CC}">
              <c16:uniqueId val="{00000000-24C6-44CA-B814-899F4EE56AD7}"/>
            </c:ext>
          </c:extLst>
        </c:ser>
        <c:dLbls>
          <c:showLegendKey val="0"/>
          <c:showVal val="1"/>
          <c:showCatName val="0"/>
          <c:showSerName val="0"/>
          <c:showPercent val="0"/>
          <c:showBubbleSize val="0"/>
        </c:dLbls>
        <c:gapWidth val="150"/>
        <c:overlap val="-25"/>
        <c:axId val="723687087"/>
        <c:axId val="723689167"/>
      </c:barChart>
      <c:catAx>
        <c:axId val="723687087"/>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723689167"/>
        <c:crosses val="autoZero"/>
        <c:auto val="1"/>
        <c:lblAlgn val="ctr"/>
        <c:lblOffset val="100"/>
        <c:noMultiLvlLbl val="0"/>
      </c:catAx>
      <c:valAx>
        <c:axId val="723689167"/>
        <c:scaling>
          <c:orientation val="minMax"/>
        </c:scaling>
        <c:delete val="1"/>
        <c:axPos val="b"/>
        <c:numFmt formatCode="0%" sourceLinked="1"/>
        <c:majorTickMark val="none"/>
        <c:minorTickMark val="none"/>
        <c:tickLblPos val="nextTo"/>
        <c:crossAx val="723687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Gender</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2-54EA-4B20-8120-A9465B3AF555}"/>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Lbls>
            <c:dLbl>
              <c:idx val="0"/>
              <c:layout>
                <c:manualLayout>
                  <c:x val="-8.1940101429826412E-2"/>
                  <c:y val="-0.17289295235330654"/>
                </c:manualLayout>
              </c:layout>
              <c:showLegendKey val="0"/>
              <c:showVal val="0"/>
              <c:showCatName val="1"/>
              <c:showSerName val="0"/>
              <c:showPercent val="1"/>
              <c:showBubbleSize val="0"/>
              <c:extLst>
                <c:ext xmlns:c15="http://schemas.microsoft.com/office/drawing/2012/chart" uri="{CE6537A1-D6FC-4f65-9D91-7224C49458BB}">
                  <c15:layout>
                    <c:manualLayout>
                      <c:w val="0.1192469832441376"/>
                      <c:h val="0.15705207561828854"/>
                    </c:manualLayout>
                  </c15:layout>
                </c:ext>
                <c:ext xmlns:c16="http://schemas.microsoft.com/office/drawing/2014/chart" uri="{C3380CC4-5D6E-409C-BE32-E72D297353CC}">
                  <c16:uniqueId val="{00000002-54EA-4B20-8120-A9465B3AF555}"/>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0.89</c:v>
                </c:pt>
                <c:pt idx="1">
                  <c:v>0.11</c:v>
                </c:pt>
              </c:numCache>
            </c:numRef>
          </c:val>
          <c:extLst>
            <c:ext xmlns:c16="http://schemas.microsoft.com/office/drawing/2014/chart" uri="{C3380CC4-5D6E-409C-BE32-E72D297353CC}">
              <c16:uniqueId val="{00000000-54EA-4B20-8120-A9465B3AF55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BMI</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Sheet1!$A$2:$A$10</c:f>
              <c:strCache>
                <c:ptCount val="9"/>
                <c:pt idx="0">
                  <c:v>&gt;50</c:v>
                </c:pt>
                <c:pt idx="1">
                  <c:v>45-50</c:v>
                </c:pt>
                <c:pt idx="2">
                  <c:v>40-45</c:v>
                </c:pt>
                <c:pt idx="3">
                  <c:v>35-40</c:v>
                </c:pt>
                <c:pt idx="4">
                  <c:v>30-35</c:v>
                </c:pt>
                <c:pt idx="5">
                  <c:v>25-30</c:v>
                </c:pt>
                <c:pt idx="6">
                  <c:v>19-25</c:v>
                </c:pt>
                <c:pt idx="7">
                  <c:v>&lt;19</c:v>
                </c:pt>
                <c:pt idx="8">
                  <c:v>Missing Data</c:v>
                </c:pt>
              </c:strCache>
            </c:strRef>
          </c:cat>
          <c:val>
            <c:numRef>
              <c:f>Sheet1!$B$2:$B$10</c:f>
              <c:numCache>
                <c:formatCode>0%</c:formatCode>
                <c:ptCount val="9"/>
                <c:pt idx="0">
                  <c:v>0.01</c:v>
                </c:pt>
                <c:pt idx="1">
                  <c:v>0.02</c:v>
                </c:pt>
                <c:pt idx="2">
                  <c:v>0.04</c:v>
                </c:pt>
                <c:pt idx="3">
                  <c:v>0.12</c:v>
                </c:pt>
                <c:pt idx="4">
                  <c:v>0.19</c:v>
                </c:pt>
                <c:pt idx="5">
                  <c:v>0.33</c:v>
                </c:pt>
                <c:pt idx="6">
                  <c:v>0.11</c:v>
                </c:pt>
                <c:pt idx="7">
                  <c:v>0</c:v>
                </c:pt>
                <c:pt idx="8">
                  <c:v>0.18</c:v>
                </c:pt>
              </c:numCache>
            </c:numRef>
          </c:val>
          <c:extLst>
            <c:ext xmlns:c16="http://schemas.microsoft.com/office/drawing/2014/chart" uri="{C3380CC4-5D6E-409C-BE32-E72D297353CC}">
              <c16:uniqueId val="{00000000-8493-47D2-A4C9-766D702D3737}"/>
            </c:ext>
          </c:extLst>
        </c:ser>
        <c:dLbls>
          <c:showLegendKey val="0"/>
          <c:showVal val="1"/>
          <c:showCatName val="0"/>
          <c:showSerName val="0"/>
          <c:showPercent val="0"/>
          <c:showBubbleSize val="0"/>
        </c:dLbls>
        <c:gapWidth val="150"/>
        <c:overlap val="-25"/>
        <c:axId val="273149600"/>
        <c:axId val="273144608"/>
      </c:barChart>
      <c:catAx>
        <c:axId val="273149600"/>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73144608"/>
        <c:crosses val="autoZero"/>
        <c:auto val="1"/>
        <c:lblAlgn val="ctr"/>
        <c:lblOffset val="100"/>
        <c:noMultiLvlLbl val="0"/>
      </c:catAx>
      <c:valAx>
        <c:axId val="273144608"/>
        <c:scaling>
          <c:orientation val="minMax"/>
        </c:scaling>
        <c:delete val="1"/>
        <c:axPos val="b"/>
        <c:numFmt formatCode="0%" sourceLinked="1"/>
        <c:majorTickMark val="none"/>
        <c:minorTickMark val="none"/>
        <c:tickLblPos val="nextTo"/>
        <c:crossAx val="27314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58937627663072"/>
          <c:y val="2.710715436777365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Declared history of Current Smoker</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1-8270-4726-AA46-B9ED2722EC77}"/>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3-8270-4726-AA46-B9ED2722EC77}"/>
              </c:ext>
            </c:extLst>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5-8270-4726-AA46-B9ED2722EC77}"/>
              </c:ext>
            </c:extLst>
          </c:dPt>
          <c:dLbls>
            <c:dLbl>
              <c:idx val="0"/>
              <c:layout>
                <c:manualLayout>
                  <c:x val="-0.10935601222331819"/>
                  <c:y val="0.1535796384716686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270-4726-AA46-B9ED2722EC77}"/>
                </c:ext>
              </c:extLst>
            </c:dLbl>
            <c:dLbl>
              <c:idx val="1"/>
              <c:layout>
                <c:manualLayout>
                  <c:x val="6.2664446205004568E-2"/>
                  <c:y val="-0.202997101455462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270-4726-AA46-B9ED2722EC77}"/>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Sheet1!$A$2:$A$4</c:f>
              <c:strCache>
                <c:ptCount val="3"/>
                <c:pt idx="0">
                  <c:v>Yes</c:v>
                </c:pt>
                <c:pt idx="1">
                  <c:v>No</c:v>
                </c:pt>
                <c:pt idx="2">
                  <c:v>Data Missing</c:v>
                </c:pt>
              </c:strCache>
            </c:strRef>
          </c:cat>
          <c:val>
            <c:numRef>
              <c:f>Sheet1!$B$2:$B$4</c:f>
              <c:numCache>
                <c:formatCode>General</c:formatCode>
                <c:ptCount val="3"/>
                <c:pt idx="0">
                  <c:v>71</c:v>
                </c:pt>
                <c:pt idx="1">
                  <c:v>196</c:v>
                </c:pt>
                <c:pt idx="2">
                  <c:v>54</c:v>
                </c:pt>
              </c:numCache>
            </c:numRef>
          </c:val>
          <c:extLst>
            <c:ext xmlns:c16="http://schemas.microsoft.com/office/drawing/2014/chart" uri="{C3380CC4-5D6E-409C-BE32-E72D297353CC}">
              <c16:uniqueId val="{00000006-8270-4726-AA46-B9ED2722EC77}"/>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Declared history of IHD</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2-2D1D-4168-8C19-9FEC85A94108}"/>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3-2D1D-4168-8C19-9FEC85A94108}"/>
              </c:ext>
            </c:extLst>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5-2A46-422F-A904-CF4C9113D439}"/>
              </c:ext>
            </c:extLst>
          </c:dPt>
          <c:dLbls>
            <c:dLbl>
              <c:idx val="0"/>
              <c:layout>
                <c:manualLayout>
                  <c:x val="-2.5553157639546444E-2"/>
                  <c:y val="0.1270984722968741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D1D-4168-8C19-9FEC85A94108}"/>
                </c:ext>
              </c:extLst>
            </c:dLbl>
            <c:dLbl>
              <c:idx val="1"/>
              <c:layout>
                <c:manualLayout>
                  <c:x val="-0.14207328991940851"/>
                  <c:y val="-0.2043015066466445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D1D-4168-8C19-9FEC85A94108}"/>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Sheet1!$A$2:$A$4</c:f>
              <c:strCache>
                <c:ptCount val="3"/>
                <c:pt idx="0">
                  <c:v>Yes</c:v>
                </c:pt>
                <c:pt idx="1">
                  <c:v>No</c:v>
                </c:pt>
                <c:pt idx="2">
                  <c:v>Data Missing</c:v>
                </c:pt>
              </c:strCache>
            </c:strRef>
          </c:cat>
          <c:val>
            <c:numRef>
              <c:f>Sheet1!$B$2:$B$4</c:f>
              <c:numCache>
                <c:formatCode>General</c:formatCode>
                <c:ptCount val="3"/>
                <c:pt idx="0">
                  <c:v>13</c:v>
                </c:pt>
                <c:pt idx="1">
                  <c:v>237</c:v>
                </c:pt>
                <c:pt idx="2">
                  <c:v>71</c:v>
                </c:pt>
              </c:numCache>
            </c:numRef>
          </c:val>
          <c:extLst>
            <c:ext xmlns:c16="http://schemas.microsoft.com/office/drawing/2014/chart" uri="{C3380CC4-5D6E-409C-BE32-E72D297353CC}">
              <c16:uniqueId val="{00000000-2D1D-4168-8C19-9FEC85A9410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Declared history of Hypertension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Declared history of Hypertension</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1-8C07-4D6B-B604-596F335928E6}"/>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3-8C07-4D6B-B604-596F335928E6}"/>
              </c:ext>
            </c:extLst>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5-8C07-4D6B-B604-596F335928E6}"/>
              </c:ext>
            </c:extLst>
          </c:dPt>
          <c:dLbls>
            <c:dLbl>
              <c:idx val="0"/>
              <c:layout>
                <c:manualLayout>
                  <c:x val="-0.11701651622815448"/>
                  <c:y val="0.1552477318280824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C07-4D6B-B604-596F335928E6}"/>
                </c:ext>
              </c:extLst>
            </c:dLbl>
            <c:dLbl>
              <c:idx val="1"/>
              <c:layout>
                <c:manualLayout>
                  <c:x val="3.4755937520005047E-2"/>
                  <c:y val="-0.1986717565745567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C07-4D6B-B604-596F335928E6}"/>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Sheet1!$A$2:$A$4</c:f>
              <c:strCache>
                <c:ptCount val="3"/>
                <c:pt idx="0">
                  <c:v>Yes</c:v>
                </c:pt>
                <c:pt idx="1">
                  <c:v>No</c:v>
                </c:pt>
                <c:pt idx="2">
                  <c:v>Data Missing</c:v>
                </c:pt>
              </c:strCache>
            </c:strRef>
          </c:cat>
          <c:val>
            <c:numRef>
              <c:f>Sheet1!$B$2:$B$4</c:f>
              <c:numCache>
                <c:formatCode>General</c:formatCode>
                <c:ptCount val="3"/>
                <c:pt idx="0">
                  <c:v>77</c:v>
                </c:pt>
                <c:pt idx="1">
                  <c:v>173</c:v>
                </c:pt>
                <c:pt idx="2">
                  <c:v>71</c:v>
                </c:pt>
              </c:numCache>
            </c:numRef>
          </c:val>
          <c:extLst>
            <c:ext xmlns:c16="http://schemas.microsoft.com/office/drawing/2014/chart" uri="{C3380CC4-5D6E-409C-BE32-E72D297353CC}">
              <c16:uniqueId val="{00000006-8C07-4D6B-B604-596F335928E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Declared history of Diabetes</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1-CB15-4F16-97C9-5C2DA5DBE2EC}"/>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3-CB15-4F16-97C9-5C2DA5DBE2EC}"/>
              </c:ext>
            </c:extLst>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5-CB15-4F16-97C9-5C2DA5DBE2EC}"/>
              </c:ext>
            </c:extLst>
          </c:dPt>
          <c:dLbls>
            <c:dLbl>
              <c:idx val="0"/>
              <c:layout>
                <c:manualLayout>
                  <c:x val="-6.828824281580187E-2"/>
                  <c:y val="0.1468029057944111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B15-4F16-97C9-5C2DA5DBE2EC}"/>
                </c:ext>
              </c:extLst>
            </c:dLbl>
            <c:dLbl>
              <c:idx val="1"/>
              <c:layout>
                <c:manualLayout>
                  <c:x val="-0.13993657042869642"/>
                  <c:y val="-0.260599888068178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B15-4F16-97C9-5C2DA5DBE2EC}"/>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Sheet1!$A$2:$A$4</c:f>
              <c:strCache>
                <c:ptCount val="3"/>
                <c:pt idx="0">
                  <c:v>Yes</c:v>
                </c:pt>
                <c:pt idx="1">
                  <c:v>No</c:v>
                </c:pt>
                <c:pt idx="2">
                  <c:v>Data Missing</c:v>
                </c:pt>
              </c:strCache>
            </c:strRef>
          </c:cat>
          <c:val>
            <c:numRef>
              <c:f>Sheet1!$B$2:$B$4</c:f>
              <c:numCache>
                <c:formatCode>General</c:formatCode>
                <c:ptCount val="3"/>
                <c:pt idx="0">
                  <c:v>38</c:v>
                </c:pt>
                <c:pt idx="1">
                  <c:v>211</c:v>
                </c:pt>
                <c:pt idx="2">
                  <c:v>72</c:v>
                </c:pt>
              </c:numCache>
            </c:numRef>
          </c:val>
          <c:extLst>
            <c:ext xmlns:c16="http://schemas.microsoft.com/office/drawing/2014/chart" uri="{C3380CC4-5D6E-409C-BE32-E72D297353CC}">
              <c16:uniqueId val="{00000006-CB15-4F16-97C9-5C2DA5DBE2E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Declared history of Sleep Apnoea</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1-1A32-46E6-828A-20AB00FEF4AC}"/>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3-1A32-46E6-828A-20AB00FEF4AC}"/>
              </c:ext>
            </c:extLst>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5-1A32-46E6-828A-20AB00FEF4AC}"/>
              </c:ext>
            </c:extLst>
          </c:dPt>
          <c:dLbls>
            <c:dLbl>
              <c:idx val="0"/>
              <c:layout>
                <c:manualLayout>
                  <c:x val="-2.6621559485163957E-2"/>
                  <c:y val="0.1468028732559696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A32-46E6-828A-20AB00FEF4AC}"/>
                </c:ext>
              </c:extLst>
            </c:dLbl>
            <c:dLbl>
              <c:idx val="1"/>
              <c:layout>
                <c:manualLayout>
                  <c:x val="-0.13993657042869642"/>
                  <c:y val="-0.260599888068178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A32-46E6-828A-20AB00FEF4AC}"/>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Sheet1!$A$2:$A$4</c:f>
              <c:strCache>
                <c:ptCount val="3"/>
                <c:pt idx="0">
                  <c:v>Yes</c:v>
                </c:pt>
                <c:pt idx="1">
                  <c:v>No</c:v>
                </c:pt>
                <c:pt idx="2">
                  <c:v>Data Missing</c:v>
                </c:pt>
              </c:strCache>
            </c:strRef>
          </c:cat>
          <c:val>
            <c:numRef>
              <c:f>Sheet1!$B$2:$B$4</c:f>
              <c:numCache>
                <c:formatCode>General</c:formatCode>
                <c:ptCount val="3"/>
                <c:pt idx="0">
                  <c:v>15</c:v>
                </c:pt>
                <c:pt idx="1">
                  <c:v>235</c:v>
                </c:pt>
                <c:pt idx="2">
                  <c:v>71</c:v>
                </c:pt>
              </c:numCache>
            </c:numRef>
          </c:val>
          <c:extLst>
            <c:ext xmlns:c16="http://schemas.microsoft.com/office/drawing/2014/chart" uri="{C3380CC4-5D6E-409C-BE32-E72D297353CC}">
              <c16:uniqueId val="{00000006-1A32-46E6-828A-20AB00FEF4A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Role Category</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3-4118-4D66-B08A-F442AA0ACE97}"/>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2-4118-4D66-B08A-F442AA0ACE97}"/>
              </c:ext>
            </c:extLst>
          </c:dPt>
          <c:dLbls>
            <c:dLbl>
              <c:idx val="0"/>
              <c:layout>
                <c:manualLayout>
                  <c:x val="-0.21520096325358271"/>
                  <c:y val="-0.16835852609582788"/>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18-4D66-B08A-F442AA0ACE97}"/>
                </c:ext>
              </c:extLst>
            </c:dLbl>
            <c:dLbl>
              <c:idx val="1"/>
              <c:layout>
                <c:manualLayout>
                  <c:x val="0.14102216733188988"/>
                  <c:y val="0.1476297293388858"/>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18-4D66-B08A-F442AA0ACE97}"/>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Sheet1!$A$2:$A$3</c:f>
              <c:strCache>
                <c:ptCount val="2"/>
                <c:pt idx="0">
                  <c:v>Bus</c:v>
                </c:pt>
                <c:pt idx="1">
                  <c:v>Railway</c:v>
                </c:pt>
              </c:strCache>
            </c:strRef>
          </c:cat>
          <c:val>
            <c:numRef>
              <c:f>Sheet1!$B$2:$B$3</c:f>
              <c:numCache>
                <c:formatCode>0.00%</c:formatCode>
                <c:ptCount val="2"/>
                <c:pt idx="0">
                  <c:v>0.81899999999999995</c:v>
                </c:pt>
                <c:pt idx="1">
                  <c:v>0.18099999999999999</c:v>
                </c:pt>
              </c:numCache>
            </c:numRef>
          </c:val>
          <c:extLst>
            <c:ext xmlns:c16="http://schemas.microsoft.com/office/drawing/2014/chart" uri="{C3380CC4-5D6E-409C-BE32-E72D297353CC}">
              <c16:uniqueId val="{00000000-4118-4D66-B08A-F442AA0ACE97}"/>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4-2C03-4D52-A484-410EB0060326}"/>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2-2C03-4D52-A484-410EB0060326}"/>
              </c:ext>
            </c:extLst>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3-2C03-4D52-A484-410EB0060326}"/>
              </c:ext>
            </c:extLst>
          </c:dPt>
          <c:dLbls>
            <c:dLbl>
              <c:idx val="0"/>
              <c:layout>
                <c:manualLayout>
                  <c:x val="-0.29029309166143558"/>
                  <c:y val="-0.18738128653377117"/>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03-4D52-A484-410EB0060326}"/>
                </c:ext>
              </c:extLst>
            </c:dLbl>
            <c:dLbl>
              <c:idx val="1"/>
              <c:dLblPos val="in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03-4D52-A484-410EB0060326}"/>
                </c:ext>
              </c:extLst>
            </c:dLbl>
            <c:dLbl>
              <c:idx val="2"/>
              <c:layout>
                <c:manualLayout>
                  <c:x val="0.13520289184882608"/>
                  <c:y val="0.1619179009233648"/>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03-4D52-A484-410EB0060326}"/>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1"/>
            <c:showSerName val="0"/>
            <c:showPercent val="1"/>
            <c:showBubbleSize val="0"/>
            <c:showLeaderLines val="0"/>
            <c:extLst>
              <c:ext xmlns:c15="http://schemas.microsoft.com/office/drawing/2012/chart" uri="{CE6537A1-D6FC-4f65-9D91-7224C49458BB}"/>
            </c:extLst>
          </c:dLbls>
          <c:cat>
            <c:strRef>
              <c:f>Sheet1!$A$2:$A$4</c:f>
              <c:strCache>
                <c:ptCount val="3"/>
                <c:pt idx="0">
                  <c:v>Bus Driver</c:v>
                </c:pt>
                <c:pt idx="1">
                  <c:v>Locomotive Driver</c:v>
                </c:pt>
                <c:pt idx="2">
                  <c:v>Other</c:v>
                </c:pt>
              </c:strCache>
            </c:strRef>
          </c:cat>
          <c:val>
            <c:numRef>
              <c:f>Sheet1!$B$2:$B$4</c:f>
              <c:numCache>
                <c:formatCode>0.00%</c:formatCode>
                <c:ptCount val="3"/>
                <c:pt idx="0">
                  <c:v>0.76900000000000002</c:v>
                </c:pt>
                <c:pt idx="1">
                  <c:v>7.1999999999999995E-2</c:v>
                </c:pt>
                <c:pt idx="2">
                  <c:v>0.159</c:v>
                </c:pt>
              </c:numCache>
            </c:numRef>
          </c:val>
          <c:extLst>
            <c:ext xmlns:c16="http://schemas.microsoft.com/office/drawing/2014/chart" uri="{C3380CC4-5D6E-409C-BE32-E72D297353CC}">
              <c16:uniqueId val="{00000000-2C03-4D52-A484-410EB0060326}"/>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E"/>
              <a:t>Reasons for being found Unfit Outright</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Failed Urine Drug Test</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9.4355518112889725E-2"/>
                  <c:y val="0"/>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304F-4D96-9C33-CD38C55B02DD}"/>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Sheet1!$B$2</c:f>
              <c:numCache>
                <c:formatCode>General</c:formatCode>
                <c:ptCount val="1"/>
                <c:pt idx="0">
                  <c:v>65</c:v>
                </c:pt>
              </c:numCache>
            </c:numRef>
          </c:val>
          <c:extLst>
            <c:ext xmlns:c16="http://schemas.microsoft.com/office/drawing/2014/chart" uri="{C3380CC4-5D6E-409C-BE32-E72D297353CC}">
              <c16:uniqueId val="{00000000-304F-4D96-9C33-CD38C55B02DD}"/>
            </c:ext>
          </c:extLst>
        </c:ser>
        <c:ser>
          <c:idx val="1"/>
          <c:order val="1"/>
          <c:tx>
            <c:strRef>
              <c:f>Sheet1!$C$1</c:f>
              <c:strCache>
                <c:ptCount val="1"/>
                <c:pt idx="0">
                  <c:v>Uncontrolled Diabetes</c:v>
                </c:pt>
              </c:strCache>
            </c:strRef>
          </c:tx>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304F-4D96-9C33-CD38C55B02DD}"/>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Sheet1!$C$2</c:f>
              <c:numCache>
                <c:formatCode>General</c:formatCode>
                <c:ptCount val="1"/>
                <c:pt idx="0">
                  <c:v>7</c:v>
                </c:pt>
              </c:numCache>
            </c:numRef>
          </c:val>
          <c:extLst>
            <c:ext xmlns:c16="http://schemas.microsoft.com/office/drawing/2014/chart" uri="{C3380CC4-5D6E-409C-BE32-E72D297353CC}">
              <c16:uniqueId val="{00000001-304F-4D96-9C33-CD38C55B02DD}"/>
            </c:ext>
          </c:extLst>
        </c:ser>
        <c:ser>
          <c:idx val="2"/>
          <c:order val="2"/>
          <c:tx>
            <c:strRef>
              <c:f>Sheet1!$D$1</c:f>
              <c:strCache>
                <c:ptCount val="1"/>
                <c:pt idx="0">
                  <c:v>Vision Standards</c:v>
                </c:pt>
              </c:strCache>
            </c:strRef>
          </c:tx>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304F-4D96-9C33-CD38C55B02DD}"/>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Sheet1!$D$2</c:f>
              <c:numCache>
                <c:formatCode>General</c:formatCode>
                <c:ptCount val="1"/>
                <c:pt idx="0">
                  <c:v>7</c:v>
                </c:pt>
              </c:numCache>
            </c:numRef>
          </c:val>
          <c:extLst>
            <c:ext xmlns:c16="http://schemas.microsoft.com/office/drawing/2014/chart" uri="{C3380CC4-5D6E-409C-BE32-E72D297353CC}">
              <c16:uniqueId val="{00000002-304F-4D96-9C33-CD38C55B02DD}"/>
            </c:ext>
          </c:extLst>
        </c:ser>
        <c:ser>
          <c:idx val="3"/>
          <c:order val="3"/>
          <c:tx>
            <c:strRef>
              <c:f>Sheet1!$E$1</c:f>
              <c:strCache>
                <c:ptCount val="1"/>
                <c:pt idx="0">
                  <c:v>Cardiovascular</c:v>
                </c:pt>
              </c:strCache>
            </c:strRef>
          </c:tx>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304F-4D96-9C33-CD38C55B02DD}"/>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Sheet1!$E$2</c:f>
              <c:numCache>
                <c:formatCode>General</c:formatCode>
                <c:ptCount val="1"/>
                <c:pt idx="0">
                  <c:v>6</c:v>
                </c:pt>
              </c:numCache>
            </c:numRef>
          </c:val>
          <c:extLst>
            <c:ext xmlns:c16="http://schemas.microsoft.com/office/drawing/2014/chart" uri="{C3380CC4-5D6E-409C-BE32-E72D297353CC}">
              <c16:uniqueId val="{00000004-304F-4D96-9C33-CD38C55B02DD}"/>
            </c:ext>
          </c:extLst>
        </c:ser>
        <c:ser>
          <c:idx val="4"/>
          <c:order val="4"/>
          <c:tx>
            <c:strRef>
              <c:f>Sheet1!$F$1</c:f>
              <c:strCache>
                <c:ptCount val="1"/>
                <c:pt idx="0">
                  <c:v>Hearing Standard</c:v>
                </c:pt>
              </c:strCache>
            </c:strRef>
          </c:tx>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304F-4D96-9C33-CD38C55B02DD}"/>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Sheet1!$F$2</c:f>
              <c:numCache>
                <c:formatCode>General</c:formatCode>
                <c:ptCount val="1"/>
                <c:pt idx="0">
                  <c:v>4</c:v>
                </c:pt>
              </c:numCache>
            </c:numRef>
          </c:val>
          <c:extLst>
            <c:ext xmlns:c16="http://schemas.microsoft.com/office/drawing/2014/chart" uri="{C3380CC4-5D6E-409C-BE32-E72D297353CC}">
              <c16:uniqueId val="{00000005-304F-4D96-9C33-CD38C55B02DD}"/>
            </c:ext>
          </c:extLst>
        </c:ser>
        <c:ser>
          <c:idx val="5"/>
          <c:order val="5"/>
          <c:tx>
            <c:strRef>
              <c:f>Sheet1!$G$1</c:f>
              <c:strCache>
                <c:ptCount val="1"/>
                <c:pt idx="0">
                  <c:v>Seizure Risk</c:v>
                </c:pt>
              </c:strCache>
            </c:strRef>
          </c:tx>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304F-4D96-9C33-CD38C55B02DD}"/>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Sheet1!$G$2</c:f>
              <c:numCache>
                <c:formatCode>General</c:formatCode>
                <c:ptCount val="1"/>
                <c:pt idx="0">
                  <c:v>3</c:v>
                </c:pt>
              </c:numCache>
            </c:numRef>
          </c:val>
          <c:extLst>
            <c:ext xmlns:c16="http://schemas.microsoft.com/office/drawing/2014/chart" uri="{C3380CC4-5D6E-409C-BE32-E72D297353CC}">
              <c16:uniqueId val="{00000006-304F-4D96-9C33-CD38C55B02DD}"/>
            </c:ext>
          </c:extLst>
        </c:ser>
        <c:ser>
          <c:idx val="6"/>
          <c:order val="6"/>
          <c:tx>
            <c:strRef>
              <c:f>Sheet1!$H$1</c:f>
              <c:strCache>
                <c:ptCount val="1"/>
                <c:pt idx="0">
                  <c:v>Sedating Medications</c:v>
                </c:pt>
              </c:strCache>
            </c:strRef>
          </c:tx>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304F-4D96-9C33-CD38C55B02DD}"/>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Sheet1!$H$2</c:f>
              <c:numCache>
                <c:formatCode>General</c:formatCode>
                <c:ptCount val="1"/>
                <c:pt idx="0">
                  <c:v>3</c:v>
                </c:pt>
              </c:numCache>
            </c:numRef>
          </c:val>
          <c:extLst>
            <c:ext xmlns:c16="http://schemas.microsoft.com/office/drawing/2014/chart" uri="{C3380CC4-5D6E-409C-BE32-E72D297353CC}">
              <c16:uniqueId val="{00000007-304F-4D96-9C33-CD38C55B02DD}"/>
            </c:ext>
          </c:extLst>
        </c:ser>
        <c:ser>
          <c:idx val="7"/>
          <c:order val="7"/>
          <c:tx>
            <c:strRef>
              <c:f>Sheet1!$I$1</c:f>
              <c:strCache>
                <c:ptCount val="1"/>
                <c:pt idx="0">
                  <c:v>Psychiatric</c:v>
                </c:pt>
              </c:strCache>
            </c:strRef>
          </c:tx>
          <c:spPr>
            <a:gradFill rotWithShape="1">
              <a:gsLst>
                <a:gs pos="0">
                  <a:schemeClr val="accent2">
                    <a:lumMod val="60000"/>
                    <a:shade val="85000"/>
                    <a:satMod val="130000"/>
                  </a:schemeClr>
                </a:gs>
                <a:gs pos="34000">
                  <a:schemeClr val="accent2">
                    <a:lumMod val="60000"/>
                    <a:shade val="87000"/>
                    <a:satMod val="125000"/>
                  </a:schemeClr>
                </a:gs>
                <a:gs pos="70000">
                  <a:schemeClr val="accent2">
                    <a:lumMod val="60000"/>
                    <a:tint val="100000"/>
                    <a:shade val="90000"/>
                    <a:satMod val="130000"/>
                  </a:schemeClr>
                </a:gs>
                <a:gs pos="100000">
                  <a:schemeClr val="accent2">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304F-4D96-9C33-CD38C55B02DD}"/>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Sheet1!$I$2</c:f>
              <c:numCache>
                <c:formatCode>General</c:formatCode>
                <c:ptCount val="1"/>
                <c:pt idx="0">
                  <c:v>2</c:v>
                </c:pt>
              </c:numCache>
            </c:numRef>
          </c:val>
          <c:extLst>
            <c:ext xmlns:c16="http://schemas.microsoft.com/office/drawing/2014/chart" uri="{C3380CC4-5D6E-409C-BE32-E72D297353CC}">
              <c16:uniqueId val="{00000008-304F-4D96-9C33-CD38C55B02DD}"/>
            </c:ext>
          </c:extLst>
        </c:ser>
        <c:ser>
          <c:idx val="8"/>
          <c:order val="8"/>
          <c:tx>
            <c:strRef>
              <c:f>Sheet1!$J$1</c:f>
              <c:strCache>
                <c:ptCount val="1"/>
                <c:pt idx="0">
                  <c:v>Sleep Apnoea</c:v>
                </c:pt>
              </c:strCache>
            </c:strRef>
          </c:tx>
          <c:spPr>
            <a:gradFill rotWithShape="1">
              <a:gsLst>
                <a:gs pos="0">
                  <a:schemeClr val="accent3">
                    <a:lumMod val="60000"/>
                    <a:shade val="85000"/>
                    <a:satMod val="130000"/>
                  </a:schemeClr>
                </a:gs>
                <a:gs pos="34000">
                  <a:schemeClr val="accent3">
                    <a:lumMod val="60000"/>
                    <a:shade val="87000"/>
                    <a:satMod val="125000"/>
                  </a:schemeClr>
                </a:gs>
                <a:gs pos="70000">
                  <a:schemeClr val="accent3">
                    <a:lumMod val="60000"/>
                    <a:tint val="100000"/>
                    <a:shade val="90000"/>
                    <a:satMod val="130000"/>
                  </a:schemeClr>
                </a:gs>
                <a:gs pos="100000">
                  <a:schemeClr val="accent3">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304F-4D96-9C33-CD38C55B02DD}"/>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Sheet1!$J$2</c:f>
              <c:numCache>
                <c:formatCode>General</c:formatCode>
                <c:ptCount val="1"/>
                <c:pt idx="0">
                  <c:v>2</c:v>
                </c:pt>
              </c:numCache>
            </c:numRef>
          </c:val>
          <c:extLst>
            <c:ext xmlns:c16="http://schemas.microsoft.com/office/drawing/2014/chart" uri="{C3380CC4-5D6E-409C-BE32-E72D297353CC}">
              <c16:uniqueId val="{00000009-304F-4D96-9C33-CD38C55B02DD}"/>
            </c:ext>
          </c:extLst>
        </c:ser>
        <c:ser>
          <c:idx val="9"/>
          <c:order val="9"/>
          <c:tx>
            <c:strRef>
              <c:f>Sheet1!$K$1</c:f>
              <c:strCache>
                <c:ptCount val="1"/>
                <c:pt idx="0">
                  <c:v>Miscellaneous</c:v>
                </c:pt>
              </c:strCache>
            </c:strRef>
          </c:tx>
          <c:spPr>
            <a:gradFill rotWithShape="1">
              <a:gsLst>
                <a:gs pos="0">
                  <a:schemeClr val="accent4">
                    <a:lumMod val="60000"/>
                    <a:shade val="85000"/>
                    <a:satMod val="130000"/>
                  </a:schemeClr>
                </a:gs>
                <a:gs pos="34000">
                  <a:schemeClr val="accent4">
                    <a:lumMod val="60000"/>
                    <a:shade val="87000"/>
                    <a:satMod val="125000"/>
                  </a:schemeClr>
                </a:gs>
                <a:gs pos="70000">
                  <a:schemeClr val="accent4">
                    <a:lumMod val="60000"/>
                    <a:tint val="100000"/>
                    <a:shade val="90000"/>
                    <a:satMod val="130000"/>
                  </a:schemeClr>
                </a:gs>
                <a:gs pos="100000">
                  <a:schemeClr val="accent4">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304F-4D96-9C33-CD38C55B02DD}"/>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Sheet1!$K$2</c:f>
              <c:numCache>
                <c:formatCode>General</c:formatCode>
                <c:ptCount val="1"/>
                <c:pt idx="0">
                  <c:v>2</c:v>
                </c:pt>
              </c:numCache>
            </c:numRef>
          </c:val>
          <c:extLst>
            <c:ext xmlns:c16="http://schemas.microsoft.com/office/drawing/2014/chart" uri="{C3380CC4-5D6E-409C-BE32-E72D297353CC}">
              <c16:uniqueId val="{0000000A-304F-4D96-9C33-CD38C55B02DD}"/>
            </c:ext>
          </c:extLst>
        </c:ser>
        <c:dLbls>
          <c:showLegendKey val="0"/>
          <c:showVal val="0"/>
          <c:showCatName val="0"/>
          <c:showSerName val="0"/>
          <c:showPercent val="0"/>
          <c:showBubbleSize val="0"/>
        </c:dLbls>
        <c:gapWidth val="115"/>
        <c:overlap val="-20"/>
        <c:axId val="1456577744"/>
        <c:axId val="1456579824"/>
      </c:barChart>
      <c:catAx>
        <c:axId val="145657774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456579824"/>
        <c:crosses val="autoZero"/>
        <c:auto val="1"/>
        <c:lblAlgn val="ctr"/>
        <c:lblOffset val="100"/>
        <c:noMultiLvlLbl val="0"/>
      </c:catAx>
      <c:valAx>
        <c:axId val="1456579824"/>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456577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E"/>
              <a:t>Results of Failed Urine Drug Tests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THC</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7.8808095493654697E-4"/>
                  <c:y val="-1.1136292511798809E-16"/>
                </c:manualLayout>
              </c:layout>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3B90-4A50-A6E7-F7A32BCD1D5A}"/>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Sheet1!$B$2</c:f>
              <c:numCache>
                <c:formatCode>General</c:formatCode>
                <c:ptCount val="1"/>
                <c:pt idx="0">
                  <c:v>50</c:v>
                </c:pt>
              </c:numCache>
            </c:numRef>
          </c:val>
          <c:extLst>
            <c:ext xmlns:c16="http://schemas.microsoft.com/office/drawing/2014/chart" uri="{C3380CC4-5D6E-409C-BE32-E72D297353CC}">
              <c16:uniqueId val="{00000000-3B90-4A50-A6E7-F7A32BCD1D5A}"/>
            </c:ext>
          </c:extLst>
        </c:ser>
        <c:ser>
          <c:idx val="1"/>
          <c:order val="1"/>
          <c:tx>
            <c:strRef>
              <c:f>Sheet1!$C$1</c:f>
              <c:strCache>
                <c:ptCount val="1"/>
                <c:pt idx="0">
                  <c:v>Cocaine</c:v>
                </c:pt>
              </c:strCache>
            </c:strRef>
          </c:tx>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1.3344837503595052E-3"/>
                  <c:y val="3.0372057706909645E-3"/>
                </c:manualLayout>
              </c:layout>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3B90-4A50-A6E7-F7A32BCD1D5A}"/>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Sheet1!$C$2</c:f>
              <c:numCache>
                <c:formatCode>General</c:formatCode>
                <c:ptCount val="1"/>
                <c:pt idx="0">
                  <c:v>11</c:v>
                </c:pt>
              </c:numCache>
            </c:numRef>
          </c:val>
          <c:extLst>
            <c:ext xmlns:c16="http://schemas.microsoft.com/office/drawing/2014/chart" uri="{C3380CC4-5D6E-409C-BE32-E72D297353CC}">
              <c16:uniqueId val="{00000001-3B90-4A50-A6E7-F7A32BCD1D5A}"/>
            </c:ext>
          </c:extLst>
        </c:ser>
        <c:ser>
          <c:idx val="2"/>
          <c:order val="2"/>
          <c:tx>
            <c:strRef>
              <c:f>Sheet1!$D$1</c:f>
              <c:strCache>
                <c:ptCount val="1"/>
                <c:pt idx="0">
                  <c:v>Benzo</c:v>
                </c:pt>
              </c:strCache>
            </c:strRef>
          </c:tx>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1.0181643601711026E-3"/>
                  <c:y val="0"/>
                </c:manualLayout>
              </c:layout>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3B90-4A50-A6E7-F7A32BCD1D5A}"/>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Sheet1!$D$2</c:f>
              <c:numCache>
                <c:formatCode>General</c:formatCode>
                <c:ptCount val="1"/>
                <c:pt idx="0">
                  <c:v>4</c:v>
                </c:pt>
              </c:numCache>
            </c:numRef>
          </c:val>
          <c:extLst>
            <c:ext xmlns:c16="http://schemas.microsoft.com/office/drawing/2014/chart" uri="{C3380CC4-5D6E-409C-BE32-E72D297353CC}">
              <c16:uniqueId val="{00000002-3B90-4A50-A6E7-F7A32BCD1D5A}"/>
            </c:ext>
          </c:extLst>
        </c:ser>
        <c:ser>
          <c:idx val="3"/>
          <c:order val="3"/>
          <c:tx>
            <c:strRef>
              <c:f>Sheet1!$E$1</c:f>
              <c:strCache>
                <c:ptCount val="1"/>
                <c:pt idx="0">
                  <c:v>Refused to provide sample/Cold sample</c:v>
                </c:pt>
              </c:strCache>
            </c:strRef>
          </c:tx>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2.7847610506840221E-2"/>
                  <c:y val="3.0373253457211952E-3"/>
                </c:manualLayout>
              </c:layout>
              <c:dLblPos val="outEnd"/>
              <c:showLegendKey val="0"/>
              <c:showVal val="1"/>
              <c:showCatName val="0"/>
              <c:showSerName val="1"/>
              <c:showPercent val="0"/>
              <c:showBubbleSize val="0"/>
              <c:extLst>
                <c:ext xmlns:c15="http://schemas.microsoft.com/office/drawing/2012/chart" uri="{CE6537A1-D6FC-4f65-9D91-7224C49458BB}">
                  <c15:layout>
                    <c:manualLayout>
                      <c:w val="0.29329311402942621"/>
                      <c:h val="9.2179195140470752E-2"/>
                    </c:manualLayout>
                  </c15:layout>
                </c:ext>
                <c:ext xmlns:c16="http://schemas.microsoft.com/office/drawing/2014/chart" uri="{C3380CC4-5D6E-409C-BE32-E72D297353CC}">
                  <c16:uniqueId val="{00000009-3B90-4A50-A6E7-F7A32BCD1D5A}"/>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General</c:formatCode>
                <c:ptCount val="1"/>
                <c:pt idx="0">
                  <c:v>3</c:v>
                </c:pt>
              </c:numCache>
            </c:numRef>
          </c:val>
          <c:extLst>
            <c:ext xmlns:c16="http://schemas.microsoft.com/office/drawing/2014/chart" uri="{C3380CC4-5D6E-409C-BE32-E72D297353CC}">
              <c16:uniqueId val="{00000004-3B90-4A50-A6E7-F7A32BCD1D5A}"/>
            </c:ext>
          </c:extLst>
        </c:ser>
        <c:ser>
          <c:idx val="4"/>
          <c:order val="4"/>
          <c:tx>
            <c:strRef>
              <c:f>Sheet1!$F$1</c:f>
              <c:strCache>
                <c:ptCount val="1"/>
                <c:pt idx="0">
                  <c:v>Codeine</c:v>
                </c:pt>
              </c:strCache>
            </c:strRef>
          </c:tx>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9.2531574191707488E-4"/>
                  <c:y val="6.0744115413819289E-3"/>
                </c:manualLayout>
              </c:layout>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3B90-4A50-A6E7-F7A32BCD1D5A}"/>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Sheet1!$F$2</c:f>
              <c:numCache>
                <c:formatCode>General</c:formatCode>
                <c:ptCount val="1"/>
                <c:pt idx="0">
                  <c:v>2</c:v>
                </c:pt>
              </c:numCache>
            </c:numRef>
          </c:val>
          <c:extLst>
            <c:ext xmlns:c16="http://schemas.microsoft.com/office/drawing/2014/chart" uri="{C3380CC4-5D6E-409C-BE32-E72D297353CC}">
              <c16:uniqueId val="{00000005-3B90-4A50-A6E7-F7A32BCD1D5A}"/>
            </c:ext>
          </c:extLst>
        </c:ser>
        <c:ser>
          <c:idx val="5"/>
          <c:order val="5"/>
          <c:tx>
            <c:strRef>
              <c:f>Sheet1!$G$1</c:f>
              <c:strCache>
                <c:ptCount val="1"/>
                <c:pt idx="0">
                  <c:v>Methadone</c:v>
                </c:pt>
              </c:strCache>
            </c:strRef>
          </c:tx>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3.5637564286345085E-3"/>
                  <c:y val="-6.0744115413819289E-3"/>
                </c:manualLayout>
              </c:layout>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3B90-4A50-A6E7-F7A32BCD1D5A}"/>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Sheet1!$G$2</c:f>
              <c:numCache>
                <c:formatCode>General</c:formatCode>
                <c:ptCount val="1"/>
                <c:pt idx="0">
                  <c:v>1</c:v>
                </c:pt>
              </c:numCache>
            </c:numRef>
          </c:val>
          <c:extLst>
            <c:ext xmlns:c16="http://schemas.microsoft.com/office/drawing/2014/chart" uri="{C3380CC4-5D6E-409C-BE32-E72D297353CC}">
              <c16:uniqueId val="{00000006-3B90-4A50-A6E7-F7A32BCD1D5A}"/>
            </c:ext>
          </c:extLst>
        </c:ser>
        <c:ser>
          <c:idx val="6"/>
          <c:order val="6"/>
          <c:tx>
            <c:strRef>
              <c:f>Sheet1!$H$1</c:f>
              <c:strCache>
                <c:ptCount val="1"/>
                <c:pt idx="0">
                  <c:v>HHC</c:v>
                </c:pt>
              </c:strCache>
            </c:strRef>
          </c:tx>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3.5637564286345085E-3"/>
                  <c:y val="-6.0744115413819567E-3"/>
                </c:manualLayout>
              </c:layout>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3B90-4A50-A6E7-F7A32BCD1D5A}"/>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Sheet1!$H$2</c:f>
              <c:numCache>
                <c:formatCode>General</c:formatCode>
                <c:ptCount val="1"/>
                <c:pt idx="0">
                  <c:v>1</c:v>
                </c:pt>
              </c:numCache>
            </c:numRef>
          </c:val>
          <c:extLst>
            <c:ext xmlns:c16="http://schemas.microsoft.com/office/drawing/2014/chart" uri="{C3380CC4-5D6E-409C-BE32-E72D297353CC}">
              <c16:uniqueId val="{00000007-3B90-4A50-A6E7-F7A32BCD1D5A}"/>
            </c:ext>
          </c:extLst>
        </c:ser>
        <c:dLbls>
          <c:dLblPos val="inEnd"/>
          <c:showLegendKey val="0"/>
          <c:showVal val="1"/>
          <c:showCatName val="0"/>
          <c:showSerName val="0"/>
          <c:showPercent val="0"/>
          <c:showBubbleSize val="0"/>
        </c:dLbls>
        <c:gapWidth val="115"/>
        <c:overlap val="-20"/>
        <c:axId val="1564005904"/>
        <c:axId val="1564000912"/>
      </c:barChart>
      <c:catAx>
        <c:axId val="156400590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564000912"/>
        <c:crosses val="autoZero"/>
        <c:auto val="1"/>
        <c:lblAlgn val="ctr"/>
        <c:lblOffset val="100"/>
        <c:noMultiLvlLbl val="0"/>
      </c:catAx>
      <c:valAx>
        <c:axId val="1564000912"/>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564005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E" dirty="0"/>
              <a:t>Reasons for being found Unfit Outright (Railway Subset Only)</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Failed Urine Drug Test</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0.10613620978373178"/>
                  <c:y val="-1.0165049486564883E-2"/>
                </c:manualLayout>
              </c:layout>
              <c:showLegendKey val="0"/>
              <c:showVal val="1"/>
              <c:showCatName val="0"/>
              <c:showSerName val="1"/>
              <c:showPercent val="0"/>
              <c:showBubbleSize val="0"/>
              <c:extLst>
                <c:ext xmlns:c15="http://schemas.microsoft.com/office/drawing/2012/chart" uri="{CE6537A1-D6FC-4f65-9D91-7224C49458BB}">
                  <c15:layout>
                    <c:manualLayout>
                      <c:w val="0.33823529411764708"/>
                      <c:h val="0.10283776688274127"/>
                    </c:manualLayout>
                  </c15:layout>
                </c:ext>
                <c:ext xmlns:c16="http://schemas.microsoft.com/office/drawing/2014/chart" uri="{C3380CC4-5D6E-409C-BE32-E72D297353CC}">
                  <c16:uniqueId val="{00000000-EE86-400A-9FD9-FAFA636EFCAF}"/>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Sheet1!$B$2</c:f>
              <c:numCache>
                <c:formatCode>General</c:formatCode>
                <c:ptCount val="1"/>
                <c:pt idx="0">
                  <c:v>14</c:v>
                </c:pt>
              </c:numCache>
            </c:numRef>
          </c:val>
          <c:extLst>
            <c:ext xmlns:c16="http://schemas.microsoft.com/office/drawing/2014/chart" uri="{C3380CC4-5D6E-409C-BE32-E72D297353CC}">
              <c16:uniqueId val="{00000001-EE86-400A-9FD9-FAFA636EFCAF}"/>
            </c:ext>
          </c:extLst>
        </c:ser>
        <c:ser>
          <c:idx val="1"/>
          <c:order val="1"/>
          <c:tx>
            <c:strRef>
              <c:f>Sheet1!$C$1</c:f>
              <c:strCache>
                <c:ptCount val="1"/>
                <c:pt idx="0">
                  <c:v>Hearing Standard</c:v>
                </c:pt>
              </c:strCache>
            </c:strRef>
          </c:tx>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1.8099547511312257E-2"/>
                  <c:y val="6.776921993293647E-3"/>
                </c:manualLayout>
              </c:layout>
              <c:showLegendKey val="0"/>
              <c:showVal val="1"/>
              <c:showCatName val="0"/>
              <c:showSerName val="1"/>
              <c:showPercent val="0"/>
              <c:showBubbleSize val="0"/>
              <c:extLst>
                <c:ext xmlns:c15="http://schemas.microsoft.com/office/drawing/2012/chart" uri="{CE6537A1-D6FC-4f65-9D91-7224C49458BB}">
                  <c15:layout>
                    <c:manualLayout>
                      <c:w val="0.2716289592760181"/>
                      <c:h val="0.10283776688274127"/>
                    </c:manualLayout>
                  </c15:layout>
                </c:ext>
                <c:ext xmlns:c16="http://schemas.microsoft.com/office/drawing/2014/chart" uri="{C3380CC4-5D6E-409C-BE32-E72D297353CC}">
                  <c16:uniqueId val="{00000002-EE86-400A-9FD9-FAFA636EFCAF}"/>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Sheet1!$C$2</c:f>
              <c:numCache>
                <c:formatCode>General</c:formatCode>
                <c:ptCount val="1"/>
                <c:pt idx="0">
                  <c:v>4</c:v>
                </c:pt>
              </c:numCache>
            </c:numRef>
          </c:val>
          <c:extLst>
            <c:ext xmlns:c16="http://schemas.microsoft.com/office/drawing/2014/chart" uri="{C3380CC4-5D6E-409C-BE32-E72D297353CC}">
              <c16:uniqueId val="{00000003-EE86-400A-9FD9-FAFA636EFCAF}"/>
            </c:ext>
          </c:extLst>
        </c:ser>
        <c:ser>
          <c:idx val="2"/>
          <c:order val="2"/>
          <c:tx>
            <c:strRef>
              <c:f>Sheet1!$D$1</c:f>
              <c:strCache>
                <c:ptCount val="1"/>
                <c:pt idx="0">
                  <c:v>Vision Standards</c:v>
                </c:pt>
              </c:strCache>
            </c:strRef>
          </c:tx>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2.9411764705882394E-2"/>
                  <c:y val="1.334013501729867E-7"/>
                </c:manualLayout>
              </c:layout>
              <c:showLegendKey val="0"/>
              <c:showVal val="1"/>
              <c:showCatName val="0"/>
              <c:showSerName val="1"/>
              <c:showPercent val="0"/>
              <c:showBubbleSize val="0"/>
              <c:extLst>
                <c:ext xmlns:c15="http://schemas.microsoft.com/office/drawing/2012/chart" uri="{CE6537A1-D6FC-4f65-9D91-7224C49458BB}">
                  <c15:layout>
                    <c:manualLayout>
                      <c:w val="0.28279420671963518"/>
                      <c:h val="0.10283776688274127"/>
                    </c:manualLayout>
                  </c15:layout>
                </c:ext>
                <c:ext xmlns:c16="http://schemas.microsoft.com/office/drawing/2014/chart" uri="{C3380CC4-5D6E-409C-BE32-E72D297353CC}">
                  <c16:uniqueId val="{00000004-EE86-400A-9FD9-FAFA636EFCAF}"/>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Sheet1!$D$2</c:f>
              <c:numCache>
                <c:formatCode>General</c:formatCode>
                <c:ptCount val="1"/>
                <c:pt idx="0">
                  <c:v>4</c:v>
                </c:pt>
              </c:numCache>
            </c:numRef>
          </c:val>
          <c:extLst>
            <c:ext xmlns:c16="http://schemas.microsoft.com/office/drawing/2014/chart" uri="{C3380CC4-5D6E-409C-BE32-E72D297353CC}">
              <c16:uniqueId val="{00000005-EE86-400A-9FD9-FAFA636EFCAF}"/>
            </c:ext>
          </c:extLst>
        </c:ser>
        <c:ser>
          <c:idx val="3"/>
          <c:order val="3"/>
          <c:tx>
            <c:strRef>
              <c:f>Sheet1!$E$1</c:f>
              <c:strCache>
                <c:ptCount val="1"/>
                <c:pt idx="0">
                  <c:v>Cardiovascular</c:v>
                </c:pt>
              </c:strCache>
            </c:strRef>
          </c:tx>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4.0723981900452476E-2"/>
                  <c:y val="1.3340135023510653E-7"/>
                </c:manualLayout>
              </c:layout>
              <c:showLegendKey val="0"/>
              <c:showVal val="1"/>
              <c:showCatName val="0"/>
              <c:showSerName val="1"/>
              <c:showPercent val="0"/>
              <c:showBubbleSize val="0"/>
              <c:extLst>
                <c:ext xmlns:c15="http://schemas.microsoft.com/office/drawing/2012/chart" uri="{CE6537A1-D6FC-4f65-9D91-7224C49458BB}">
                  <c15:layout>
                    <c:manualLayout>
                      <c:w val="0.2895927601809955"/>
                      <c:h val="0.10283776688274127"/>
                    </c:manualLayout>
                  </c15:layout>
                </c:ext>
                <c:ext xmlns:c16="http://schemas.microsoft.com/office/drawing/2014/chart" uri="{C3380CC4-5D6E-409C-BE32-E72D297353CC}">
                  <c16:uniqueId val="{00000006-EE86-400A-9FD9-FAFA636EFCAF}"/>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Sheet1!$E$2</c:f>
              <c:numCache>
                <c:formatCode>General</c:formatCode>
                <c:ptCount val="1"/>
                <c:pt idx="0">
                  <c:v>1</c:v>
                </c:pt>
              </c:numCache>
            </c:numRef>
          </c:val>
          <c:extLst>
            <c:ext xmlns:c16="http://schemas.microsoft.com/office/drawing/2014/chart" uri="{C3380CC4-5D6E-409C-BE32-E72D297353CC}">
              <c16:uniqueId val="{00000007-EE86-400A-9FD9-FAFA636EFCAF}"/>
            </c:ext>
          </c:extLst>
        </c:ser>
        <c:ser>
          <c:idx val="4"/>
          <c:order val="4"/>
          <c:tx>
            <c:strRef>
              <c:f>Sheet1!$F$1</c:f>
              <c:strCache>
                <c:ptCount val="1"/>
                <c:pt idx="0">
                  <c:v>Diabetes</c:v>
                </c:pt>
              </c:strCache>
            </c:strRef>
          </c:tx>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EE86-400A-9FD9-FAFA636EFCAF}"/>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Sheet1!$F$2</c:f>
              <c:numCache>
                <c:formatCode>General</c:formatCode>
                <c:ptCount val="1"/>
                <c:pt idx="0">
                  <c:v>1</c:v>
                </c:pt>
              </c:numCache>
            </c:numRef>
          </c:val>
          <c:extLst>
            <c:ext xmlns:c16="http://schemas.microsoft.com/office/drawing/2014/chart" uri="{C3380CC4-5D6E-409C-BE32-E72D297353CC}">
              <c16:uniqueId val="{00000009-EE86-400A-9FD9-FAFA636EFCAF}"/>
            </c:ext>
          </c:extLst>
        </c:ser>
        <c:ser>
          <c:idx val="5"/>
          <c:order val="5"/>
          <c:tx>
            <c:strRef>
              <c:f>Sheet1!$G$1</c:f>
              <c:strCache>
                <c:ptCount val="1"/>
                <c:pt idx="0">
                  <c:v>Psychiatric</c:v>
                </c:pt>
              </c:strCache>
            </c:strRef>
          </c:tx>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EE86-400A-9FD9-FAFA636EFCAF}"/>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Sheet1!$G$2</c:f>
              <c:numCache>
                <c:formatCode>General</c:formatCode>
                <c:ptCount val="1"/>
                <c:pt idx="0">
                  <c:v>1</c:v>
                </c:pt>
              </c:numCache>
            </c:numRef>
          </c:val>
          <c:extLst>
            <c:ext xmlns:c16="http://schemas.microsoft.com/office/drawing/2014/chart" uri="{C3380CC4-5D6E-409C-BE32-E72D297353CC}">
              <c16:uniqueId val="{0000000B-EE86-400A-9FD9-FAFA636EFCAF}"/>
            </c:ext>
          </c:extLst>
        </c:ser>
        <c:ser>
          <c:idx val="6"/>
          <c:order val="6"/>
          <c:tx>
            <c:strRef>
              <c:f>Sheet1!$H$1</c:f>
              <c:strCache>
                <c:ptCount val="1"/>
                <c:pt idx="0">
                  <c:v>Miscellaneous</c:v>
                </c:pt>
              </c:strCache>
            </c:strRef>
          </c:tx>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EE86-400A-9FD9-FAFA636EFCAF}"/>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Sheet1!$H$2</c:f>
              <c:numCache>
                <c:formatCode>General</c:formatCode>
                <c:ptCount val="1"/>
                <c:pt idx="0">
                  <c:v>1</c:v>
                </c:pt>
              </c:numCache>
            </c:numRef>
          </c:val>
          <c:extLst>
            <c:ext xmlns:c16="http://schemas.microsoft.com/office/drawing/2014/chart" uri="{C3380CC4-5D6E-409C-BE32-E72D297353CC}">
              <c16:uniqueId val="{0000000D-EE86-400A-9FD9-FAFA636EFCAF}"/>
            </c:ext>
          </c:extLst>
        </c:ser>
        <c:dLbls>
          <c:showLegendKey val="0"/>
          <c:showVal val="0"/>
          <c:showCatName val="0"/>
          <c:showSerName val="0"/>
          <c:showPercent val="0"/>
          <c:showBubbleSize val="0"/>
        </c:dLbls>
        <c:gapWidth val="115"/>
        <c:overlap val="-20"/>
        <c:axId val="1456577744"/>
        <c:axId val="1456579824"/>
      </c:barChart>
      <c:catAx>
        <c:axId val="145657774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456579824"/>
        <c:crosses val="autoZero"/>
        <c:auto val="1"/>
        <c:lblAlgn val="ctr"/>
        <c:lblOffset val="100"/>
        <c:noMultiLvlLbl val="0"/>
      </c:catAx>
      <c:valAx>
        <c:axId val="1456579824"/>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456577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E" dirty="0"/>
              <a:t>Reasons for being found Unfit Outright (all safety-critical</a:t>
            </a:r>
            <a:r>
              <a:rPr lang="en-IE" baseline="0" dirty="0"/>
              <a:t> roles)</a:t>
            </a:r>
            <a:endParaRPr lang="en-IE" dirty="0"/>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Failed Urine Drug Test</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0.11482048837582783"/>
                  <c:y val="1.3340135023510653E-7"/>
                </c:manualLayout>
              </c:layout>
              <c:showLegendKey val="0"/>
              <c:showVal val="1"/>
              <c:showCatName val="0"/>
              <c:showSerName val="1"/>
              <c:showPercent val="0"/>
              <c:showBubbleSize val="0"/>
              <c:extLst>
                <c:ext xmlns:c15="http://schemas.microsoft.com/office/drawing/2012/chart" uri="{CE6537A1-D6FC-4f65-9D91-7224C49458BB}">
                  <c15:layout>
                    <c:manualLayout>
                      <c:w val="0.32607465765386379"/>
                      <c:h val="0.10283776688274127"/>
                    </c:manualLayout>
                  </c15:layout>
                </c:ext>
                <c:ext xmlns:c16="http://schemas.microsoft.com/office/drawing/2014/chart" uri="{C3380CC4-5D6E-409C-BE32-E72D297353CC}">
                  <c16:uniqueId val="{00000000-8529-464A-956F-0078968102D1}"/>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Sheet1!$B$2</c:f>
              <c:numCache>
                <c:formatCode>General</c:formatCode>
                <c:ptCount val="1"/>
                <c:pt idx="0">
                  <c:v>65</c:v>
                </c:pt>
              </c:numCache>
            </c:numRef>
          </c:val>
          <c:extLst>
            <c:ext xmlns:c16="http://schemas.microsoft.com/office/drawing/2014/chart" uri="{C3380CC4-5D6E-409C-BE32-E72D297353CC}">
              <c16:uniqueId val="{00000001-8529-464A-956F-0078968102D1}"/>
            </c:ext>
          </c:extLst>
        </c:ser>
        <c:ser>
          <c:idx val="1"/>
          <c:order val="1"/>
          <c:tx>
            <c:strRef>
              <c:f>Sheet1!$C$1</c:f>
              <c:strCache>
                <c:ptCount val="1"/>
                <c:pt idx="0">
                  <c:v>Uncontrolled Diabetes</c:v>
                </c:pt>
              </c:strCache>
            </c:strRef>
          </c:tx>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showLegendKey val="0"/>
              <c:showVal val="1"/>
              <c:showCatName val="0"/>
              <c:showSerName val="1"/>
              <c:showPercent val="0"/>
              <c:showBubbleSize val="0"/>
              <c:extLst>
                <c:ext xmlns:c15="http://schemas.microsoft.com/office/drawing/2012/chart" uri="{CE6537A1-D6FC-4f65-9D91-7224C49458BB}">
                  <c15:layout>
                    <c:manualLayout>
                      <c:w val="0.26226055884528682"/>
                      <c:h val="0.10283776688274127"/>
                    </c:manualLayout>
                  </c15:layout>
                </c:ext>
                <c:ext xmlns:c16="http://schemas.microsoft.com/office/drawing/2014/chart" uri="{C3380CC4-5D6E-409C-BE32-E72D297353CC}">
                  <c16:uniqueId val="{00000002-8529-464A-956F-0078968102D1}"/>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Sheet1!$C$2</c:f>
              <c:numCache>
                <c:formatCode>General</c:formatCode>
                <c:ptCount val="1"/>
                <c:pt idx="0">
                  <c:v>7</c:v>
                </c:pt>
              </c:numCache>
            </c:numRef>
          </c:val>
          <c:extLst>
            <c:ext xmlns:c16="http://schemas.microsoft.com/office/drawing/2014/chart" uri="{C3380CC4-5D6E-409C-BE32-E72D297353CC}">
              <c16:uniqueId val="{00000003-8529-464A-956F-0078968102D1}"/>
            </c:ext>
          </c:extLst>
        </c:ser>
        <c:ser>
          <c:idx val="2"/>
          <c:order val="2"/>
          <c:tx>
            <c:strRef>
              <c:f>Sheet1!$D$1</c:f>
              <c:strCache>
                <c:ptCount val="1"/>
                <c:pt idx="0">
                  <c:v>Vision Standards</c:v>
                </c:pt>
              </c:strCache>
            </c:strRef>
          </c:tx>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4.8656875481500328E-2"/>
                  <c:y val="3.3885276973218172E-3"/>
                </c:manualLayout>
              </c:layout>
              <c:showLegendKey val="0"/>
              <c:showVal val="1"/>
              <c:showCatName val="0"/>
              <c:showSerName val="1"/>
              <c:showPercent val="0"/>
              <c:showBubbleSize val="0"/>
              <c:extLst>
                <c:ext xmlns:c15="http://schemas.microsoft.com/office/drawing/2012/chart" uri="{CE6537A1-D6FC-4f65-9D91-7224C49458BB}">
                  <c15:layout>
                    <c:manualLayout>
                      <c:w val="0.29496203390847847"/>
                      <c:h val="0.10283776688274127"/>
                    </c:manualLayout>
                  </c15:layout>
                </c:ext>
                <c:ext xmlns:c16="http://schemas.microsoft.com/office/drawing/2014/chart" uri="{C3380CC4-5D6E-409C-BE32-E72D297353CC}">
                  <c16:uniqueId val="{00000004-8529-464A-956F-0078968102D1}"/>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Sheet1!$D$2</c:f>
              <c:numCache>
                <c:formatCode>General</c:formatCode>
                <c:ptCount val="1"/>
                <c:pt idx="0">
                  <c:v>7</c:v>
                </c:pt>
              </c:numCache>
            </c:numRef>
          </c:val>
          <c:extLst>
            <c:ext xmlns:c16="http://schemas.microsoft.com/office/drawing/2014/chart" uri="{C3380CC4-5D6E-409C-BE32-E72D297353CC}">
              <c16:uniqueId val="{00000005-8529-464A-956F-0078968102D1}"/>
            </c:ext>
          </c:extLst>
        </c:ser>
        <c:ser>
          <c:idx val="3"/>
          <c:order val="3"/>
          <c:tx>
            <c:strRef>
              <c:f>Sheet1!$E$1</c:f>
              <c:strCache>
                <c:ptCount val="1"/>
                <c:pt idx="0">
                  <c:v>Cardiovascular</c:v>
                </c:pt>
              </c:strCache>
            </c:strRef>
          </c:tx>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8529-464A-956F-0078968102D1}"/>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Sheet1!$E$2</c:f>
              <c:numCache>
                <c:formatCode>General</c:formatCode>
                <c:ptCount val="1"/>
                <c:pt idx="0">
                  <c:v>6</c:v>
                </c:pt>
              </c:numCache>
            </c:numRef>
          </c:val>
          <c:extLst>
            <c:ext xmlns:c16="http://schemas.microsoft.com/office/drawing/2014/chart" uri="{C3380CC4-5D6E-409C-BE32-E72D297353CC}">
              <c16:uniqueId val="{00000007-8529-464A-956F-0078968102D1}"/>
            </c:ext>
          </c:extLst>
        </c:ser>
        <c:ser>
          <c:idx val="4"/>
          <c:order val="4"/>
          <c:tx>
            <c:strRef>
              <c:f>Sheet1!$F$1</c:f>
              <c:strCache>
                <c:ptCount val="1"/>
                <c:pt idx="0">
                  <c:v>Hearing Standard</c:v>
                </c:pt>
              </c:strCache>
            </c:strRef>
          </c:tx>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3.6492576793416123E-2"/>
                  <c:y val="-3.3882608946214708E-3"/>
                </c:manualLayout>
              </c:layout>
              <c:showLegendKey val="0"/>
              <c:showVal val="1"/>
              <c:showCatName val="0"/>
              <c:showSerName val="1"/>
              <c:showPercent val="0"/>
              <c:showBubbleSize val="0"/>
              <c:extLst>
                <c:ext xmlns:c15="http://schemas.microsoft.com/office/drawing/2012/chart" uri="{CE6537A1-D6FC-4f65-9D91-7224C49458BB}">
                  <c15:layout>
                    <c:manualLayout>
                      <c:w val="0.29587435032375653"/>
                      <c:h val="0.10283776688274127"/>
                    </c:manualLayout>
                  </c15:layout>
                </c:ext>
                <c:ext xmlns:c16="http://schemas.microsoft.com/office/drawing/2014/chart" uri="{C3380CC4-5D6E-409C-BE32-E72D297353CC}">
                  <c16:uniqueId val="{00000008-8529-464A-956F-0078968102D1}"/>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Sheet1!$F$2</c:f>
              <c:numCache>
                <c:formatCode>General</c:formatCode>
                <c:ptCount val="1"/>
                <c:pt idx="0">
                  <c:v>4</c:v>
                </c:pt>
              </c:numCache>
            </c:numRef>
          </c:val>
          <c:extLst>
            <c:ext xmlns:c16="http://schemas.microsoft.com/office/drawing/2014/chart" uri="{C3380CC4-5D6E-409C-BE32-E72D297353CC}">
              <c16:uniqueId val="{00000009-8529-464A-956F-0078968102D1}"/>
            </c:ext>
          </c:extLst>
        </c:ser>
        <c:ser>
          <c:idx val="5"/>
          <c:order val="5"/>
          <c:tx>
            <c:strRef>
              <c:f>Sheet1!$G$1</c:f>
              <c:strCache>
                <c:ptCount val="1"/>
                <c:pt idx="0">
                  <c:v>Seizure Risk</c:v>
                </c:pt>
              </c:strCache>
            </c:strRef>
          </c:tx>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3.649265661112526E-2"/>
                  <c:y val="3.3883942959717062E-3"/>
                </c:manualLayout>
              </c:layout>
              <c:showLegendKey val="0"/>
              <c:showVal val="1"/>
              <c:showCatName val="0"/>
              <c:showSerName val="1"/>
              <c:showPercent val="0"/>
              <c:showBubbleSize val="0"/>
              <c:extLst>
                <c:ext xmlns:c15="http://schemas.microsoft.com/office/drawing/2012/chart" uri="{CE6537A1-D6FC-4f65-9D91-7224C49458BB}">
                  <c15:layout>
                    <c:manualLayout>
                      <c:w val="0.25392806891907987"/>
                      <c:h val="7.0055185470565259E-2"/>
                    </c:manualLayout>
                  </c15:layout>
                </c:ext>
                <c:ext xmlns:c16="http://schemas.microsoft.com/office/drawing/2014/chart" uri="{C3380CC4-5D6E-409C-BE32-E72D297353CC}">
                  <c16:uniqueId val="{0000000A-8529-464A-956F-0078968102D1}"/>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Sheet1!$G$2</c:f>
              <c:numCache>
                <c:formatCode>General</c:formatCode>
                <c:ptCount val="1"/>
                <c:pt idx="0">
                  <c:v>3</c:v>
                </c:pt>
              </c:numCache>
            </c:numRef>
          </c:val>
          <c:extLst>
            <c:ext xmlns:c16="http://schemas.microsoft.com/office/drawing/2014/chart" uri="{C3380CC4-5D6E-409C-BE32-E72D297353CC}">
              <c16:uniqueId val="{0000000B-8529-464A-956F-0078968102D1}"/>
            </c:ext>
          </c:extLst>
        </c:ser>
        <c:ser>
          <c:idx val="6"/>
          <c:order val="6"/>
          <c:tx>
            <c:strRef>
              <c:f>Sheet1!$H$1</c:f>
              <c:strCache>
                <c:ptCount val="1"/>
                <c:pt idx="0">
                  <c:v>Sedating Medications</c:v>
                </c:pt>
              </c:strCache>
            </c:strRef>
          </c:tx>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5.2711615104958691E-2"/>
                  <c:y val="6.776921993293647E-3"/>
                </c:manualLayout>
              </c:layout>
              <c:showLegendKey val="0"/>
              <c:showVal val="1"/>
              <c:showCatName val="0"/>
              <c:showSerName val="1"/>
              <c:showPercent val="0"/>
              <c:showBubbleSize val="0"/>
              <c:extLst>
                <c:ext xmlns:c15="http://schemas.microsoft.com/office/drawing/2012/chart" uri="{CE6537A1-D6FC-4f65-9D91-7224C49458BB}">
                  <c15:layout>
                    <c:manualLayout>
                      <c:w val="0.34746085500091473"/>
                      <c:h val="0.10283776688274127"/>
                    </c:manualLayout>
                  </c15:layout>
                </c:ext>
                <c:ext xmlns:c16="http://schemas.microsoft.com/office/drawing/2014/chart" uri="{C3380CC4-5D6E-409C-BE32-E72D297353CC}">
                  <c16:uniqueId val="{0000000C-8529-464A-956F-0078968102D1}"/>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Sheet1!$H$2</c:f>
              <c:numCache>
                <c:formatCode>General</c:formatCode>
                <c:ptCount val="1"/>
                <c:pt idx="0">
                  <c:v>3</c:v>
                </c:pt>
              </c:numCache>
            </c:numRef>
          </c:val>
          <c:extLst>
            <c:ext xmlns:c16="http://schemas.microsoft.com/office/drawing/2014/chart" uri="{C3380CC4-5D6E-409C-BE32-E72D297353CC}">
              <c16:uniqueId val="{0000000D-8529-464A-956F-0078968102D1}"/>
            </c:ext>
          </c:extLst>
        </c:ser>
        <c:ser>
          <c:idx val="7"/>
          <c:order val="7"/>
          <c:tx>
            <c:strRef>
              <c:f>Sheet1!$I$1</c:f>
              <c:strCache>
                <c:ptCount val="1"/>
                <c:pt idx="0">
                  <c:v>Psychiatric</c:v>
                </c:pt>
              </c:strCache>
            </c:strRef>
          </c:tx>
          <c:spPr>
            <a:gradFill rotWithShape="1">
              <a:gsLst>
                <a:gs pos="0">
                  <a:schemeClr val="accent2">
                    <a:lumMod val="60000"/>
                    <a:shade val="85000"/>
                    <a:satMod val="130000"/>
                  </a:schemeClr>
                </a:gs>
                <a:gs pos="34000">
                  <a:schemeClr val="accent2">
                    <a:lumMod val="60000"/>
                    <a:shade val="87000"/>
                    <a:satMod val="125000"/>
                  </a:schemeClr>
                </a:gs>
                <a:gs pos="70000">
                  <a:schemeClr val="accent2">
                    <a:lumMod val="60000"/>
                    <a:tint val="100000"/>
                    <a:shade val="90000"/>
                    <a:satMod val="130000"/>
                  </a:schemeClr>
                </a:gs>
                <a:gs pos="100000">
                  <a:schemeClr val="accent2">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8529-464A-956F-0078968102D1}"/>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Sheet1!$I$2</c:f>
              <c:numCache>
                <c:formatCode>General</c:formatCode>
                <c:ptCount val="1"/>
                <c:pt idx="0">
                  <c:v>2</c:v>
                </c:pt>
              </c:numCache>
            </c:numRef>
          </c:val>
          <c:extLst>
            <c:ext xmlns:c16="http://schemas.microsoft.com/office/drawing/2014/chart" uri="{C3380CC4-5D6E-409C-BE32-E72D297353CC}">
              <c16:uniqueId val="{0000000F-8529-464A-956F-0078968102D1}"/>
            </c:ext>
          </c:extLst>
        </c:ser>
        <c:ser>
          <c:idx val="8"/>
          <c:order val="8"/>
          <c:tx>
            <c:strRef>
              <c:f>Sheet1!$J$1</c:f>
              <c:strCache>
                <c:ptCount val="1"/>
                <c:pt idx="0">
                  <c:v>Sleep Apnoea</c:v>
                </c:pt>
              </c:strCache>
            </c:strRef>
          </c:tx>
          <c:spPr>
            <a:gradFill rotWithShape="1">
              <a:gsLst>
                <a:gs pos="0">
                  <a:schemeClr val="accent3">
                    <a:lumMod val="60000"/>
                    <a:shade val="85000"/>
                    <a:satMod val="130000"/>
                  </a:schemeClr>
                </a:gs>
                <a:gs pos="34000">
                  <a:schemeClr val="accent3">
                    <a:lumMod val="60000"/>
                    <a:shade val="87000"/>
                    <a:satMod val="125000"/>
                  </a:schemeClr>
                </a:gs>
                <a:gs pos="70000">
                  <a:schemeClr val="accent3">
                    <a:lumMod val="60000"/>
                    <a:tint val="100000"/>
                    <a:shade val="90000"/>
                    <a:satMod val="130000"/>
                  </a:schemeClr>
                </a:gs>
                <a:gs pos="100000">
                  <a:schemeClr val="accent3">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8529-464A-956F-0078968102D1}"/>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Sheet1!$J$2</c:f>
              <c:numCache>
                <c:formatCode>General</c:formatCode>
                <c:ptCount val="1"/>
                <c:pt idx="0">
                  <c:v>2</c:v>
                </c:pt>
              </c:numCache>
            </c:numRef>
          </c:val>
          <c:extLst>
            <c:ext xmlns:c16="http://schemas.microsoft.com/office/drawing/2014/chart" uri="{C3380CC4-5D6E-409C-BE32-E72D297353CC}">
              <c16:uniqueId val="{00000011-8529-464A-956F-0078968102D1}"/>
            </c:ext>
          </c:extLst>
        </c:ser>
        <c:ser>
          <c:idx val="9"/>
          <c:order val="9"/>
          <c:tx>
            <c:strRef>
              <c:f>Sheet1!$K$1</c:f>
              <c:strCache>
                <c:ptCount val="1"/>
                <c:pt idx="0">
                  <c:v>Miscellaneous</c:v>
                </c:pt>
              </c:strCache>
            </c:strRef>
          </c:tx>
          <c:spPr>
            <a:gradFill rotWithShape="1">
              <a:gsLst>
                <a:gs pos="0">
                  <a:schemeClr val="accent4">
                    <a:lumMod val="60000"/>
                    <a:shade val="85000"/>
                    <a:satMod val="130000"/>
                  </a:schemeClr>
                </a:gs>
                <a:gs pos="34000">
                  <a:schemeClr val="accent4">
                    <a:lumMod val="60000"/>
                    <a:shade val="87000"/>
                    <a:satMod val="125000"/>
                  </a:schemeClr>
                </a:gs>
                <a:gs pos="70000">
                  <a:schemeClr val="accent4">
                    <a:lumMod val="60000"/>
                    <a:tint val="100000"/>
                    <a:shade val="90000"/>
                    <a:satMod val="130000"/>
                  </a:schemeClr>
                </a:gs>
                <a:gs pos="100000">
                  <a:schemeClr val="accent4">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8529-464A-956F-0078968102D1}"/>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Sheet1!$K$2</c:f>
              <c:numCache>
                <c:formatCode>General</c:formatCode>
                <c:ptCount val="1"/>
                <c:pt idx="0">
                  <c:v>2</c:v>
                </c:pt>
              </c:numCache>
            </c:numRef>
          </c:val>
          <c:extLst>
            <c:ext xmlns:c16="http://schemas.microsoft.com/office/drawing/2014/chart" uri="{C3380CC4-5D6E-409C-BE32-E72D297353CC}">
              <c16:uniqueId val="{00000013-8529-464A-956F-0078968102D1}"/>
            </c:ext>
          </c:extLst>
        </c:ser>
        <c:dLbls>
          <c:showLegendKey val="0"/>
          <c:showVal val="0"/>
          <c:showCatName val="0"/>
          <c:showSerName val="0"/>
          <c:showPercent val="0"/>
          <c:showBubbleSize val="0"/>
        </c:dLbls>
        <c:gapWidth val="115"/>
        <c:overlap val="-20"/>
        <c:axId val="1456577744"/>
        <c:axId val="1456579824"/>
      </c:barChart>
      <c:catAx>
        <c:axId val="145657774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456579824"/>
        <c:crosses val="autoZero"/>
        <c:auto val="1"/>
        <c:lblAlgn val="ctr"/>
        <c:lblOffset val="100"/>
        <c:noMultiLvlLbl val="0"/>
      </c:catAx>
      <c:valAx>
        <c:axId val="1456579824"/>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456577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E" dirty="0"/>
              <a:t>Reasons</a:t>
            </a:r>
            <a:r>
              <a:rPr lang="en-IE" baseline="0" dirty="0"/>
              <a:t> DFU Group Asked to Submit Medical Reports</a:t>
            </a:r>
            <a:endParaRPr lang="en-IE" dirty="0"/>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Cardiovascular</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Sheet1!$B$2</c:f>
              <c:numCache>
                <c:formatCode>General</c:formatCode>
                <c:ptCount val="1"/>
                <c:pt idx="0">
                  <c:v>102</c:v>
                </c:pt>
              </c:numCache>
            </c:numRef>
          </c:val>
          <c:extLst>
            <c:ext xmlns:c16="http://schemas.microsoft.com/office/drawing/2014/chart" uri="{C3380CC4-5D6E-409C-BE32-E72D297353CC}">
              <c16:uniqueId val="{00000000-D164-49A1-A250-52F179266402}"/>
            </c:ext>
          </c:extLst>
        </c:ser>
        <c:ser>
          <c:idx val="1"/>
          <c:order val="1"/>
          <c:tx>
            <c:strRef>
              <c:f>Sheet1!$C$1</c:f>
              <c:strCache>
                <c:ptCount val="1"/>
                <c:pt idx="0">
                  <c:v>Vision Standards</c:v>
                </c:pt>
              </c:strCache>
            </c:strRef>
          </c:tx>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Sheet1!$C$2</c:f>
              <c:numCache>
                <c:formatCode>General</c:formatCode>
                <c:ptCount val="1"/>
                <c:pt idx="0">
                  <c:v>53</c:v>
                </c:pt>
              </c:numCache>
            </c:numRef>
          </c:val>
          <c:extLst>
            <c:ext xmlns:c16="http://schemas.microsoft.com/office/drawing/2014/chart" uri="{C3380CC4-5D6E-409C-BE32-E72D297353CC}">
              <c16:uniqueId val="{00000001-D164-49A1-A250-52F179266402}"/>
            </c:ext>
          </c:extLst>
        </c:ser>
        <c:ser>
          <c:idx val="2"/>
          <c:order val="2"/>
          <c:tx>
            <c:strRef>
              <c:f>Sheet1!$D$1</c:f>
              <c:strCache>
                <c:ptCount val="1"/>
                <c:pt idx="0">
                  <c:v>Urine Drug Screen</c:v>
                </c:pt>
              </c:strCache>
            </c:strRef>
          </c:tx>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Sheet1!$D$2</c:f>
              <c:numCache>
                <c:formatCode>General</c:formatCode>
                <c:ptCount val="1"/>
                <c:pt idx="0">
                  <c:v>31</c:v>
                </c:pt>
              </c:numCache>
            </c:numRef>
          </c:val>
          <c:extLst>
            <c:ext xmlns:c16="http://schemas.microsoft.com/office/drawing/2014/chart" uri="{C3380CC4-5D6E-409C-BE32-E72D297353CC}">
              <c16:uniqueId val="{00000002-D164-49A1-A250-52F179266402}"/>
            </c:ext>
          </c:extLst>
        </c:ser>
        <c:ser>
          <c:idx val="3"/>
          <c:order val="3"/>
          <c:tx>
            <c:strRef>
              <c:f>Sheet1!$E$1</c:f>
              <c:strCache>
                <c:ptCount val="1"/>
                <c:pt idx="0">
                  <c:v>Diabetes</c:v>
                </c:pt>
              </c:strCache>
            </c:strRef>
          </c:tx>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Sheet1!$E$2</c:f>
              <c:numCache>
                <c:formatCode>General</c:formatCode>
                <c:ptCount val="1"/>
                <c:pt idx="0">
                  <c:v>23</c:v>
                </c:pt>
              </c:numCache>
            </c:numRef>
          </c:val>
          <c:extLst>
            <c:ext xmlns:c16="http://schemas.microsoft.com/office/drawing/2014/chart" uri="{C3380CC4-5D6E-409C-BE32-E72D297353CC}">
              <c16:uniqueId val="{00000004-D164-49A1-A250-52F179266402}"/>
            </c:ext>
          </c:extLst>
        </c:ser>
        <c:ser>
          <c:idx val="4"/>
          <c:order val="4"/>
          <c:tx>
            <c:strRef>
              <c:f>Sheet1!$F$1</c:f>
              <c:strCache>
                <c:ptCount val="1"/>
                <c:pt idx="0">
                  <c:v>Sleep Apnoea Diagnosis/Risk Factors</c:v>
                </c:pt>
              </c:strCache>
            </c:strRef>
          </c:tx>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7.1598015091863518E-2"/>
                  <c:y val="-2.5905719803905102E-4"/>
                </c:manualLayout>
              </c:layout>
              <c:dLblPos val="outEnd"/>
              <c:showLegendKey val="0"/>
              <c:showVal val="1"/>
              <c:showCatName val="0"/>
              <c:showSerName val="1"/>
              <c:showPercent val="0"/>
              <c:showBubbleSize val="0"/>
              <c:extLst>
                <c:ext xmlns:c15="http://schemas.microsoft.com/office/drawing/2012/chart" uri="{CE6537A1-D6FC-4f65-9D91-7224C49458BB}">
                  <c15:layout>
                    <c:manualLayout>
                      <c:w val="0.36041063628698689"/>
                      <c:h val="9.4621979734996087E-2"/>
                    </c:manualLayout>
                  </c15:layout>
                </c:ext>
                <c:ext xmlns:c16="http://schemas.microsoft.com/office/drawing/2014/chart" uri="{C3380CC4-5D6E-409C-BE32-E72D297353CC}">
                  <c16:uniqueId val="{0000000B-D164-49A1-A250-52F179266402}"/>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Sheet1!$F$2</c:f>
              <c:numCache>
                <c:formatCode>General</c:formatCode>
                <c:ptCount val="1"/>
                <c:pt idx="0">
                  <c:v>21</c:v>
                </c:pt>
              </c:numCache>
            </c:numRef>
          </c:val>
          <c:extLst>
            <c:ext xmlns:c16="http://schemas.microsoft.com/office/drawing/2014/chart" uri="{C3380CC4-5D6E-409C-BE32-E72D297353CC}">
              <c16:uniqueId val="{00000005-D164-49A1-A250-52F179266402}"/>
            </c:ext>
          </c:extLst>
        </c:ser>
        <c:ser>
          <c:idx val="5"/>
          <c:order val="5"/>
          <c:tx>
            <c:strRef>
              <c:f>Sheet1!$G$1</c:f>
              <c:strCache>
                <c:ptCount val="1"/>
                <c:pt idx="0">
                  <c:v>Psychiatric</c:v>
                </c:pt>
              </c:strCache>
            </c:strRef>
          </c:tx>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Sheet1!$G$2</c:f>
              <c:numCache>
                <c:formatCode>General</c:formatCode>
                <c:ptCount val="1"/>
                <c:pt idx="0">
                  <c:v>20</c:v>
                </c:pt>
              </c:numCache>
            </c:numRef>
          </c:val>
          <c:extLst>
            <c:ext xmlns:c16="http://schemas.microsoft.com/office/drawing/2014/chart" uri="{C3380CC4-5D6E-409C-BE32-E72D297353CC}">
              <c16:uniqueId val="{00000006-D164-49A1-A250-52F179266402}"/>
            </c:ext>
          </c:extLst>
        </c:ser>
        <c:ser>
          <c:idx val="6"/>
          <c:order val="6"/>
          <c:tx>
            <c:strRef>
              <c:f>Sheet1!$H$1</c:f>
              <c:strCache>
                <c:ptCount val="1"/>
                <c:pt idx="0">
                  <c:v>Miscellaneous</c:v>
                </c:pt>
              </c:strCache>
            </c:strRef>
          </c:tx>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Sheet1!$H$2</c:f>
              <c:numCache>
                <c:formatCode>General</c:formatCode>
                <c:ptCount val="1"/>
                <c:pt idx="0">
                  <c:v>13</c:v>
                </c:pt>
              </c:numCache>
            </c:numRef>
          </c:val>
          <c:extLst>
            <c:ext xmlns:c16="http://schemas.microsoft.com/office/drawing/2014/chart" uri="{C3380CC4-5D6E-409C-BE32-E72D297353CC}">
              <c16:uniqueId val="{00000007-D164-49A1-A250-52F179266402}"/>
            </c:ext>
          </c:extLst>
        </c:ser>
        <c:ser>
          <c:idx val="7"/>
          <c:order val="7"/>
          <c:tx>
            <c:strRef>
              <c:f>Sheet1!$I$1</c:f>
              <c:strCache>
                <c:ptCount val="1"/>
                <c:pt idx="0">
                  <c:v>Neurological</c:v>
                </c:pt>
              </c:strCache>
            </c:strRef>
          </c:tx>
          <c:spPr>
            <a:gradFill rotWithShape="1">
              <a:gsLst>
                <a:gs pos="0">
                  <a:schemeClr val="accent2">
                    <a:lumMod val="60000"/>
                    <a:shade val="85000"/>
                    <a:satMod val="130000"/>
                  </a:schemeClr>
                </a:gs>
                <a:gs pos="34000">
                  <a:schemeClr val="accent2">
                    <a:lumMod val="60000"/>
                    <a:shade val="87000"/>
                    <a:satMod val="125000"/>
                  </a:schemeClr>
                </a:gs>
                <a:gs pos="70000">
                  <a:schemeClr val="accent2">
                    <a:lumMod val="60000"/>
                    <a:tint val="100000"/>
                    <a:shade val="90000"/>
                    <a:satMod val="130000"/>
                  </a:schemeClr>
                </a:gs>
                <a:gs pos="100000">
                  <a:schemeClr val="accent2">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Sheet1!$I$2</c:f>
              <c:numCache>
                <c:formatCode>General</c:formatCode>
                <c:ptCount val="1"/>
                <c:pt idx="0">
                  <c:v>7</c:v>
                </c:pt>
              </c:numCache>
            </c:numRef>
          </c:val>
          <c:extLst>
            <c:ext xmlns:c16="http://schemas.microsoft.com/office/drawing/2014/chart" uri="{C3380CC4-5D6E-409C-BE32-E72D297353CC}">
              <c16:uniqueId val="{00000008-D164-49A1-A250-52F179266402}"/>
            </c:ext>
          </c:extLst>
        </c:ser>
        <c:ser>
          <c:idx val="8"/>
          <c:order val="8"/>
          <c:tx>
            <c:strRef>
              <c:f>Sheet1!$J$1</c:f>
              <c:strCache>
                <c:ptCount val="1"/>
                <c:pt idx="0">
                  <c:v>Sedating Medications</c:v>
                </c:pt>
              </c:strCache>
            </c:strRef>
          </c:tx>
          <c:spPr>
            <a:gradFill rotWithShape="1">
              <a:gsLst>
                <a:gs pos="0">
                  <a:schemeClr val="accent3">
                    <a:lumMod val="60000"/>
                    <a:shade val="85000"/>
                    <a:satMod val="130000"/>
                  </a:schemeClr>
                </a:gs>
                <a:gs pos="34000">
                  <a:schemeClr val="accent3">
                    <a:lumMod val="60000"/>
                    <a:shade val="87000"/>
                    <a:satMod val="125000"/>
                  </a:schemeClr>
                </a:gs>
                <a:gs pos="70000">
                  <a:schemeClr val="accent3">
                    <a:lumMod val="60000"/>
                    <a:tint val="100000"/>
                    <a:shade val="90000"/>
                    <a:satMod val="130000"/>
                  </a:schemeClr>
                </a:gs>
                <a:gs pos="100000">
                  <a:schemeClr val="accent3">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Sheet1!$J$2</c:f>
              <c:numCache>
                <c:formatCode>General</c:formatCode>
                <c:ptCount val="1"/>
                <c:pt idx="0">
                  <c:v>5</c:v>
                </c:pt>
              </c:numCache>
            </c:numRef>
          </c:val>
          <c:extLst>
            <c:ext xmlns:c16="http://schemas.microsoft.com/office/drawing/2014/chart" uri="{C3380CC4-5D6E-409C-BE32-E72D297353CC}">
              <c16:uniqueId val="{00000009-D164-49A1-A250-52F179266402}"/>
            </c:ext>
          </c:extLst>
        </c:ser>
        <c:ser>
          <c:idx val="9"/>
          <c:order val="9"/>
          <c:tx>
            <c:strRef>
              <c:f>Sheet1!$K$1</c:f>
              <c:strCache>
                <c:ptCount val="1"/>
                <c:pt idx="0">
                  <c:v>Hearing Standards</c:v>
                </c:pt>
              </c:strCache>
            </c:strRef>
          </c:tx>
          <c:spPr>
            <a:gradFill rotWithShape="1">
              <a:gsLst>
                <a:gs pos="0">
                  <a:schemeClr val="accent4">
                    <a:lumMod val="60000"/>
                    <a:shade val="85000"/>
                    <a:satMod val="130000"/>
                  </a:schemeClr>
                </a:gs>
                <a:gs pos="34000">
                  <a:schemeClr val="accent4">
                    <a:lumMod val="60000"/>
                    <a:shade val="87000"/>
                    <a:satMod val="125000"/>
                  </a:schemeClr>
                </a:gs>
                <a:gs pos="70000">
                  <a:schemeClr val="accent4">
                    <a:lumMod val="60000"/>
                    <a:tint val="100000"/>
                    <a:shade val="90000"/>
                    <a:satMod val="130000"/>
                  </a:schemeClr>
                </a:gs>
                <a:gs pos="100000">
                  <a:schemeClr val="accent4">
                    <a:lumMod val="6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Sheet1!$K$2</c:f>
              <c:numCache>
                <c:formatCode>General</c:formatCode>
                <c:ptCount val="1"/>
                <c:pt idx="0">
                  <c:v>2</c:v>
                </c:pt>
              </c:numCache>
            </c:numRef>
          </c:val>
          <c:extLst>
            <c:ext xmlns:c16="http://schemas.microsoft.com/office/drawing/2014/chart" uri="{C3380CC4-5D6E-409C-BE32-E72D297353CC}">
              <c16:uniqueId val="{0000000A-D164-49A1-A250-52F179266402}"/>
            </c:ext>
          </c:extLst>
        </c:ser>
        <c:dLbls>
          <c:dLblPos val="outEnd"/>
          <c:showLegendKey val="0"/>
          <c:showVal val="1"/>
          <c:showCatName val="0"/>
          <c:showSerName val="0"/>
          <c:showPercent val="0"/>
          <c:showBubbleSize val="0"/>
        </c:dLbls>
        <c:gapWidth val="115"/>
        <c:overlap val="-20"/>
        <c:axId val="1449880160"/>
        <c:axId val="1449880992"/>
      </c:barChart>
      <c:catAx>
        <c:axId val="1449880160"/>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449880992"/>
        <c:crosses val="autoZero"/>
        <c:auto val="1"/>
        <c:lblAlgn val="ctr"/>
        <c:lblOffset val="100"/>
        <c:noMultiLvlLbl val="0"/>
      </c:catAx>
      <c:valAx>
        <c:axId val="1449880992"/>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44988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Cardiovascular </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Sheet1!$A$2:$A$5</c:f>
              <c:strCache>
                <c:ptCount val="4"/>
                <c:pt idx="0">
                  <c:v>Elevated BP at PEM</c:v>
                </c:pt>
                <c:pt idx="1">
                  <c:v>Other</c:v>
                </c:pt>
                <c:pt idx="2">
                  <c:v>IHD history</c:v>
                </c:pt>
                <c:pt idx="3">
                  <c:v>Arrhythmia history</c:v>
                </c:pt>
              </c:strCache>
            </c:strRef>
          </c:cat>
          <c:val>
            <c:numRef>
              <c:f>Sheet1!$B$2:$B$5</c:f>
              <c:numCache>
                <c:formatCode>General</c:formatCode>
                <c:ptCount val="4"/>
                <c:pt idx="0">
                  <c:v>70</c:v>
                </c:pt>
                <c:pt idx="1">
                  <c:v>20</c:v>
                </c:pt>
                <c:pt idx="2">
                  <c:v>7</c:v>
                </c:pt>
                <c:pt idx="3">
                  <c:v>4</c:v>
                </c:pt>
              </c:numCache>
            </c:numRef>
          </c:val>
          <c:extLst>
            <c:ext xmlns:c16="http://schemas.microsoft.com/office/drawing/2014/chart" uri="{C3380CC4-5D6E-409C-BE32-E72D297353CC}">
              <c16:uniqueId val="{00000000-69F7-46F5-A4AB-3DCE3D4C0D6A}"/>
            </c:ext>
          </c:extLst>
        </c:ser>
        <c:dLbls>
          <c:showLegendKey val="0"/>
          <c:showVal val="0"/>
          <c:showCatName val="0"/>
          <c:showSerName val="0"/>
          <c:showPercent val="0"/>
          <c:showBubbleSize val="0"/>
        </c:dLbls>
        <c:gapWidth val="115"/>
        <c:overlap val="-20"/>
        <c:axId val="1947925056"/>
        <c:axId val="1947912992"/>
      </c:barChart>
      <c:valAx>
        <c:axId val="1947912992"/>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947925056"/>
        <c:crosses val="autoZero"/>
        <c:crossBetween val="between"/>
      </c:valAx>
      <c:catAx>
        <c:axId val="1947925056"/>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94791299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B23A7-AC8C-4BB3-9E7D-5DF6CB159AF3}" type="datetimeFigureOut">
              <a:rPr lang="en-IE" smtClean="0"/>
              <a:t>03/10/2025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2FE5F-BE09-409C-9881-E27B55485DE7}" type="slidenum">
              <a:rPr lang="en-IE" smtClean="0"/>
              <a:t>‹#›</a:t>
            </a:fld>
            <a:endParaRPr lang="en-IE"/>
          </a:p>
        </p:txBody>
      </p:sp>
    </p:spTree>
    <p:extLst>
      <p:ext uri="{BB962C8B-B14F-4D97-AF65-F5344CB8AC3E}">
        <p14:creationId xmlns:p14="http://schemas.microsoft.com/office/powerpoint/2010/main" val="221648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8B2FE5F-BE09-409C-9881-E27B55485DE7}" type="slidenum">
              <a:rPr lang="en-IE" smtClean="0"/>
              <a:t>1</a:t>
            </a:fld>
            <a:endParaRPr lang="en-IE"/>
          </a:p>
        </p:txBody>
      </p:sp>
    </p:spTree>
    <p:extLst>
      <p:ext uri="{BB962C8B-B14F-4D97-AF65-F5344CB8AC3E}">
        <p14:creationId xmlns:p14="http://schemas.microsoft.com/office/powerpoint/2010/main" val="49148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HRB survey 2021 https://www.drugsandalcohol.ie/35317/#:~:text=Use%20of%20any%20illegal%20drug,stabilised%20since%20the%20last%20survey. ; 5% of Irish adults used an illicit drug in last month. 3.5% THC. 0.7% cocaine. </a:t>
            </a:r>
          </a:p>
          <a:p>
            <a:r>
              <a:rPr lang="en-IE" dirty="0"/>
              <a:t>13% in Ireland use drugs</a:t>
            </a:r>
          </a:p>
          <a:p>
            <a:r>
              <a:rPr lang="en-IE" dirty="0"/>
              <a:t>Ireland has lower usage of THC than France, Spain, Italy. Higher than Sweden, Norway , Bulgaria. Cocaine only superseded by UK, Spain and Austria.  https://citizensassembly.ie/wp-content/uploads/MsAnneDoyleDrDeirdreMongan.pdf </a:t>
            </a:r>
          </a:p>
        </p:txBody>
      </p:sp>
      <p:sp>
        <p:nvSpPr>
          <p:cNvPr id="4" name="Slide Number Placeholder 3"/>
          <p:cNvSpPr>
            <a:spLocks noGrp="1"/>
          </p:cNvSpPr>
          <p:nvPr>
            <p:ph type="sldNum" sz="quarter" idx="5"/>
          </p:nvPr>
        </p:nvSpPr>
        <p:spPr/>
        <p:txBody>
          <a:bodyPr/>
          <a:lstStyle/>
          <a:p>
            <a:fld id="{D8B2FE5F-BE09-409C-9881-E27B55485DE7}" type="slidenum">
              <a:rPr lang="en-IE" smtClean="0"/>
              <a:t>9</a:t>
            </a:fld>
            <a:endParaRPr lang="en-IE"/>
          </a:p>
        </p:txBody>
      </p:sp>
    </p:spTree>
    <p:extLst>
      <p:ext uri="{BB962C8B-B14F-4D97-AF65-F5344CB8AC3E}">
        <p14:creationId xmlns:p14="http://schemas.microsoft.com/office/powerpoint/2010/main" val="1609944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8B2FE5F-BE09-409C-9881-E27B55485DE7}" type="slidenum">
              <a:rPr lang="en-IE" smtClean="0"/>
              <a:t>10</a:t>
            </a:fld>
            <a:endParaRPr lang="en-IE"/>
          </a:p>
        </p:txBody>
      </p:sp>
    </p:spTree>
    <p:extLst>
      <p:ext uri="{BB962C8B-B14F-4D97-AF65-F5344CB8AC3E}">
        <p14:creationId xmlns:p14="http://schemas.microsoft.com/office/powerpoint/2010/main" val="124993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8B2FE5F-BE09-409C-9881-E27B55485DE7}" type="slidenum">
              <a:rPr lang="en-IE" smtClean="0"/>
              <a:t>13</a:t>
            </a:fld>
            <a:endParaRPr lang="en-IE"/>
          </a:p>
        </p:txBody>
      </p:sp>
    </p:spTree>
    <p:extLst>
      <p:ext uri="{BB962C8B-B14F-4D97-AF65-F5344CB8AC3E}">
        <p14:creationId xmlns:p14="http://schemas.microsoft.com/office/powerpoint/2010/main" val="71742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17% of </a:t>
            </a:r>
            <a:r>
              <a:rPr lang="en-IE" dirty="0" err="1"/>
              <a:t>irish</a:t>
            </a:r>
            <a:r>
              <a:rPr lang="en-IE" dirty="0"/>
              <a:t> adults are current smokers https://www.drugsandalcohol.ie/42364/ </a:t>
            </a:r>
          </a:p>
          <a:p>
            <a:r>
              <a:rPr lang="en-IE" dirty="0"/>
              <a:t>66% of </a:t>
            </a:r>
            <a:r>
              <a:rPr lang="en-IE" dirty="0" err="1"/>
              <a:t>irish</a:t>
            </a:r>
            <a:r>
              <a:rPr lang="en-IE" dirty="0"/>
              <a:t> males are overweight. 85% of this cohort were</a:t>
            </a:r>
          </a:p>
          <a:p>
            <a:endParaRPr lang="en-IE" dirty="0"/>
          </a:p>
        </p:txBody>
      </p:sp>
      <p:sp>
        <p:nvSpPr>
          <p:cNvPr id="4" name="Slide Number Placeholder 3"/>
          <p:cNvSpPr>
            <a:spLocks noGrp="1"/>
          </p:cNvSpPr>
          <p:nvPr>
            <p:ph type="sldNum" sz="quarter" idx="5"/>
          </p:nvPr>
        </p:nvSpPr>
        <p:spPr/>
        <p:txBody>
          <a:bodyPr/>
          <a:lstStyle/>
          <a:p>
            <a:fld id="{D8B2FE5F-BE09-409C-9881-E27B55485DE7}" type="slidenum">
              <a:rPr lang="en-IE" smtClean="0"/>
              <a:t>14</a:t>
            </a:fld>
            <a:endParaRPr lang="en-IE"/>
          </a:p>
        </p:txBody>
      </p:sp>
    </p:spTree>
    <p:extLst>
      <p:ext uri="{BB962C8B-B14F-4D97-AF65-F5344CB8AC3E}">
        <p14:creationId xmlns:p14="http://schemas.microsoft.com/office/powerpoint/2010/main" val="3614194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000000"/>
                </a:solidFill>
                <a:effectLst/>
                <a:latin typeface="Lato" panose="020B0604020202020204" pitchFamily="34" charset="0"/>
              </a:rPr>
              <a:t>A study of people from 12 high-income countries found that men and women from Ireland were least likely to have been diagnosed with high blood pressure, given medication to treat the condition, or have it controlled. Irish men ranked second at 56 per cent. </a:t>
            </a:r>
            <a:r>
              <a:rPr lang="en-IE" b="0" i="0" dirty="0">
                <a:solidFill>
                  <a:srgbClr val="000000"/>
                </a:solidFill>
                <a:effectLst/>
                <a:latin typeface="Lato" panose="020F0502020204030203" pitchFamily="34" charset="0"/>
              </a:rPr>
              <a:t>A separate study by the Irish Longitudinal Study on Ageing (TILDA), published in the </a:t>
            </a:r>
            <a:r>
              <a:rPr lang="en-IE" b="0" i="1" dirty="0">
                <a:solidFill>
                  <a:srgbClr val="000000"/>
                </a:solidFill>
                <a:effectLst/>
                <a:latin typeface="Lato" panose="020F0502020204030203" pitchFamily="34" charset="0"/>
              </a:rPr>
              <a:t>Journal of Public Health</a:t>
            </a:r>
            <a:r>
              <a:rPr lang="en-IE" b="0" i="0" dirty="0">
                <a:solidFill>
                  <a:srgbClr val="000000"/>
                </a:solidFill>
                <a:effectLst/>
                <a:latin typeface="Lato" panose="020F0502020204030203" pitchFamily="34" charset="0"/>
              </a:rPr>
              <a:t> in 2016, reported that 64 per cent of the over-50s, had high BP. https://www.medicalindependent.ie/clinical-news/hypertension-in-focus/ </a:t>
            </a:r>
            <a:endParaRPr lang="en-IE" dirty="0"/>
          </a:p>
        </p:txBody>
      </p:sp>
      <p:sp>
        <p:nvSpPr>
          <p:cNvPr id="4" name="Slide Number Placeholder 3"/>
          <p:cNvSpPr>
            <a:spLocks noGrp="1"/>
          </p:cNvSpPr>
          <p:nvPr>
            <p:ph type="sldNum" sz="quarter" idx="5"/>
          </p:nvPr>
        </p:nvSpPr>
        <p:spPr/>
        <p:txBody>
          <a:bodyPr/>
          <a:lstStyle/>
          <a:p>
            <a:fld id="{D8B2FE5F-BE09-409C-9881-E27B55485DE7}" type="slidenum">
              <a:rPr lang="en-IE" smtClean="0"/>
              <a:t>15</a:t>
            </a:fld>
            <a:endParaRPr lang="en-IE"/>
          </a:p>
        </p:txBody>
      </p:sp>
    </p:spTree>
    <p:extLst>
      <p:ext uri="{BB962C8B-B14F-4D97-AF65-F5344CB8AC3E}">
        <p14:creationId xmlns:p14="http://schemas.microsoft.com/office/powerpoint/2010/main" val="313691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DM – no national register, but prevalence of 6% in Scotland overall. </a:t>
            </a:r>
          </a:p>
          <a:p>
            <a:r>
              <a:rPr lang="en-IE" dirty="0"/>
              <a:t>Est prevalence of sleep apnoea in </a:t>
            </a:r>
            <a:r>
              <a:rPr lang="en-IE" dirty="0" err="1"/>
              <a:t>irealdn</a:t>
            </a:r>
            <a:r>
              <a:rPr lang="en-IE" dirty="0"/>
              <a:t> is 2.5-5%, but likely underdiagnosed https://www.dentist.ie/latest-news/an-estimated-100000-irish-people-suffer-from-sleep-apnoea.6305.html </a:t>
            </a:r>
          </a:p>
        </p:txBody>
      </p:sp>
      <p:sp>
        <p:nvSpPr>
          <p:cNvPr id="4" name="Slide Number Placeholder 3"/>
          <p:cNvSpPr>
            <a:spLocks noGrp="1"/>
          </p:cNvSpPr>
          <p:nvPr>
            <p:ph type="sldNum" sz="quarter" idx="5"/>
          </p:nvPr>
        </p:nvSpPr>
        <p:spPr/>
        <p:txBody>
          <a:bodyPr/>
          <a:lstStyle/>
          <a:p>
            <a:fld id="{D8B2FE5F-BE09-409C-9881-E27B55485DE7}" type="slidenum">
              <a:rPr lang="en-IE" smtClean="0"/>
              <a:t>16</a:t>
            </a:fld>
            <a:endParaRPr lang="en-IE"/>
          </a:p>
        </p:txBody>
      </p:sp>
    </p:spTree>
    <p:extLst>
      <p:ext uri="{BB962C8B-B14F-4D97-AF65-F5344CB8AC3E}">
        <p14:creationId xmlns:p14="http://schemas.microsoft.com/office/powerpoint/2010/main" val="283891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https://pubmed.ncbi.nlm.nih.gov/33452580/         https://pubmed.ncbi.nlm.nih.gov/30507862/      https://pubmed.ncbi.nlm.nih.gov/8093115/      https://pubmed.ncbi.nlm.nih.gov/31350541/</a:t>
            </a:r>
          </a:p>
        </p:txBody>
      </p:sp>
      <p:sp>
        <p:nvSpPr>
          <p:cNvPr id="4" name="Slide Number Placeholder 3"/>
          <p:cNvSpPr>
            <a:spLocks noGrp="1"/>
          </p:cNvSpPr>
          <p:nvPr>
            <p:ph type="sldNum" sz="quarter" idx="5"/>
          </p:nvPr>
        </p:nvSpPr>
        <p:spPr/>
        <p:txBody>
          <a:bodyPr/>
          <a:lstStyle/>
          <a:p>
            <a:fld id="{D8B2FE5F-BE09-409C-9881-E27B55485DE7}" type="slidenum">
              <a:rPr lang="en-IE" smtClean="0"/>
              <a:t>18</a:t>
            </a:fld>
            <a:endParaRPr lang="en-IE"/>
          </a:p>
        </p:txBody>
      </p:sp>
    </p:spTree>
    <p:extLst>
      <p:ext uri="{BB962C8B-B14F-4D97-AF65-F5344CB8AC3E}">
        <p14:creationId xmlns:p14="http://schemas.microsoft.com/office/powerpoint/2010/main" val="17070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10/3/2025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10/3/2025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10/3/2025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10/3/2025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10/3/2025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10/3/2025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10/3/2025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10/3/2025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10/3/2025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10/3/2025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322401" y="319548"/>
            <a:ext cx="5644296" cy="3494791"/>
          </a:xfrm>
        </p:spPr>
        <p:txBody>
          <a:bodyPr>
            <a:noAutofit/>
          </a:bodyPr>
          <a:lstStyle/>
          <a:p>
            <a:pPr algn="ctr"/>
            <a:r>
              <a:rPr lang="en-US" sz="5400" b="1" dirty="0"/>
              <a:t>Medical Factors Determining Fitness at PEM for safety-critical roles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fontScale="92500" lnSpcReduction="20000"/>
          </a:bodyPr>
          <a:lstStyle/>
          <a:p>
            <a:r>
              <a:rPr lang="en-US" dirty="0"/>
              <a:t>Dr. Claire </a:t>
            </a:r>
            <a:r>
              <a:rPr lang="en-US" dirty="0" err="1"/>
              <a:t>rooney</a:t>
            </a:r>
            <a:endParaRPr lang="en-US" dirty="0"/>
          </a:p>
          <a:p>
            <a:r>
              <a:rPr lang="en-US" dirty="0"/>
              <a:t>Specialist registrar In Occupational medicine</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DD50-2375-4262-8C6E-D161B44D826E}"/>
              </a:ext>
            </a:extLst>
          </p:cNvPr>
          <p:cNvSpPr>
            <a:spLocks noGrp="1"/>
          </p:cNvSpPr>
          <p:nvPr>
            <p:ph type="title"/>
          </p:nvPr>
        </p:nvSpPr>
        <p:spPr/>
        <p:txBody>
          <a:bodyPr/>
          <a:lstStyle/>
          <a:p>
            <a:r>
              <a:rPr lang="en-IE" dirty="0"/>
              <a:t>Results of Unfit Outright Group</a:t>
            </a:r>
          </a:p>
        </p:txBody>
      </p:sp>
      <p:graphicFrame>
        <p:nvGraphicFramePr>
          <p:cNvPr id="4" name="Content Placeholder 5">
            <a:extLst>
              <a:ext uri="{FF2B5EF4-FFF2-40B4-BE49-F238E27FC236}">
                <a16:creationId xmlns:a16="http://schemas.microsoft.com/office/drawing/2014/main" id="{F77BD68C-F343-4807-A226-5C5B093B618A}"/>
              </a:ext>
            </a:extLst>
          </p:cNvPr>
          <p:cNvGraphicFramePr>
            <a:graphicFrameLocks noGrp="1"/>
          </p:cNvGraphicFramePr>
          <p:nvPr>
            <p:ph sz="half" idx="1"/>
            <p:extLst>
              <p:ext uri="{D42A27DB-BD31-4B8C-83A1-F6EECF244321}">
                <p14:modId xmlns:p14="http://schemas.microsoft.com/office/powerpoint/2010/main" val="1255589458"/>
              </p:ext>
            </p:extLst>
          </p:nvPr>
        </p:nvGraphicFramePr>
        <p:xfrm>
          <a:off x="0" y="1904999"/>
          <a:ext cx="5737225"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B4A892CC-6F4F-4073-A9CB-B258580FA2FC}"/>
              </a:ext>
            </a:extLst>
          </p:cNvPr>
          <p:cNvGraphicFramePr>
            <a:graphicFrameLocks noGrp="1"/>
          </p:cNvGraphicFramePr>
          <p:nvPr>
            <p:ph sz="half" idx="2"/>
            <p:extLst>
              <p:ext uri="{D42A27DB-BD31-4B8C-83A1-F6EECF244321}">
                <p14:modId xmlns:p14="http://schemas.microsoft.com/office/powerpoint/2010/main" val="83955739"/>
              </p:ext>
            </p:extLst>
          </p:nvPr>
        </p:nvGraphicFramePr>
        <p:xfrm>
          <a:off x="5737226" y="1905000"/>
          <a:ext cx="6454774" cy="449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818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6A30-8E19-45C0-B328-FAF9522BCB16}"/>
              </a:ext>
            </a:extLst>
          </p:cNvPr>
          <p:cNvSpPr>
            <a:spLocks noGrp="1"/>
          </p:cNvSpPr>
          <p:nvPr>
            <p:ph type="title"/>
          </p:nvPr>
        </p:nvSpPr>
        <p:spPr/>
        <p:txBody>
          <a:bodyPr/>
          <a:lstStyle/>
          <a:p>
            <a:r>
              <a:rPr lang="en-IE" dirty="0"/>
              <a:t>Results of DFU Group</a:t>
            </a:r>
          </a:p>
        </p:txBody>
      </p:sp>
      <p:graphicFrame>
        <p:nvGraphicFramePr>
          <p:cNvPr id="6" name="Content Placeholder 5">
            <a:extLst>
              <a:ext uri="{FF2B5EF4-FFF2-40B4-BE49-F238E27FC236}">
                <a16:creationId xmlns:a16="http://schemas.microsoft.com/office/drawing/2014/main" id="{CCEF172E-D2C2-4FD1-BC27-A235CAD11EE3}"/>
              </a:ext>
            </a:extLst>
          </p:cNvPr>
          <p:cNvGraphicFramePr>
            <a:graphicFrameLocks noGrp="1"/>
          </p:cNvGraphicFramePr>
          <p:nvPr>
            <p:ph idx="1"/>
            <p:extLst>
              <p:ext uri="{D42A27DB-BD31-4B8C-83A1-F6EECF244321}">
                <p14:modId xmlns:p14="http://schemas.microsoft.com/office/powerpoint/2010/main" val="2126127321"/>
              </p:ext>
            </p:extLst>
          </p:nvPr>
        </p:nvGraphicFramePr>
        <p:xfrm>
          <a:off x="0" y="1746886"/>
          <a:ext cx="12192000" cy="46920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8858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B556-067D-45E5-9D18-09177EF56EC6}"/>
              </a:ext>
            </a:extLst>
          </p:cNvPr>
          <p:cNvSpPr>
            <a:spLocks noGrp="1"/>
          </p:cNvSpPr>
          <p:nvPr>
            <p:ph type="title"/>
          </p:nvPr>
        </p:nvSpPr>
        <p:spPr/>
        <p:txBody>
          <a:bodyPr/>
          <a:lstStyle/>
          <a:p>
            <a:r>
              <a:rPr lang="en-IE" dirty="0"/>
              <a:t>Results of DFU Group</a:t>
            </a:r>
          </a:p>
        </p:txBody>
      </p:sp>
      <p:graphicFrame>
        <p:nvGraphicFramePr>
          <p:cNvPr id="8" name="Content Placeholder 7">
            <a:extLst>
              <a:ext uri="{FF2B5EF4-FFF2-40B4-BE49-F238E27FC236}">
                <a16:creationId xmlns:a16="http://schemas.microsoft.com/office/drawing/2014/main" id="{74C755BD-12FD-47C8-B6F6-12CF5FB149AB}"/>
              </a:ext>
            </a:extLst>
          </p:cNvPr>
          <p:cNvGraphicFramePr>
            <a:graphicFrameLocks noGrp="1"/>
          </p:cNvGraphicFramePr>
          <p:nvPr>
            <p:ph sz="half" idx="1"/>
            <p:extLst>
              <p:ext uri="{D42A27DB-BD31-4B8C-83A1-F6EECF244321}">
                <p14:modId xmlns:p14="http://schemas.microsoft.com/office/powerpoint/2010/main" val="4046172075"/>
              </p:ext>
            </p:extLst>
          </p:nvPr>
        </p:nvGraphicFramePr>
        <p:xfrm>
          <a:off x="0" y="1895475"/>
          <a:ext cx="6096000" cy="45243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C4D58DFC-5EBD-41D3-832D-C7FCF7008502}"/>
              </a:ext>
            </a:extLst>
          </p:cNvPr>
          <p:cNvGraphicFramePr>
            <a:graphicFrameLocks noGrp="1"/>
          </p:cNvGraphicFramePr>
          <p:nvPr>
            <p:ph sz="half" idx="2"/>
            <p:extLst>
              <p:ext uri="{D42A27DB-BD31-4B8C-83A1-F6EECF244321}">
                <p14:modId xmlns:p14="http://schemas.microsoft.com/office/powerpoint/2010/main" val="2256757424"/>
              </p:ext>
            </p:extLst>
          </p:nvPr>
        </p:nvGraphicFramePr>
        <p:xfrm>
          <a:off x="6096000" y="1895475"/>
          <a:ext cx="6096000" cy="4524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5567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1E4B-4072-441E-8781-158ADE14FBAC}"/>
              </a:ext>
            </a:extLst>
          </p:cNvPr>
          <p:cNvSpPr>
            <a:spLocks noGrp="1"/>
          </p:cNvSpPr>
          <p:nvPr>
            <p:ph type="title"/>
          </p:nvPr>
        </p:nvSpPr>
        <p:spPr/>
        <p:txBody>
          <a:bodyPr/>
          <a:lstStyle/>
          <a:p>
            <a:pPr algn="ctr"/>
            <a:r>
              <a:rPr lang="en-IE" dirty="0"/>
              <a:t>Demographic Factors of those Not Passed Fit following PEM</a:t>
            </a:r>
          </a:p>
        </p:txBody>
      </p:sp>
      <p:graphicFrame>
        <p:nvGraphicFramePr>
          <p:cNvPr id="8" name="Content Placeholder 7">
            <a:extLst>
              <a:ext uri="{FF2B5EF4-FFF2-40B4-BE49-F238E27FC236}">
                <a16:creationId xmlns:a16="http://schemas.microsoft.com/office/drawing/2014/main" id="{E7879DC5-5E11-42DF-B5F1-12740F2273EB}"/>
              </a:ext>
            </a:extLst>
          </p:cNvPr>
          <p:cNvGraphicFramePr>
            <a:graphicFrameLocks noGrp="1"/>
          </p:cNvGraphicFramePr>
          <p:nvPr>
            <p:ph sz="half" idx="1"/>
            <p:extLst>
              <p:ext uri="{D42A27DB-BD31-4B8C-83A1-F6EECF244321}">
                <p14:modId xmlns:p14="http://schemas.microsoft.com/office/powerpoint/2010/main" val="3924560613"/>
              </p:ext>
            </p:extLst>
          </p:nvPr>
        </p:nvGraphicFramePr>
        <p:xfrm>
          <a:off x="0" y="1868557"/>
          <a:ext cx="6096000" cy="4631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a:extLst>
              <a:ext uri="{FF2B5EF4-FFF2-40B4-BE49-F238E27FC236}">
                <a16:creationId xmlns:a16="http://schemas.microsoft.com/office/drawing/2014/main" id="{E3DE38E5-4B78-4570-A73F-3ED7B08180CA}"/>
              </a:ext>
            </a:extLst>
          </p:cNvPr>
          <p:cNvGraphicFramePr>
            <a:graphicFrameLocks noGrp="1"/>
          </p:cNvGraphicFramePr>
          <p:nvPr>
            <p:ph sz="half" idx="2"/>
            <p:extLst>
              <p:ext uri="{D42A27DB-BD31-4B8C-83A1-F6EECF244321}">
                <p14:modId xmlns:p14="http://schemas.microsoft.com/office/powerpoint/2010/main" val="193392503"/>
              </p:ext>
            </p:extLst>
          </p:nvPr>
        </p:nvGraphicFramePr>
        <p:xfrm>
          <a:off x="6096000" y="1868557"/>
          <a:ext cx="6096000" cy="46316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9381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29E2-FA2D-6555-34FC-331A463786EB}"/>
              </a:ext>
            </a:extLst>
          </p:cNvPr>
          <p:cNvSpPr>
            <a:spLocks noGrp="1"/>
          </p:cNvSpPr>
          <p:nvPr>
            <p:ph type="title"/>
          </p:nvPr>
        </p:nvSpPr>
        <p:spPr/>
        <p:txBody>
          <a:bodyPr/>
          <a:lstStyle/>
          <a:p>
            <a:pPr algn="ctr"/>
            <a:r>
              <a:rPr lang="en-IE" dirty="0"/>
              <a:t>Demographic Factors of those Not Passed Fit following PEM</a:t>
            </a:r>
          </a:p>
        </p:txBody>
      </p:sp>
      <p:graphicFrame>
        <p:nvGraphicFramePr>
          <p:cNvPr id="7" name="Content Placeholder 6">
            <a:extLst>
              <a:ext uri="{FF2B5EF4-FFF2-40B4-BE49-F238E27FC236}">
                <a16:creationId xmlns:a16="http://schemas.microsoft.com/office/drawing/2014/main" id="{F07ADD05-77A2-47D6-A161-EC0C565DCDF6}"/>
              </a:ext>
            </a:extLst>
          </p:cNvPr>
          <p:cNvGraphicFramePr>
            <a:graphicFrameLocks noGrp="1"/>
          </p:cNvGraphicFramePr>
          <p:nvPr>
            <p:ph sz="half" idx="1"/>
            <p:extLst>
              <p:ext uri="{D42A27DB-BD31-4B8C-83A1-F6EECF244321}">
                <p14:modId xmlns:p14="http://schemas.microsoft.com/office/powerpoint/2010/main" val="2698796339"/>
              </p:ext>
            </p:extLst>
          </p:nvPr>
        </p:nvGraphicFramePr>
        <p:xfrm>
          <a:off x="0" y="1838739"/>
          <a:ext cx="6096000" cy="46415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a:extLst>
              <a:ext uri="{FF2B5EF4-FFF2-40B4-BE49-F238E27FC236}">
                <a16:creationId xmlns:a16="http://schemas.microsoft.com/office/drawing/2014/main" id="{6EE3D02F-7C3D-4FCD-8BF9-5E398FB98732}"/>
              </a:ext>
            </a:extLst>
          </p:cNvPr>
          <p:cNvGraphicFramePr>
            <a:graphicFrameLocks noGrp="1"/>
          </p:cNvGraphicFramePr>
          <p:nvPr>
            <p:ph sz="half" idx="2"/>
            <p:extLst>
              <p:ext uri="{D42A27DB-BD31-4B8C-83A1-F6EECF244321}">
                <p14:modId xmlns:p14="http://schemas.microsoft.com/office/powerpoint/2010/main" val="1574813309"/>
              </p:ext>
            </p:extLst>
          </p:nvPr>
        </p:nvGraphicFramePr>
        <p:xfrm>
          <a:off x="6096000" y="1838739"/>
          <a:ext cx="6096000" cy="464157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4CA675D0-B786-41CE-A2DE-33983F3637B2}"/>
              </a:ext>
            </a:extLst>
          </p:cNvPr>
          <p:cNvSpPr txBox="1"/>
          <p:nvPr/>
        </p:nvSpPr>
        <p:spPr>
          <a:xfrm>
            <a:off x="3242504" y="5648067"/>
            <a:ext cx="2780610" cy="923330"/>
          </a:xfrm>
          <a:prstGeom prst="rect">
            <a:avLst/>
          </a:prstGeom>
          <a:noFill/>
        </p:spPr>
        <p:txBody>
          <a:bodyPr wrap="square" rtlCol="0">
            <a:spAutoFit/>
          </a:bodyPr>
          <a:lstStyle/>
          <a:p>
            <a:pPr marL="285750" indent="-285750">
              <a:buFont typeface="Wingdings" panose="05000000000000000000" pitchFamily="2" charset="2"/>
              <a:buChar char="v"/>
            </a:pPr>
            <a:r>
              <a:rPr lang="en-IE" b="1" dirty="0">
                <a:solidFill>
                  <a:schemeClr val="bg1"/>
                </a:solidFill>
              </a:rPr>
              <a:t>Mean BMI; 30.7 </a:t>
            </a:r>
          </a:p>
          <a:p>
            <a:pPr marL="285750" indent="-285750">
              <a:buFont typeface="Wingdings" panose="05000000000000000000" pitchFamily="2" charset="2"/>
              <a:buChar char="v"/>
            </a:pPr>
            <a:r>
              <a:rPr lang="en-IE" b="1" dirty="0">
                <a:solidFill>
                  <a:schemeClr val="bg1"/>
                </a:solidFill>
              </a:rPr>
              <a:t>85% were overweight</a:t>
            </a:r>
          </a:p>
          <a:p>
            <a:endParaRPr lang="en-IE" dirty="0">
              <a:solidFill>
                <a:schemeClr val="bg1"/>
              </a:solidFill>
            </a:endParaRPr>
          </a:p>
        </p:txBody>
      </p:sp>
    </p:spTree>
    <p:extLst>
      <p:ext uri="{BB962C8B-B14F-4D97-AF65-F5344CB8AC3E}">
        <p14:creationId xmlns:p14="http://schemas.microsoft.com/office/powerpoint/2010/main" val="3369389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65A7A-1F37-42C7-801B-A60181D7AA7D}"/>
              </a:ext>
            </a:extLst>
          </p:cNvPr>
          <p:cNvSpPr>
            <a:spLocks noGrp="1"/>
          </p:cNvSpPr>
          <p:nvPr>
            <p:ph type="title"/>
          </p:nvPr>
        </p:nvSpPr>
        <p:spPr/>
        <p:txBody>
          <a:bodyPr/>
          <a:lstStyle/>
          <a:p>
            <a:pPr algn="ctr"/>
            <a:r>
              <a:rPr lang="en-IE" dirty="0"/>
              <a:t>Prevalence of Medical Conditions in those Not Passed Fit following PEM</a:t>
            </a:r>
          </a:p>
        </p:txBody>
      </p:sp>
      <p:graphicFrame>
        <p:nvGraphicFramePr>
          <p:cNvPr id="6" name="Content Placeholder 5">
            <a:extLst>
              <a:ext uri="{FF2B5EF4-FFF2-40B4-BE49-F238E27FC236}">
                <a16:creationId xmlns:a16="http://schemas.microsoft.com/office/drawing/2014/main" id="{111829BC-863D-4C91-B9BA-EBD0D49A1846}"/>
              </a:ext>
            </a:extLst>
          </p:cNvPr>
          <p:cNvGraphicFramePr>
            <a:graphicFrameLocks noGrp="1"/>
          </p:cNvGraphicFramePr>
          <p:nvPr>
            <p:ph idx="1"/>
            <p:extLst>
              <p:ext uri="{D42A27DB-BD31-4B8C-83A1-F6EECF244321}">
                <p14:modId xmlns:p14="http://schemas.microsoft.com/office/powerpoint/2010/main" val="3954317354"/>
              </p:ext>
            </p:extLst>
          </p:nvPr>
        </p:nvGraphicFramePr>
        <p:xfrm>
          <a:off x="0" y="1889124"/>
          <a:ext cx="5943600" cy="45116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5">
            <a:extLst>
              <a:ext uri="{FF2B5EF4-FFF2-40B4-BE49-F238E27FC236}">
                <a16:creationId xmlns:a16="http://schemas.microsoft.com/office/drawing/2014/main" id="{1FE4EA99-471E-4D16-B341-D6214BE99686}"/>
              </a:ext>
            </a:extLst>
          </p:cNvPr>
          <p:cNvGraphicFramePr>
            <a:graphicFrameLocks/>
          </p:cNvGraphicFramePr>
          <p:nvPr>
            <p:extLst>
              <p:ext uri="{D42A27DB-BD31-4B8C-83A1-F6EECF244321}">
                <p14:modId xmlns:p14="http://schemas.microsoft.com/office/powerpoint/2010/main" val="1820683974"/>
              </p:ext>
            </p:extLst>
          </p:nvPr>
        </p:nvGraphicFramePr>
        <p:xfrm>
          <a:off x="5839968" y="1889124"/>
          <a:ext cx="6352032" cy="45116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1474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C7C4-69ED-4C03-B117-5DE696B1DE83}"/>
              </a:ext>
            </a:extLst>
          </p:cNvPr>
          <p:cNvSpPr>
            <a:spLocks noGrp="1"/>
          </p:cNvSpPr>
          <p:nvPr>
            <p:ph type="title"/>
          </p:nvPr>
        </p:nvSpPr>
        <p:spPr/>
        <p:txBody>
          <a:bodyPr/>
          <a:lstStyle/>
          <a:p>
            <a:pPr algn="ctr"/>
            <a:r>
              <a:rPr lang="en-IE" dirty="0"/>
              <a:t>Prevalence of Medical Conditions in those Not Passed Fit following PEM</a:t>
            </a:r>
          </a:p>
        </p:txBody>
      </p:sp>
      <p:sp>
        <p:nvSpPr>
          <p:cNvPr id="9" name="Content Placeholder 8">
            <a:extLst>
              <a:ext uri="{FF2B5EF4-FFF2-40B4-BE49-F238E27FC236}">
                <a16:creationId xmlns:a16="http://schemas.microsoft.com/office/drawing/2014/main" id="{11477700-864B-4E98-85C4-D119D88FBAF3}"/>
              </a:ext>
            </a:extLst>
          </p:cNvPr>
          <p:cNvSpPr>
            <a:spLocks noGrp="1"/>
          </p:cNvSpPr>
          <p:nvPr>
            <p:ph sz="half" idx="1"/>
          </p:nvPr>
        </p:nvSpPr>
        <p:spPr/>
        <p:txBody>
          <a:bodyPr/>
          <a:lstStyle/>
          <a:p>
            <a:endParaRPr lang="en-IE"/>
          </a:p>
        </p:txBody>
      </p:sp>
      <p:graphicFrame>
        <p:nvGraphicFramePr>
          <p:cNvPr id="4" name="Content Placeholder 5">
            <a:extLst>
              <a:ext uri="{FF2B5EF4-FFF2-40B4-BE49-F238E27FC236}">
                <a16:creationId xmlns:a16="http://schemas.microsoft.com/office/drawing/2014/main" id="{F7D8CD57-04EB-47FB-984E-469A721757BB}"/>
              </a:ext>
            </a:extLst>
          </p:cNvPr>
          <p:cNvGraphicFramePr>
            <a:graphicFrameLocks/>
          </p:cNvGraphicFramePr>
          <p:nvPr>
            <p:extLst>
              <p:ext uri="{D42A27DB-BD31-4B8C-83A1-F6EECF244321}">
                <p14:modId xmlns:p14="http://schemas.microsoft.com/office/powerpoint/2010/main" val="1149461007"/>
              </p:ext>
            </p:extLst>
          </p:nvPr>
        </p:nvGraphicFramePr>
        <p:xfrm>
          <a:off x="-1" y="1889122"/>
          <a:ext cx="6095999" cy="45116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5">
            <a:extLst>
              <a:ext uri="{FF2B5EF4-FFF2-40B4-BE49-F238E27FC236}">
                <a16:creationId xmlns:a16="http://schemas.microsoft.com/office/drawing/2014/main" id="{30014E24-FE84-49FE-A202-1D891357048E}"/>
              </a:ext>
            </a:extLst>
          </p:cNvPr>
          <p:cNvGraphicFramePr>
            <a:graphicFrameLocks noGrp="1"/>
          </p:cNvGraphicFramePr>
          <p:nvPr>
            <p:ph sz="half" idx="2"/>
            <p:extLst>
              <p:ext uri="{D42A27DB-BD31-4B8C-83A1-F6EECF244321}">
                <p14:modId xmlns:p14="http://schemas.microsoft.com/office/powerpoint/2010/main" val="1036567666"/>
              </p:ext>
            </p:extLst>
          </p:nvPr>
        </p:nvGraphicFramePr>
        <p:xfrm>
          <a:off x="6095998" y="1889122"/>
          <a:ext cx="6095999" cy="45212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264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3509E-61D5-4A32-B1EC-FDF57ADE73AC}"/>
              </a:ext>
            </a:extLst>
          </p:cNvPr>
          <p:cNvSpPr>
            <a:spLocks noGrp="1"/>
          </p:cNvSpPr>
          <p:nvPr>
            <p:ph type="title"/>
          </p:nvPr>
        </p:nvSpPr>
        <p:spPr/>
        <p:txBody>
          <a:bodyPr/>
          <a:lstStyle/>
          <a:p>
            <a:r>
              <a:rPr lang="en-IE" dirty="0"/>
              <a:t>Limitations</a:t>
            </a:r>
          </a:p>
        </p:txBody>
      </p:sp>
      <p:sp>
        <p:nvSpPr>
          <p:cNvPr id="5" name="Content Placeholder 4">
            <a:extLst>
              <a:ext uri="{FF2B5EF4-FFF2-40B4-BE49-F238E27FC236}">
                <a16:creationId xmlns:a16="http://schemas.microsoft.com/office/drawing/2014/main" id="{87E3428D-4075-4E7A-A6CF-56875CA21EF6}"/>
              </a:ext>
            </a:extLst>
          </p:cNvPr>
          <p:cNvSpPr>
            <a:spLocks noGrp="1"/>
          </p:cNvSpPr>
          <p:nvPr>
            <p:ph idx="1"/>
          </p:nvPr>
        </p:nvSpPr>
        <p:spPr>
          <a:xfrm>
            <a:off x="180975" y="1885951"/>
            <a:ext cx="12011025" cy="4552950"/>
          </a:xfrm>
        </p:spPr>
        <p:txBody>
          <a:bodyPr>
            <a:normAutofit/>
          </a:bodyPr>
          <a:lstStyle/>
          <a:p>
            <a:pPr>
              <a:buFont typeface="Wingdings" panose="05000000000000000000" pitchFamily="2" charset="2"/>
              <a:buChar char="v"/>
            </a:pPr>
            <a:r>
              <a:rPr lang="en-IE" dirty="0"/>
              <a:t>Total found fit includes a small proportion of non-safety-critical roles also (&lt;10%)</a:t>
            </a:r>
          </a:p>
          <a:p>
            <a:pPr marL="0" indent="0">
              <a:buNone/>
            </a:pPr>
            <a:endParaRPr lang="en-IE" dirty="0"/>
          </a:p>
          <a:p>
            <a:pPr>
              <a:buFont typeface="Wingdings" panose="05000000000000000000" pitchFamily="2" charset="2"/>
              <a:buChar char="v"/>
            </a:pPr>
            <a:r>
              <a:rPr lang="en-IE" dirty="0"/>
              <a:t>The number of candidates who did not follow up with requested medical reports were likely over-represented in 2024, as there was a catch-up from 2023</a:t>
            </a:r>
          </a:p>
          <a:p>
            <a:pPr marL="0" indent="0">
              <a:buNone/>
            </a:pPr>
            <a:endParaRPr lang="en-IE" dirty="0"/>
          </a:p>
          <a:p>
            <a:pPr>
              <a:buFont typeface="Wingdings" panose="05000000000000000000" pitchFamily="2" charset="2"/>
              <a:buChar char="v"/>
            </a:pPr>
            <a:r>
              <a:rPr lang="en-IE" dirty="0"/>
              <a:t>Demographic data is missing in the group who were found unfit outright as the PEM did not proceed once they did not pass the Point Of Care urine drug screen</a:t>
            </a:r>
          </a:p>
          <a:p>
            <a:pPr marL="0" indent="0">
              <a:buNone/>
            </a:pPr>
            <a:endParaRPr lang="en-IE" dirty="0"/>
          </a:p>
          <a:p>
            <a:pPr>
              <a:buFont typeface="Wingdings" panose="05000000000000000000" pitchFamily="2" charset="2"/>
              <a:buChar char="v"/>
            </a:pPr>
            <a:r>
              <a:rPr lang="en-IE" dirty="0"/>
              <a:t>A small number of candidates that left the department in the middle of the PEM were excluded from analysis</a:t>
            </a:r>
          </a:p>
          <a:p>
            <a:endParaRPr lang="en-IE" dirty="0"/>
          </a:p>
        </p:txBody>
      </p:sp>
    </p:spTree>
    <p:extLst>
      <p:ext uri="{BB962C8B-B14F-4D97-AF65-F5344CB8AC3E}">
        <p14:creationId xmlns:p14="http://schemas.microsoft.com/office/powerpoint/2010/main" val="1442252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BCC1D-4D04-4556-A62B-6B23CB98C455}"/>
              </a:ext>
            </a:extLst>
          </p:cNvPr>
          <p:cNvSpPr>
            <a:spLocks noGrp="1"/>
          </p:cNvSpPr>
          <p:nvPr>
            <p:ph type="title"/>
          </p:nvPr>
        </p:nvSpPr>
        <p:spPr/>
        <p:txBody>
          <a:bodyPr/>
          <a:lstStyle/>
          <a:p>
            <a:r>
              <a:rPr lang="en-IE" dirty="0"/>
              <a:t>Conclusions</a:t>
            </a:r>
          </a:p>
        </p:txBody>
      </p:sp>
      <p:sp>
        <p:nvSpPr>
          <p:cNvPr id="3" name="Content Placeholder 2">
            <a:extLst>
              <a:ext uri="{FF2B5EF4-FFF2-40B4-BE49-F238E27FC236}">
                <a16:creationId xmlns:a16="http://schemas.microsoft.com/office/drawing/2014/main" id="{CD5CC371-62EF-4AEC-8CA7-58F3B3A8D03D}"/>
              </a:ext>
            </a:extLst>
          </p:cNvPr>
          <p:cNvSpPr>
            <a:spLocks noGrp="1"/>
          </p:cNvSpPr>
          <p:nvPr>
            <p:ph idx="1"/>
          </p:nvPr>
        </p:nvSpPr>
        <p:spPr>
          <a:xfrm>
            <a:off x="288235" y="1987827"/>
            <a:ext cx="11560865" cy="4355824"/>
          </a:xfrm>
        </p:spPr>
        <p:txBody>
          <a:bodyPr>
            <a:normAutofit lnSpcReduction="10000"/>
          </a:bodyPr>
          <a:lstStyle/>
          <a:p>
            <a:pPr>
              <a:buFont typeface="Wingdings" panose="05000000000000000000" pitchFamily="2" charset="2"/>
              <a:buChar char="v"/>
            </a:pPr>
            <a:r>
              <a:rPr lang="en-IE" dirty="0"/>
              <a:t>Approximately </a:t>
            </a:r>
            <a:r>
              <a:rPr lang="en-IE" b="1" dirty="0"/>
              <a:t>4% </a:t>
            </a:r>
            <a:r>
              <a:rPr lang="en-IE" dirty="0"/>
              <a:t>of candidates for safety-critical roles were </a:t>
            </a:r>
            <a:r>
              <a:rPr lang="en-IE" b="1" dirty="0"/>
              <a:t>found unfit outright </a:t>
            </a:r>
            <a:r>
              <a:rPr lang="en-IE" dirty="0"/>
              <a:t>following PEM</a:t>
            </a:r>
          </a:p>
          <a:p>
            <a:pPr lvl="1">
              <a:buFont typeface="Wingdings" panose="05000000000000000000" pitchFamily="2" charset="2"/>
              <a:buChar char="v"/>
            </a:pPr>
            <a:r>
              <a:rPr lang="en-IE" dirty="0"/>
              <a:t>These were largely due to </a:t>
            </a:r>
            <a:r>
              <a:rPr lang="en-IE" b="1" dirty="0"/>
              <a:t>failing the urine drug test     </a:t>
            </a:r>
          </a:p>
          <a:p>
            <a:pPr marL="201168" lvl="1" indent="0">
              <a:buNone/>
            </a:pPr>
            <a:r>
              <a:rPr lang="en-IE" b="1" dirty="0"/>
              <a:t>         </a:t>
            </a:r>
            <a:endParaRPr lang="en-IE" dirty="0"/>
          </a:p>
          <a:p>
            <a:pPr>
              <a:buFont typeface="Wingdings" panose="05000000000000000000" pitchFamily="2" charset="2"/>
              <a:buChar char="v"/>
            </a:pPr>
            <a:r>
              <a:rPr lang="en-IE" dirty="0"/>
              <a:t>A large proportion of candidates were not passed fit at PEM due to </a:t>
            </a:r>
            <a:r>
              <a:rPr lang="en-IE" b="1" dirty="0"/>
              <a:t>elevated BP on the day</a:t>
            </a:r>
          </a:p>
          <a:p>
            <a:pPr lvl="1">
              <a:buFont typeface="Wingdings" panose="05000000000000000000" pitchFamily="2" charset="2"/>
              <a:buChar char="v"/>
            </a:pPr>
            <a:r>
              <a:rPr lang="en-IE" dirty="0"/>
              <a:t>Existing literature questions the accuracy of clinic BP measurements alone</a:t>
            </a:r>
          </a:p>
          <a:p>
            <a:pPr lvl="1">
              <a:buFont typeface="Wingdings" panose="05000000000000000000" pitchFamily="2" charset="2"/>
              <a:buChar char="v"/>
            </a:pPr>
            <a:r>
              <a:rPr lang="en-IE" dirty="0"/>
              <a:t>It is possible </a:t>
            </a:r>
            <a:r>
              <a:rPr lang="en-IE" b="1" dirty="0"/>
              <a:t>financial and logistical barriers of accessing General Practitioner care for ABPM</a:t>
            </a:r>
            <a:r>
              <a:rPr lang="en-IE" dirty="0"/>
              <a:t> prevented some candidates from being recruited</a:t>
            </a:r>
          </a:p>
          <a:p>
            <a:pPr lvl="1">
              <a:buFont typeface="Wingdings" panose="05000000000000000000" pitchFamily="2" charset="2"/>
              <a:buChar char="v"/>
            </a:pPr>
            <a:r>
              <a:rPr lang="en-IE" dirty="0"/>
              <a:t>Is there are argument made to provide ABPM (and optician services) in-house?</a:t>
            </a:r>
          </a:p>
          <a:p>
            <a:pPr marL="201168" lvl="1" indent="0">
              <a:buNone/>
            </a:pPr>
            <a:endParaRPr lang="en-IE" b="1" dirty="0"/>
          </a:p>
          <a:p>
            <a:pPr>
              <a:buFont typeface="Wingdings" panose="05000000000000000000" pitchFamily="2" charset="2"/>
              <a:buChar char="v"/>
            </a:pPr>
            <a:r>
              <a:rPr lang="en-IE" dirty="0"/>
              <a:t>The declared prevalence of underlying medical conditions in this cohort may support existing evidence that HTN and Sleep Apnoea in particular are underdiagnosed in Irish adults and </a:t>
            </a:r>
            <a:r>
              <a:rPr lang="en-IE" b="1" dirty="0"/>
              <a:t>improved public health promotion efforts are needed</a:t>
            </a:r>
          </a:p>
        </p:txBody>
      </p:sp>
    </p:spTree>
    <p:extLst>
      <p:ext uri="{BB962C8B-B14F-4D97-AF65-F5344CB8AC3E}">
        <p14:creationId xmlns:p14="http://schemas.microsoft.com/office/powerpoint/2010/main" val="371498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Background</a:t>
            </a:r>
          </a:p>
        </p:txBody>
      </p:sp>
      <p:sp>
        <p:nvSpPr>
          <p:cNvPr id="5" name="Content Placeholder 4">
            <a:extLst>
              <a:ext uri="{FF2B5EF4-FFF2-40B4-BE49-F238E27FC236}">
                <a16:creationId xmlns:a16="http://schemas.microsoft.com/office/drawing/2014/main" id="{024762F6-19FC-41F9-85B3-C4B69A395979}"/>
              </a:ext>
            </a:extLst>
          </p:cNvPr>
          <p:cNvSpPr>
            <a:spLocks noGrp="1"/>
          </p:cNvSpPr>
          <p:nvPr>
            <p:ph idx="1"/>
          </p:nvPr>
        </p:nvSpPr>
        <p:spPr>
          <a:xfrm>
            <a:off x="806824" y="2108201"/>
            <a:ext cx="10650070" cy="3760891"/>
          </a:xfrm>
        </p:spPr>
        <p:txBody>
          <a:bodyPr>
            <a:normAutofit/>
          </a:bodyPr>
          <a:lstStyle/>
          <a:p>
            <a:pPr>
              <a:buFont typeface="Wingdings" panose="05000000000000000000" pitchFamily="2" charset="2"/>
              <a:buChar char="v"/>
            </a:pPr>
            <a:r>
              <a:rPr lang="en-IE" dirty="0"/>
              <a:t>Public transport companies in Ireland report significant </a:t>
            </a:r>
            <a:r>
              <a:rPr lang="en-IE" b="1" dirty="0"/>
              <a:t>challenges in recruiting </a:t>
            </a:r>
            <a:r>
              <a:rPr lang="en-IE" dirty="0"/>
              <a:t>sufficient numbers for safety-critical roles</a:t>
            </a:r>
          </a:p>
          <a:p>
            <a:pPr>
              <a:buFont typeface="Wingdings" panose="05000000000000000000" pitchFamily="2" charset="2"/>
              <a:buChar char="v"/>
            </a:pPr>
            <a:endParaRPr lang="en-IE" dirty="0"/>
          </a:p>
          <a:p>
            <a:pPr>
              <a:buFont typeface="Wingdings" panose="05000000000000000000" pitchFamily="2" charset="2"/>
              <a:buChar char="v"/>
            </a:pPr>
            <a:r>
              <a:rPr lang="en-IE" dirty="0"/>
              <a:t>This can be, at least in part, due to </a:t>
            </a:r>
            <a:r>
              <a:rPr lang="en-IE" b="1" dirty="0"/>
              <a:t>candidates not being passed fit following the Pre-Employment Medical</a:t>
            </a:r>
            <a:r>
              <a:rPr lang="en-IE" dirty="0"/>
              <a:t> (PEM)</a:t>
            </a:r>
          </a:p>
          <a:p>
            <a:pPr>
              <a:buFont typeface="Wingdings" panose="05000000000000000000" pitchFamily="2" charset="2"/>
              <a:buChar char="v"/>
            </a:pPr>
            <a:endParaRPr lang="en-IE" dirty="0"/>
          </a:p>
          <a:p>
            <a:pPr>
              <a:buFont typeface="Wingdings" panose="05000000000000000000" pitchFamily="2" charset="2"/>
              <a:buChar char="v"/>
            </a:pPr>
            <a:r>
              <a:rPr lang="en-IE" dirty="0"/>
              <a:t>Analysis of those who are not passed fit after PEM could offer a valuable insight into the </a:t>
            </a:r>
            <a:r>
              <a:rPr lang="en-IE" b="1" dirty="0"/>
              <a:t>presenting demographics and medical factors </a:t>
            </a:r>
            <a:r>
              <a:rPr lang="en-IE" dirty="0"/>
              <a:t>in these candidates</a:t>
            </a:r>
          </a:p>
        </p:txBody>
      </p:sp>
    </p:spTree>
    <p:extLst>
      <p:ext uri="{BB962C8B-B14F-4D97-AF65-F5344CB8AC3E}">
        <p14:creationId xmlns:p14="http://schemas.microsoft.com/office/powerpoint/2010/main" val="26552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774C-72AB-4F64-92C0-660480E803E8}"/>
              </a:ext>
            </a:extLst>
          </p:cNvPr>
          <p:cNvSpPr>
            <a:spLocks noGrp="1"/>
          </p:cNvSpPr>
          <p:nvPr>
            <p:ph type="title"/>
          </p:nvPr>
        </p:nvSpPr>
        <p:spPr/>
        <p:txBody>
          <a:bodyPr/>
          <a:lstStyle/>
          <a:p>
            <a:r>
              <a:rPr lang="en-IE" dirty="0"/>
              <a:t>Research Questions</a:t>
            </a:r>
          </a:p>
        </p:txBody>
      </p:sp>
      <p:sp>
        <p:nvSpPr>
          <p:cNvPr id="3" name="Content Placeholder 2">
            <a:extLst>
              <a:ext uri="{FF2B5EF4-FFF2-40B4-BE49-F238E27FC236}">
                <a16:creationId xmlns:a16="http://schemas.microsoft.com/office/drawing/2014/main" id="{3411A457-7BA4-4B81-A52B-D7FA3D465589}"/>
              </a:ext>
            </a:extLst>
          </p:cNvPr>
          <p:cNvSpPr>
            <a:spLocks noGrp="1"/>
          </p:cNvSpPr>
          <p:nvPr>
            <p:ph idx="1"/>
          </p:nvPr>
        </p:nvSpPr>
        <p:spPr/>
        <p:txBody>
          <a:bodyPr/>
          <a:lstStyle/>
          <a:p>
            <a:pPr>
              <a:buFont typeface="Wingdings" panose="05000000000000000000" pitchFamily="2" charset="2"/>
              <a:buChar char="v"/>
            </a:pPr>
            <a:r>
              <a:rPr lang="en-IE" dirty="0"/>
              <a:t>What are the </a:t>
            </a:r>
            <a:r>
              <a:rPr lang="en-IE" b="1" dirty="0"/>
              <a:t>medical reasons</a:t>
            </a:r>
            <a:r>
              <a:rPr lang="en-IE" dirty="0"/>
              <a:t> that safety-critical workers are </a:t>
            </a:r>
            <a:r>
              <a:rPr lang="en-IE" b="1" dirty="0"/>
              <a:t>not passed fit </a:t>
            </a:r>
            <a:r>
              <a:rPr lang="en-IE" dirty="0"/>
              <a:t>at pre-employment medicals in our unit?</a:t>
            </a:r>
          </a:p>
          <a:p>
            <a:pPr>
              <a:buFont typeface="Wingdings" panose="05000000000000000000" pitchFamily="2" charset="2"/>
              <a:buChar char="v"/>
            </a:pPr>
            <a:endParaRPr lang="en-IE" dirty="0"/>
          </a:p>
          <a:p>
            <a:pPr>
              <a:buFont typeface="Wingdings" panose="05000000000000000000" pitchFamily="2" charset="2"/>
              <a:buChar char="v"/>
            </a:pPr>
            <a:r>
              <a:rPr lang="en-IE" b="1" dirty="0"/>
              <a:t>What proportion </a:t>
            </a:r>
            <a:r>
              <a:rPr lang="en-IE" dirty="0"/>
              <a:t>of candidates are </a:t>
            </a:r>
            <a:r>
              <a:rPr lang="en-IE" b="1" dirty="0"/>
              <a:t>found unfit</a:t>
            </a:r>
            <a:r>
              <a:rPr lang="en-IE" dirty="0"/>
              <a:t>, or </a:t>
            </a:r>
            <a:r>
              <a:rPr lang="en-IE" b="1" dirty="0"/>
              <a:t>do not follow up with requested medical reports</a:t>
            </a:r>
            <a:r>
              <a:rPr lang="en-IE" dirty="0"/>
              <a:t> following the PEM?</a:t>
            </a:r>
          </a:p>
          <a:p>
            <a:pPr>
              <a:buFont typeface="Wingdings" panose="05000000000000000000" pitchFamily="2" charset="2"/>
              <a:buChar char="v"/>
            </a:pPr>
            <a:endParaRPr lang="en-IE" dirty="0"/>
          </a:p>
          <a:p>
            <a:pPr>
              <a:buFont typeface="Wingdings" panose="05000000000000000000" pitchFamily="2" charset="2"/>
              <a:buChar char="v"/>
            </a:pPr>
            <a:r>
              <a:rPr lang="en-IE" dirty="0"/>
              <a:t>What are the </a:t>
            </a:r>
            <a:r>
              <a:rPr lang="en-IE" b="1" dirty="0"/>
              <a:t>demographics and prevalence of underlying medical conditions </a:t>
            </a:r>
            <a:r>
              <a:rPr lang="en-IE" dirty="0"/>
              <a:t>in those who are not passed fit following PEM?</a:t>
            </a:r>
          </a:p>
        </p:txBody>
      </p:sp>
    </p:spTree>
    <p:extLst>
      <p:ext uri="{BB962C8B-B14F-4D97-AF65-F5344CB8AC3E}">
        <p14:creationId xmlns:p14="http://schemas.microsoft.com/office/powerpoint/2010/main" val="3062504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650D8-1285-487D-A634-3EFA69892BAA}"/>
              </a:ext>
            </a:extLst>
          </p:cNvPr>
          <p:cNvSpPr>
            <a:spLocks noGrp="1"/>
          </p:cNvSpPr>
          <p:nvPr>
            <p:ph type="title"/>
          </p:nvPr>
        </p:nvSpPr>
        <p:spPr/>
        <p:txBody>
          <a:bodyPr/>
          <a:lstStyle/>
          <a:p>
            <a:r>
              <a:rPr lang="en-IE" dirty="0"/>
              <a:t>Methods</a:t>
            </a:r>
          </a:p>
        </p:txBody>
      </p:sp>
      <p:sp>
        <p:nvSpPr>
          <p:cNvPr id="3" name="Content Placeholder 2">
            <a:extLst>
              <a:ext uri="{FF2B5EF4-FFF2-40B4-BE49-F238E27FC236}">
                <a16:creationId xmlns:a16="http://schemas.microsoft.com/office/drawing/2014/main" id="{7F367AFC-6E53-4A6E-B782-1A010A6F7283}"/>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en-IE" sz="2100" dirty="0"/>
              <a:t>Our Occupational Health Unit serves </a:t>
            </a:r>
            <a:r>
              <a:rPr lang="en-IE" sz="2100" b="1" dirty="0"/>
              <a:t>all railway services and public bus services in Ireland</a:t>
            </a:r>
          </a:p>
          <a:p>
            <a:pPr marL="0" indent="0">
              <a:buNone/>
            </a:pPr>
            <a:endParaRPr lang="en-IE" sz="2100" dirty="0"/>
          </a:p>
          <a:p>
            <a:pPr>
              <a:buFont typeface="Wingdings" panose="05000000000000000000" pitchFamily="2" charset="2"/>
              <a:buChar char="Ø"/>
            </a:pPr>
            <a:r>
              <a:rPr lang="en-IE" sz="2100" dirty="0"/>
              <a:t>All candidates that were not found fit following their PEM for a safety-critical role in </a:t>
            </a:r>
            <a:r>
              <a:rPr lang="en-IE" sz="2100" b="1" dirty="0"/>
              <a:t>2024</a:t>
            </a:r>
            <a:r>
              <a:rPr lang="en-IE" sz="2100" dirty="0"/>
              <a:t> were analysed</a:t>
            </a:r>
          </a:p>
          <a:p>
            <a:pPr lvl="1">
              <a:buFont typeface="Wingdings" panose="05000000000000000000" pitchFamily="2" charset="2"/>
              <a:buChar char="Ø"/>
            </a:pPr>
            <a:r>
              <a:rPr lang="en-IE" sz="2100" dirty="0"/>
              <a:t>This </a:t>
            </a:r>
            <a:r>
              <a:rPr lang="en-IE" sz="2100" b="1" dirty="0"/>
              <a:t>included a large subset of those who did not follow up with requested medical reports </a:t>
            </a:r>
            <a:r>
              <a:rPr lang="en-IE" sz="2100" dirty="0"/>
              <a:t>following their PEM </a:t>
            </a:r>
            <a:r>
              <a:rPr lang="en-IE" sz="2100" b="1" dirty="0"/>
              <a:t>(DFU group) </a:t>
            </a:r>
          </a:p>
          <a:p>
            <a:pPr marL="201168" lvl="1" indent="0">
              <a:buNone/>
            </a:pPr>
            <a:endParaRPr lang="en-IE" sz="2100" dirty="0"/>
          </a:p>
          <a:p>
            <a:pPr>
              <a:buFont typeface="Wingdings" panose="05000000000000000000" pitchFamily="2" charset="2"/>
              <a:buChar char="Ø"/>
            </a:pPr>
            <a:r>
              <a:rPr lang="en-IE" sz="2100" dirty="0"/>
              <a:t>Baseline demographic factors were recorded, as well as the reason they were found unfit or the reasons that further medical reports were requested at PEM. In some cases there was a combination of reasons</a:t>
            </a:r>
          </a:p>
          <a:p>
            <a:pPr marL="0" indent="0">
              <a:buNone/>
            </a:pPr>
            <a:endParaRPr lang="en-IE" sz="2100" dirty="0"/>
          </a:p>
          <a:p>
            <a:endParaRPr lang="en-IE" dirty="0"/>
          </a:p>
        </p:txBody>
      </p:sp>
    </p:spTree>
    <p:extLst>
      <p:ext uri="{BB962C8B-B14F-4D97-AF65-F5344CB8AC3E}">
        <p14:creationId xmlns:p14="http://schemas.microsoft.com/office/powerpoint/2010/main" val="402281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797D-B379-44BB-80D4-36D17DF50E91}"/>
              </a:ext>
            </a:extLst>
          </p:cNvPr>
          <p:cNvPicPr>
            <a:picLocks noChangeAspect="1"/>
          </p:cNvPicPr>
          <p:nvPr/>
        </p:nvPicPr>
        <p:blipFill rotWithShape="1">
          <a:blip r:embed="rId2"/>
          <a:srcRect l="16092" r="16092"/>
          <a:stretch/>
        </p:blipFill>
        <p:spPr>
          <a:xfrm>
            <a:off x="7235687" y="109330"/>
            <a:ext cx="4691269" cy="4312478"/>
          </a:xfrm>
          <a:prstGeom prst="rect">
            <a:avLst/>
          </a:prstGeom>
        </p:spPr>
      </p:pic>
      <p:sp>
        <p:nvSpPr>
          <p:cNvPr id="2" name="Title 1">
            <a:extLst>
              <a:ext uri="{FF2B5EF4-FFF2-40B4-BE49-F238E27FC236}">
                <a16:creationId xmlns:a16="http://schemas.microsoft.com/office/drawing/2014/main" id="{35C016D4-AF5B-4423-AC0A-CF491ACBDBD1}"/>
              </a:ext>
            </a:extLst>
          </p:cNvPr>
          <p:cNvSpPr>
            <a:spLocks noGrp="1"/>
          </p:cNvSpPr>
          <p:nvPr>
            <p:ph type="title"/>
          </p:nvPr>
        </p:nvSpPr>
        <p:spPr/>
        <p:txBody>
          <a:bodyPr/>
          <a:lstStyle/>
          <a:p>
            <a:r>
              <a:rPr lang="en-IE" dirty="0"/>
              <a:t>Any Guesses??</a:t>
            </a:r>
          </a:p>
        </p:txBody>
      </p:sp>
      <p:sp>
        <p:nvSpPr>
          <p:cNvPr id="3" name="Content Placeholder 2">
            <a:extLst>
              <a:ext uri="{FF2B5EF4-FFF2-40B4-BE49-F238E27FC236}">
                <a16:creationId xmlns:a16="http://schemas.microsoft.com/office/drawing/2014/main" id="{5EDC682C-3989-42D2-AAF5-F03FE1DA3A56}"/>
              </a:ext>
            </a:extLst>
          </p:cNvPr>
          <p:cNvSpPr>
            <a:spLocks noGrp="1"/>
          </p:cNvSpPr>
          <p:nvPr>
            <p:ph idx="1"/>
          </p:nvPr>
        </p:nvSpPr>
        <p:spPr/>
        <p:txBody>
          <a:bodyPr/>
          <a:lstStyle/>
          <a:p>
            <a:pPr>
              <a:buFont typeface="Wingdings" panose="05000000000000000000" pitchFamily="2" charset="2"/>
              <a:buChar char="v"/>
            </a:pPr>
            <a:endParaRPr lang="en-IE" dirty="0"/>
          </a:p>
          <a:p>
            <a:pPr>
              <a:buFont typeface="Wingdings" panose="05000000000000000000" pitchFamily="2" charset="2"/>
              <a:buChar char="v"/>
            </a:pPr>
            <a:r>
              <a:rPr lang="en-IE" dirty="0"/>
              <a:t>What proportion of candidates are passed unfit?</a:t>
            </a:r>
          </a:p>
          <a:p>
            <a:pPr>
              <a:buFont typeface="Wingdings" panose="05000000000000000000" pitchFamily="2" charset="2"/>
              <a:buChar char="v"/>
            </a:pPr>
            <a:r>
              <a:rPr lang="en-IE" dirty="0"/>
              <a:t>What is the most common reason they are passed unfit?</a:t>
            </a:r>
          </a:p>
          <a:p>
            <a:pPr>
              <a:buFont typeface="Wingdings" panose="05000000000000000000" pitchFamily="2" charset="2"/>
              <a:buChar char="v"/>
            </a:pPr>
            <a:endParaRPr lang="en-IE" dirty="0"/>
          </a:p>
          <a:p>
            <a:pPr>
              <a:buFont typeface="Wingdings" panose="05000000000000000000" pitchFamily="2" charset="2"/>
              <a:buChar char="v"/>
            </a:pPr>
            <a:endParaRPr lang="en-IE" dirty="0"/>
          </a:p>
          <a:p>
            <a:pPr>
              <a:buFont typeface="Wingdings" panose="05000000000000000000" pitchFamily="2" charset="2"/>
              <a:buChar char="v"/>
            </a:pPr>
            <a:r>
              <a:rPr lang="en-IE" dirty="0"/>
              <a:t>What proportion of candidates do not follow up with requested medical reports?</a:t>
            </a:r>
          </a:p>
        </p:txBody>
      </p:sp>
    </p:spTree>
    <p:extLst>
      <p:ext uri="{BB962C8B-B14F-4D97-AF65-F5344CB8AC3E}">
        <p14:creationId xmlns:p14="http://schemas.microsoft.com/office/powerpoint/2010/main" val="68630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7DE5-C455-43F6-A7C0-2AF16D5F74D6}"/>
              </a:ext>
            </a:extLst>
          </p:cNvPr>
          <p:cNvSpPr>
            <a:spLocks noGrp="1"/>
          </p:cNvSpPr>
          <p:nvPr>
            <p:ph type="title"/>
          </p:nvPr>
        </p:nvSpPr>
        <p:spPr>
          <a:xfrm>
            <a:off x="906780" y="-22007"/>
            <a:ext cx="10058400" cy="1450757"/>
          </a:xfrm>
        </p:spPr>
        <p:txBody>
          <a:bodyPr/>
          <a:lstStyle/>
          <a:p>
            <a:r>
              <a:rPr lang="en-IE" dirty="0"/>
              <a:t>Results</a:t>
            </a:r>
          </a:p>
        </p:txBody>
      </p:sp>
      <p:graphicFrame>
        <p:nvGraphicFramePr>
          <p:cNvPr id="6" name="Content Placeholder 5">
            <a:extLst>
              <a:ext uri="{FF2B5EF4-FFF2-40B4-BE49-F238E27FC236}">
                <a16:creationId xmlns:a16="http://schemas.microsoft.com/office/drawing/2014/main" id="{6502892E-6062-4D9B-8865-BB903043D623}"/>
              </a:ext>
            </a:extLst>
          </p:cNvPr>
          <p:cNvGraphicFramePr>
            <a:graphicFrameLocks noGrp="1"/>
          </p:cNvGraphicFramePr>
          <p:nvPr>
            <p:ph idx="1"/>
            <p:extLst>
              <p:ext uri="{D42A27DB-BD31-4B8C-83A1-F6EECF244321}">
                <p14:modId xmlns:p14="http://schemas.microsoft.com/office/powerpoint/2010/main" val="1484766176"/>
              </p:ext>
            </p:extLst>
          </p:nvPr>
        </p:nvGraphicFramePr>
        <p:xfrm>
          <a:off x="0" y="1428749"/>
          <a:ext cx="12191999" cy="50006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204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937D-FD49-4B51-BA47-95EFE650E4C2}"/>
              </a:ext>
            </a:extLst>
          </p:cNvPr>
          <p:cNvSpPr>
            <a:spLocks noGrp="1"/>
          </p:cNvSpPr>
          <p:nvPr>
            <p:ph type="title"/>
          </p:nvPr>
        </p:nvSpPr>
        <p:spPr/>
        <p:txBody>
          <a:bodyPr/>
          <a:lstStyle/>
          <a:p>
            <a:r>
              <a:rPr lang="en-IE" dirty="0"/>
              <a:t>Proposed Roles of those Not Passed Fit</a:t>
            </a:r>
          </a:p>
        </p:txBody>
      </p:sp>
      <p:graphicFrame>
        <p:nvGraphicFramePr>
          <p:cNvPr id="11" name="Content Placeholder 10">
            <a:extLst>
              <a:ext uri="{FF2B5EF4-FFF2-40B4-BE49-F238E27FC236}">
                <a16:creationId xmlns:a16="http://schemas.microsoft.com/office/drawing/2014/main" id="{1506405C-57BC-4A48-8284-42822570F466}"/>
              </a:ext>
            </a:extLst>
          </p:cNvPr>
          <p:cNvGraphicFramePr>
            <a:graphicFrameLocks noGrp="1"/>
          </p:cNvGraphicFramePr>
          <p:nvPr>
            <p:ph idx="1"/>
            <p:extLst>
              <p:ext uri="{D42A27DB-BD31-4B8C-83A1-F6EECF244321}">
                <p14:modId xmlns:p14="http://schemas.microsoft.com/office/powerpoint/2010/main" val="3698497986"/>
              </p:ext>
            </p:extLst>
          </p:nvPr>
        </p:nvGraphicFramePr>
        <p:xfrm>
          <a:off x="0" y="1737360"/>
          <a:ext cx="5991225" cy="47110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6CD4F3C6-F9C3-441C-8380-A7D78C9A035E}"/>
              </a:ext>
            </a:extLst>
          </p:cNvPr>
          <p:cNvGraphicFramePr/>
          <p:nvPr>
            <p:extLst>
              <p:ext uri="{D42A27DB-BD31-4B8C-83A1-F6EECF244321}">
                <p14:modId xmlns:p14="http://schemas.microsoft.com/office/powerpoint/2010/main" val="3997995063"/>
              </p:ext>
            </p:extLst>
          </p:nvPr>
        </p:nvGraphicFramePr>
        <p:xfrm>
          <a:off x="5991225" y="1737357"/>
          <a:ext cx="6200775" cy="4711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580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F8D0-CA84-4CF6-ABB1-CA8705D34077}"/>
              </a:ext>
            </a:extLst>
          </p:cNvPr>
          <p:cNvSpPr>
            <a:spLocks noGrp="1"/>
          </p:cNvSpPr>
          <p:nvPr>
            <p:ph type="title"/>
          </p:nvPr>
        </p:nvSpPr>
        <p:spPr/>
        <p:txBody>
          <a:bodyPr/>
          <a:lstStyle/>
          <a:p>
            <a:r>
              <a:rPr lang="en-IE" dirty="0"/>
              <a:t>Results of Unfit Outright Group</a:t>
            </a:r>
          </a:p>
        </p:txBody>
      </p:sp>
      <p:graphicFrame>
        <p:nvGraphicFramePr>
          <p:cNvPr id="6" name="Content Placeholder 5">
            <a:extLst>
              <a:ext uri="{FF2B5EF4-FFF2-40B4-BE49-F238E27FC236}">
                <a16:creationId xmlns:a16="http://schemas.microsoft.com/office/drawing/2014/main" id="{34894A84-13D8-4D03-9888-8E2E5CFEE7F8}"/>
              </a:ext>
            </a:extLst>
          </p:cNvPr>
          <p:cNvGraphicFramePr>
            <a:graphicFrameLocks noGrp="1"/>
          </p:cNvGraphicFramePr>
          <p:nvPr>
            <p:ph idx="1"/>
            <p:extLst>
              <p:ext uri="{D42A27DB-BD31-4B8C-83A1-F6EECF244321}">
                <p14:modId xmlns:p14="http://schemas.microsoft.com/office/powerpoint/2010/main" val="2915345676"/>
              </p:ext>
            </p:extLst>
          </p:nvPr>
        </p:nvGraphicFramePr>
        <p:xfrm>
          <a:off x="0" y="1895476"/>
          <a:ext cx="12192000" cy="4543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4147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EC78C-3CD7-4087-82A2-48C2643A4928}"/>
              </a:ext>
            </a:extLst>
          </p:cNvPr>
          <p:cNvSpPr>
            <a:spLocks noGrp="1"/>
          </p:cNvSpPr>
          <p:nvPr>
            <p:ph type="title"/>
          </p:nvPr>
        </p:nvSpPr>
        <p:spPr/>
        <p:txBody>
          <a:bodyPr/>
          <a:lstStyle/>
          <a:p>
            <a:r>
              <a:rPr lang="en-IE" dirty="0"/>
              <a:t>Results of Unfit Outright Group</a:t>
            </a:r>
          </a:p>
        </p:txBody>
      </p:sp>
      <p:graphicFrame>
        <p:nvGraphicFramePr>
          <p:cNvPr id="6" name="Content Placeholder 5">
            <a:extLst>
              <a:ext uri="{FF2B5EF4-FFF2-40B4-BE49-F238E27FC236}">
                <a16:creationId xmlns:a16="http://schemas.microsoft.com/office/drawing/2014/main" id="{9F546C6E-8E78-40CC-91AA-C76BE0D0D303}"/>
              </a:ext>
            </a:extLst>
          </p:cNvPr>
          <p:cNvGraphicFramePr>
            <a:graphicFrameLocks noGrp="1"/>
          </p:cNvGraphicFramePr>
          <p:nvPr>
            <p:ph idx="1"/>
            <p:extLst>
              <p:ext uri="{D42A27DB-BD31-4B8C-83A1-F6EECF244321}">
                <p14:modId xmlns:p14="http://schemas.microsoft.com/office/powerpoint/2010/main" val="2063763745"/>
              </p:ext>
            </p:extLst>
          </p:nvPr>
        </p:nvGraphicFramePr>
        <p:xfrm>
          <a:off x="0" y="1885951"/>
          <a:ext cx="12192000" cy="45243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4136727"/>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{4A1CB382-82D0-4660-B612-C5021F02BBFA}TF235124e3-e6db-4c6d-93c8-733f2fadbc609fb6f57c_win32-b1e91d96f19e</Template>
  <TotalTime>119</TotalTime>
  <Words>1148</Words>
  <Application>Microsoft Office PowerPoint</Application>
  <PresentationFormat>Widescreen</PresentationFormat>
  <Paragraphs>148</Paragraphs>
  <Slides>18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Georgia Pro Cond Light</vt:lpstr>
      <vt:lpstr>Lato</vt:lpstr>
      <vt:lpstr>Speak Pro</vt:lpstr>
      <vt:lpstr>Wingdings</vt:lpstr>
      <vt:lpstr>RetrospectVTI</vt:lpstr>
      <vt:lpstr>Medical Factors Determining Fitness at PEM for safety-critical roles</vt:lpstr>
      <vt:lpstr>Background</vt:lpstr>
      <vt:lpstr>Research Questions</vt:lpstr>
      <vt:lpstr>Methods</vt:lpstr>
      <vt:lpstr>Any Guesses??</vt:lpstr>
      <vt:lpstr>Results</vt:lpstr>
      <vt:lpstr>Proposed Roles of those Not Passed Fit</vt:lpstr>
      <vt:lpstr>Results of Unfit Outright Group</vt:lpstr>
      <vt:lpstr>Results of Unfit Outright Group</vt:lpstr>
      <vt:lpstr>Results of Unfit Outright Group</vt:lpstr>
      <vt:lpstr>Results of DFU Group</vt:lpstr>
      <vt:lpstr>Results of DFU Group</vt:lpstr>
      <vt:lpstr>Demographic Factors of those Not Passed Fit following PEM</vt:lpstr>
      <vt:lpstr>Demographic Factors of those Not Passed Fit following PEM</vt:lpstr>
      <vt:lpstr>Prevalence of Medical Conditions in those Not Passed Fit following PEM</vt:lpstr>
      <vt:lpstr>Prevalence of Medical Conditions in those Not Passed Fit following PEM</vt:lpstr>
      <vt:lpstr>Limitations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Factors Determining Fitness at PEM for safety-critical roles</dc:title>
  <dc:creator>Claire Rooney3</dc:creator>
  <cp:lastModifiedBy>Claire Rooney3</cp:lastModifiedBy>
  <cp:revision>52</cp:revision>
  <dcterms:created xsi:type="dcterms:W3CDTF">2025-09-22T08:44:32Z</dcterms:created>
  <dcterms:modified xsi:type="dcterms:W3CDTF">2025-10-03T14:20:29Z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