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13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80" r:id="rId3"/>
    <p:sldId id="257" r:id="rId4"/>
    <p:sldId id="281" r:id="rId5"/>
    <p:sldId id="258" r:id="rId6"/>
    <p:sldId id="259" r:id="rId7"/>
    <p:sldId id="282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77" r:id="rId17"/>
    <p:sldId id="268" r:id="rId18"/>
    <p:sldId id="269" r:id="rId19"/>
    <p:sldId id="278" r:id="rId20"/>
    <p:sldId id="271" r:id="rId21"/>
    <p:sldId id="272" r:id="rId22"/>
    <p:sldId id="273" r:id="rId23"/>
    <p:sldId id="274" r:id="rId24"/>
    <p:sldId id="279" r:id="rId25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86" y="3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8E2E-A0A1-4093-A675-107629C15317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2BDB9-0308-4051-AC87-85165B7568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13572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8E2E-A0A1-4093-A675-107629C15317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2BDB9-0308-4051-AC87-85165B7568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00623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8E2E-A0A1-4093-A675-107629C15317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2BDB9-0308-4051-AC87-85165B7568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76830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8E2E-A0A1-4093-A675-107629C15317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2BDB9-0308-4051-AC87-85165B7568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80240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8E2E-A0A1-4093-A675-107629C15317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2BDB9-0308-4051-AC87-85165B7568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41181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8E2E-A0A1-4093-A675-107629C15317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2BDB9-0308-4051-AC87-85165B7568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74372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8E2E-A0A1-4093-A675-107629C15317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2BDB9-0308-4051-AC87-85165B7568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76775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8E2E-A0A1-4093-A675-107629C15317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2BDB9-0308-4051-AC87-85165B7568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01775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8E2E-A0A1-4093-A675-107629C15317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2BDB9-0308-4051-AC87-85165B7568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45116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8E2E-A0A1-4093-A675-107629C15317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2BDB9-0308-4051-AC87-85165B7568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08263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8E2E-A0A1-4093-A675-107629C15317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2BDB9-0308-4051-AC87-85165B7568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3249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8E2E-A0A1-4093-A675-107629C15317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2BDB9-0308-4051-AC87-85165B7568C3}" type="slidenum">
              <a:rPr lang="hu-HU" smtClean="0"/>
              <a:t>‹#›</a:t>
            </a:fld>
            <a:endParaRPr lang="hu-HU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146524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8E2E-A0A1-4093-A675-107629C15317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2BDB9-0308-4051-AC87-85165B7568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066973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8E2E-A0A1-4093-A675-107629C15317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2BDB9-0308-4051-AC87-85165B7568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372054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8E2E-A0A1-4093-A675-107629C15317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2BDB9-0308-4051-AC87-85165B7568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98645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8E2E-A0A1-4093-A675-107629C15317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2BDB9-0308-4051-AC87-85165B7568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117330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8E2E-A0A1-4093-A675-107629C15317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2BDB9-0308-4051-AC87-85165B7568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72220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8E2E-A0A1-4093-A675-107629C15317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2BDB9-0308-4051-AC87-85165B7568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43481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C48E2E-A0A1-4093-A675-107629C15317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52BDB9-0308-4051-AC87-85165B7568C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280828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 helye 6"/>
          <p:cNvSpPr>
            <a:spLocks noGrp="1"/>
          </p:cNvSpPr>
          <p:nvPr>
            <p:ph type="body" idx="1"/>
          </p:nvPr>
        </p:nvSpPr>
        <p:spPr>
          <a:xfrm>
            <a:off x="1090246" y="5539154"/>
            <a:ext cx="9530861" cy="116644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hu-HU" sz="900" dirty="0" smtClean="0"/>
          </a:p>
          <a:p>
            <a:pPr marL="0" indent="0" algn="ctr">
              <a:buNone/>
            </a:pPr>
            <a:r>
              <a:rPr lang="hu-HU" sz="1800" i="1" dirty="0" smtClean="0">
                <a:solidFill>
                  <a:srgbClr val="FFC000"/>
                </a:solidFill>
              </a:rPr>
              <a:t>Janos Hajdu M.D.  –  </a:t>
            </a:r>
            <a:r>
              <a:rPr lang="hu-HU" sz="1800" i="1" dirty="0" err="1" smtClean="0">
                <a:solidFill>
                  <a:srgbClr val="FFC000"/>
                </a:solidFill>
              </a:rPr>
              <a:t>Hungarian</a:t>
            </a:r>
            <a:r>
              <a:rPr lang="hu-HU" sz="1800" i="1" dirty="0" smtClean="0">
                <a:solidFill>
                  <a:srgbClr val="FFC000"/>
                </a:solidFill>
              </a:rPr>
              <a:t> </a:t>
            </a:r>
            <a:r>
              <a:rPr lang="hu-HU" sz="1800" i="1" dirty="0" err="1" smtClean="0">
                <a:solidFill>
                  <a:srgbClr val="FFC000"/>
                </a:solidFill>
              </a:rPr>
              <a:t>Railway</a:t>
            </a:r>
            <a:r>
              <a:rPr lang="hu-HU" sz="1800" i="1" dirty="0" smtClean="0">
                <a:solidFill>
                  <a:srgbClr val="FFC000"/>
                </a:solidFill>
              </a:rPr>
              <a:t> </a:t>
            </a:r>
            <a:r>
              <a:rPr lang="hu-HU" sz="1800" i="1" dirty="0" err="1" smtClean="0">
                <a:solidFill>
                  <a:srgbClr val="FFC000"/>
                </a:solidFill>
              </a:rPr>
              <a:t>Healthcare</a:t>
            </a:r>
            <a:r>
              <a:rPr lang="hu-HU" sz="1800" i="1" dirty="0" smtClean="0">
                <a:solidFill>
                  <a:srgbClr val="FFC000"/>
                </a:solidFill>
              </a:rPr>
              <a:t> Ltd.</a:t>
            </a:r>
            <a:endParaRPr lang="en-US" sz="1800" i="1" dirty="0" smtClean="0">
              <a:solidFill>
                <a:srgbClr val="FFC000"/>
              </a:solidFill>
            </a:endParaRPr>
          </a:p>
        </p:txBody>
      </p:sp>
      <p:pic>
        <p:nvPicPr>
          <p:cNvPr id="1026" name="Picture 2" descr="Vasútegészségügy Magyarország - Arany Oldala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56267" cy="1456268"/>
          </a:xfrm>
          <a:prstGeom prst="rect">
            <a:avLst/>
          </a:prstGeom>
          <a:noFill/>
          <a:effectLst>
            <a:softEdge rad="88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Vasútegészségügy Magyarország - Arany Oldala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1334" y="0"/>
            <a:ext cx="1456267" cy="1456268"/>
          </a:xfrm>
          <a:prstGeom prst="rect">
            <a:avLst/>
          </a:prstGeom>
          <a:noFill/>
          <a:effectLst>
            <a:softEdge rad="88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2396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ím 5"/>
          <p:cNvSpPr>
            <a:spLocks noGrp="1"/>
          </p:cNvSpPr>
          <p:nvPr>
            <p:ph type="title"/>
          </p:nvPr>
        </p:nvSpPr>
        <p:spPr>
          <a:xfrm>
            <a:off x="1261533" y="967109"/>
            <a:ext cx="9592734" cy="1326321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FFFF00"/>
                </a:solidFill>
              </a:rPr>
              <a:t>Color Vision Deficiency in Railway Transport: </a:t>
            </a:r>
            <a:r>
              <a:rPr lang="hu-HU" sz="4000" dirty="0" smtClean="0">
                <a:solidFill>
                  <a:srgbClr val="FFFF00"/>
                </a:solidFill>
              </a:rPr>
              <a:t>            </a:t>
            </a:r>
            <a:r>
              <a:rPr lang="en-US" sz="4000" dirty="0" smtClean="0">
                <a:solidFill>
                  <a:srgbClr val="FFFF00"/>
                </a:solidFill>
              </a:rPr>
              <a:t>Medical Reality, Ergonomics, and Over-Regulation</a:t>
            </a:r>
            <a:endParaRPr lang="hu-HU" sz="4000" dirty="0">
              <a:solidFill>
                <a:srgbClr val="FFFF00"/>
              </a:solidFill>
            </a:endParaRPr>
          </a:p>
        </p:txBody>
      </p:sp>
      <p:sp>
        <p:nvSpPr>
          <p:cNvPr id="7" name="Szöveg helye 6"/>
          <p:cNvSpPr>
            <a:spLocks noGrp="1"/>
          </p:cNvSpPr>
          <p:nvPr>
            <p:ph type="body" idx="1"/>
          </p:nvPr>
        </p:nvSpPr>
        <p:spPr>
          <a:xfrm>
            <a:off x="1090246" y="2988734"/>
            <a:ext cx="9530861" cy="371686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A Critical </a:t>
            </a:r>
            <a:r>
              <a:rPr lang="en-US" sz="2800" dirty="0" smtClean="0"/>
              <a:t>Appraisal</a:t>
            </a:r>
            <a:endParaRPr lang="en-US" sz="2800" dirty="0" smtClean="0">
              <a:solidFill>
                <a:srgbClr val="FFFF00"/>
              </a:solidFill>
            </a:endParaRPr>
          </a:p>
          <a:p>
            <a:pPr marL="0" indent="0" algn="ctr">
              <a:buNone/>
            </a:pPr>
            <a:r>
              <a:rPr lang="en-US" sz="2800" dirty="0" smtClean="0"/>
              <a:t>Historical Myths</a:t>
            </a:r>
            <a:endParaRPr lang="hu-HU" sz="2800" dirty="0" smtClean="0"/>
          </a:p>
          <a:p>
            <a:pPr marL="0" indent="0" algn="ctr">
              <a:buNone/>
            </a:pPr>
            <a:r>
              <a:rPr lang="en-US" sz="2800" dirty="0" smtClean="0"/>
              <a:t>Visual Psychophysics</a:t>
            </a:r>
            <a:endParaRPr lang="hu-HU" sz="2800" dirty="0" smtClean="0"/>
          </a:p>
          <a:p>
            <a:pPr marL="0" indent="0" algn="ctr">
              <a:buNone/>
            </a:pPr>
            <a:r>
              <a:rPr lang="en-US" sz="2800" dirty="0" smtClean="0"/>
              <a:t>Occupational </a:t>
            </a:r>
            <a:r>
              <a:rPr lang="en-US" sz="2800" dirty="0" smtClean="0"/>
              <a:t>Ergonomics</a:t>
            </a:r>
            <a:endParaRPr lang="hu-HU" sz="2800" dirty="0" smtClean="0"/>
          </a:p>
          <a:p>
            <a:pPr marL="0" indent="0" algn="ctr">
              <a:buNone/>
            </a:pPr>
            <a:endParaRPr lang="hu-HU" sz="900" dirty="0" smtClean="0"/>
          </a:p>
          <a:p>
            <a:pPr marL="0" indent="0" algn="ctr">
              <a:buNone/>
            </a:pPr>
            <a:r>
              <a:rPr lang="hu-HU" sz="1800" i="1" dirty="0" smtClean="0">
                <a:solidFill>
                  <a:srgbClr val="FFC000"/>
                </a:solidFill>
              </a:rPr>
              <a:t>Janos Hajdu M.D.  –  </a:t>
            </a:r>
            <a:r>
              <a:rPr lang="hu-HU" sz="1800" i="1" dirty="0" err="1" smtClean="0">
                <a:solidFill>
                  <a:srgbClr val="FFC000"/>
                </a:solidFill>
              </a:rPr>
              <a:t>Hungarian</a:t>
            </a:r>
            <a:r>
              <a:rPr lang="hu-HU" sz="1800" i="1" dirty="0" smtClean="0">
                <a:solidFill>
                  <a:srgbClr val="FFC000"/>
                </a:solidFill>
              </a:rPr>
              <a:t> </a:t>
            </a:r>
            <a:r>
              <a:rPr lang="hu-HU" sz="1800" i="1" dirty="0" err="1" smtClean="0">
                <a:solidFill>
                  <a:srgbClr val="FFC000"/>
                </a:solidFill>
              </a:rPr>
              <a:t>Railway</a:t>
            </a:r>
            <a:r>
              <a:rPr lang="hu-HU" sz="1800" i="1" dirty="0" smtClean="0">
                <a:solidFill>
                  <a:srgbClr val="FFC000"/>
                </a:solidFill>
              </a:rPr>
              <a:t> </a:t>
            </a:r>
            <a:r>
              <a:rPr lang="hu-HU" sz="1800" i="1" dirty="0" err="1" smtClean="0">
                <a:solidFill>
                  <a:srgbClr val="FFC000"/>
                </a:solidFill>
              </a:rPr>
              <a:t>Healthcare</a:t>
            </a:r>
            <a:r>
              <a:rPr lang="hu-HU" sz="1800" i="1" dirty="0" smtClean="0">
                <a:solidFill>
                  <a:srgbClr val="FFC000"/>
                </a:solidFill>
              </a:rPr>
              <a:t> Ltd.</a:t>
            </a:r>
            <a:endParaRPr lang="en-US" sz="1800" i="1" dirty="0" smtClean="0">
              <a:solidFill>
                <a:srgbClr val="FFC000"/>
              </a:solidFill>
            </a:endParaRPr>
          </a:p>
        </p:txBody>
      </p:sp>
      <p:pic>
        <p:nvPicPr>
          <p:cNvPr id="1026" name="Picture 2" descr="Vasútegészségügy Magyarország - Arany Oldala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56267" cy="1456268"/>
          </a:xfrm>
          <a:prstGeom prst="rect">
            <a:avLst/>
          </a:prstGeom>
          <a:noFill/>
          <a:effectLst>
            <a:softEdge rad="88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Vasútegészségügy Magyarország - Arany Oldala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1334" y="0"/>
            <a:ext cx="1456267" cy="1456268"/>
          </a:xfrm>
          <a:prstGeom prst="rect">
            <a:avLst/>
          </a:prstGeom>
          <a:noFill/>
          <a:effectLst>
            <a:softEdge rad="88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4569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3795" y="146304"/>
            <a:ext cx="10353761" cy="1326321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Executive Summary: </a:t>
            </a:r>
            <a:r>
              <a:rPr lang="hu-HU" dirty="0" smtClean="0">
                <a:solidFill>
                  <a:srgbClr val="FFFF00"/>
                </a:solidFill>
              </a:rPr>
              <a:t>                                 </a:t>
            </a:r>
            <a:r>
              <a:rPr lang="en-US" dirty="0" smtClean="0">
                <a:solidFill>
                  <a:srgbClr val="FFFF00"/>
                </a:solidFill>
              </a:rPr>
              <a:t>The Core Conflict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" y="1420368"/>
            <a:ext cx="11396132" cy="5309616"/>
          </a:xfrm>
        </p:spPr>
        <p:txBody>
          <a:bodyPr>
            <a:noAutofit/>
          </a:bodyPr>
          <a:lstStyle/>
          <a:p>
            <a:pPr lvl="1"/>
            <a:r>
              <a:rPr lang="hu-HU" sz="2400" dirty="0" err="1" smtClean="0"/>
              <a:t>Regulatory</a:t>
            </a:r>
            <a:r>
              <a:rPr lang="hu-HU" sz="2400" dirty="0" smtClean="0"/>
              <a:t> Paradox in Hungary (</a:t>
            </a:r>
            <a:r>
              <a:rPr lang="hu-HU" sz="2400" dirty="0" err="1" smtClean="0"/>
              <a:t>Government</a:t>
            </a:r>
            <a:r>
              <a:rPr lang="hu-HU" sz="2400" dirty="0" smtClean="0"/>
              <a:t> </a:t>
            </a:r>
            <a:r>
              <a:rPr lang="hu-HU" sz="2400" dirty="0" err="1" smtClean="0"/>
              <a:t>Decree</a:t>
            </a:r>
            <a:r>
              <a:rPr lang="hu-HU" sz="2400" dirty="0" smtClean="0"/>
              <a:t> No. 203/2009) - </a:t>
            </a:r>
            <a:r>
              <a:rPr lang="hu-HU" sz="2400" dirty="0" err="1" smtClean="0"/>
              <a:t>Rigid</a:t>
            </a:r>
            <a:r>
              <a:rPr lang="hu-HU" sz="2400" dirty="0" smtClean="0"/>
              <a:t> </a:t>
            </a:r>
            <a:r>
              <a:rPr lang="hu-HU" sz="2400" dirty="0" err="1"/>
              <a:t>national</a:t>
            </a:r>
            <a:r>
              <a:rPr lang="hu-HU" sz="2400" dirty="0"/>
              <a:t> </a:t>
            </a:r>
            <a:r>
              <a:rPr lang="hu-HU" sz="2400" dirty="0" err="1"/>
              <a:t>regulations</a:t>
            </a:r>
            <a:r>
              <a:rPr lang="hu-HU" sz="2400" dirty="0"/>
              <a:t> </a:t>
            </a:r>
            <a:r>
              <a:rPr lang="hu-HU" sz="2400" dirty="0" err="1"/>
              <a:t>for</a:t>
            </a:r>
            <a:r>
              <a:rPr lang="hu-HU" sz="2400" dirty="0"/>
              <a:t> </a:t>
            </a:r>
            <a:r>
              <a:rPr lang="hu-HU" sz="2400" dirty="0" err="1"/>
              <a:t>Colour</a:t>
            </a:r>
            <a:r>
              <a:rPr lang="hu-HU" sz="2400" dirty="0"/>
              <a:t> Vision </a:t>
            </a:r>
            <a:r>
              <a:rPr lang="hu-HU" sz="2400" dirty="0" err="1"/>
              <a:t>Deficiency</a:t>
            </a:r>
            <a:r>
              <a:rPr lang="hu-HU" sz="2400" dirty="0"/>
              <a:t> (CVD</a:t>
            </a:r>
            <a:r>
              <a:rPr lang="hu-HU" sz="2400" dirty="0" smtClean="0"/>
              <a:t>)</a:t>
            </a:r>
          </a:p>
          <a:p>
            <a:pPr lvl="1"/>
            <a:r>
              <a:rPr lang="hu-HU" sz="2400" dirty="0">
                <a:solidFill>
                  <a:srgbClr val="FFFF00"/>
                </a:solidFill>
              </a:rPr>
              <a:t>In Hungary CVD </a:t>
            </a:r>
            <a:r>
              <a:rPr lang="en-US" sz="2400" dirty="0">
                <a:solidFill>
                  <a:srgbClr val="FFFF00"/>
                </a:solidFill>
              </a:rPr>
              <a:t>is a disqualifying factor for more than 100 railway job positions, regardless of its </a:t>
            </a:r>
            <a:r>
              <a:rPr lang="en-US" sz="2400" dirty="0" smtClean="0">
                <a:solidFill>
                  <a:srgbClr val="FFFF00"/>
                </a:solidFill>
              </a:rPr>
              <a:t>severity</a:t>
            </a:r>
            <a:endParaRPr lang="hu-HU" sz="2400" dirty="0" smtClean="0"/>
          </a:p>
          <a:p>
            <a:pPr lvl="1"/>
            <a:r>
              <a:rPr lang="hu-HU" sz="2400" dirty="0" smtClean="0"/>
              <a:t>EU </a:t>
            </a:r>
            <a:r>
              <a:rPr lang="en-US" sz="2400" i="1" dirty="0" smtClean="0">
                <a:solidFill>
                  <a:srgbClr val="FFC000"/>
                </a:solidFill>
              </a:rPr>
              <a:t>Directive </a:t>
            </a:r>
            <a:r>
              <a:rPr lang="en-US" sz="2400" i="1" dirty="0">
                <a:solidFill>
                  <a:srgbClr val="FFC000"/>
                </a:solidFill>
              </a:rPr>
              <a:t>2007/59/EC on the certification of train </a:t>
            </a:r>
            <a:r>
              <a:rPr lang="en-US" sz="2400" i="1" dirty="0" smtClean="0">
                <a:solidFill>
                  <a:srgbClr val="FFC000"/>
                </a:solidFill>
              </a:rPr>
              <a:t>drivers</a:t>
            </a:r>
            <a:r>
              <a:rPr lang="hu-HU" sz="2400" i="1" dirty="0">
                <a:solidFill>
                  <a:srgbClr val="FFC000"/>
                </a:solidFill>
              </a:rPr>
              <a:t> </a:t>
            </a:r>
            <a:r>
              <a:rPr lang="hu-HU" sz="2400" i="1" dirty="0" smtClean="0">
                <a:solidFill>
                  <a:srgbClr val="FFC000"/>
                </a:solidFill>
              </a:rPr>
              <a:t>  </a:t>
            </a:r>
            <a:r>
              <a:rPr lang="hu-HU" sz="2400" i="1" dirty="0" smtClean="0"/>
              <a:t>and                        </a:t>
            </a:r>
            <a:r>
              <a:rPr lang="en-US" sz="2400" i="1" dirty="0" smtClean="0">
                <a:solidFill>
                  <a:srgbClr val="FFC000"/>
                </a:solidFill>
              </a:rPr>
              <a:t>Commission </a:t>
            </a:r>
            <a:r>
              <a:rPr lang="en-US" sz="2400" i="1" dirty="0">
                <a:solidFill>
                  <a:srgbClr val="FFC000"/>
                </a:solidFill>
              </a:rPr>
              <a:t>Implementing Regulation (EU) 2019/773 on the technical specification for interoperability relating to the operation and traffic management </a:t>
            </a:r>
            <a:r>
              <a:rPr lang="en-US" sz="2400" i="1" dirty="0" smtClean="0">
                <a:solidFill>
                  <a:srgbClr val="FFC000"/>
                </a:solidFill>
              </a:rPr>
              <a:t>subsystem</a:t>
            </a:r>
            <a:r>
              <a:rPr lang="hu-HU" sz="2400" i="1" dirty="0" smtClean="0"/>
              <a:t> </a:t>
            </a:r>
            <a:r>
              <a:rPr lang="en-US" sz="2400" dirty="0"/>
              <a:t>establish appropriate color vision criteria for a smaller number of job </a:t>
            </a:r>
            <a:r>
              <a:rPr lang="en-US" sz="2400" dirty="0" smtClean="0"/>
              <a:t>categories</a:t>
            </a:r>
            <a:r>
              <a:rPr lang="hu-HU" sz="2400" dirty="0" smtClean="0"/>
              <a:t>!</a:t>
            </a:r>
            <a:endParaRPr lang="hu-HU" sz="2400" i="1" dirty="0" smtClean="0"/>
          </a:p>
          <a:p>
            <a:pPr lvl="1"/>
            <a:r>
              <a:rPr lang="hu-HU" sz="2400" dirty="0" smtClean="0"/>
              <a:t>T</a:t>
            </a:r>
            <a:r>
              <a:rPr lang="en-US" sz="2400" dirty="0" smtClean="0"/>
              <a:t>he</a:t>
            </a:r>
            <a:r>
              <a:rPr lang="hu-HU" sz="2400" dirty="0" smtClean="0"/>
              <a:t>re </a:t>
            </a:r>
            <a:r>
              <a:rPr lang="hu-HU" sz="2400" dirty="0" err="1" smtClean="0"/>
              <a:t>was</a:t>
            </a:r>
            <a:r>
              <a:rPr lang="hu-HU" sz="2400" dirty="0" smtClean="0"/>
              <a:t> a t</a:t>
            </a:r>
            <a:r>
              <a:rPr lang="en-US" sz="2400" dirty="0" err="1" smtClean="0"/>
              <a:t>echnological</a:t>
            </a:r>
            <a:r>
              <a:rPr lang="en-US" sz="2400" dirty="0" smtClean="0"/>
              <a:t> </a:t>
            </a:r>
            <a:r>
              <a:rPr lang="hu-HU" sz="2400" dirty="0" smtClean="0"/>
              <a:t>s</a:t>
            </a:r>
            <a:r>
              <a:rPr lang="en-US" sz="2400" dirty="0" err="1" smtClean="0"/>
              <a:t>hift</a:t>
            </a:r>
            <a:r>
              <a:rPr lang="hu-HU" sz="2400" dirty="0" smtClean="0"/>
              <a:t>: </a:t>
            </a:r>
            <a:r>
              <a:rPr lang="en-US" sz="2400" dirty="0" smtClean="0"/>
              <a:t>LED signals, cab signaling,  digital </a:t>
            </a:r>
            <a:r>
              <a:rPr lang="en-US" sz="2400" dirty="0" err="1" smtClean="0"/>
              <a:t>comm</a:t>
            </a:r>
            <a:r>
              <a:rPr lang="hu-HU" sz="2400" dirty="0" err="1" smtClean="0"/>
              <a:t>unications</a:t>
            </a:r>
            <a:r>
              <a:rPr lang="hu-HU" sz="2400" dirty="0" smtClean="0"/>
              <a:t>, etc.</a:t>
            </a:r>
            <a:endParaRPr lang="hu-HU" sz="2400" dirty="0"/>
          </a:p>
        </p:txBody>
      </p:sp>
      <p:pic>
        <p:nvPicPr>
          <p:cNvPr id="2054" name="Picture 6" descr="Paragraph Writing GIF - Paragraph Writing Story Writing - Discover &amp; Share  GIF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99" y="0"/>
            <a:ext cx="1104299" cy="1490803"/>
          </a:xfrm>
          <a:prstGeom prst="rect">
            <a:avLst/>
          </a:prstGeom>
          <a:noFill/>
          <a:effectLst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7680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3795" y="1"/>
            <a:ext cx="10353761" cy="1244082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Executive Summary: </a:t>
            </a:r>
            <a:r>
              <a:rPr lang="hu-HU" dirty="0" smtClean="0">
                <a:solidFill>
                  <a:srgbClr val="FFFF00"/>
                </a:solidFill>
              </a:rPr>
              <a:t>                                 </a:t>
            </a:r>
            <a:r>
              <a:rPr lang="en-US" dirty="0" smtClean="0">
                <a:solidFill>
                  <a:srgbClr val="FFFF00"/>
                </a:solidFill>
              </a:rPr>
              <a:t>The Core Conflict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0" y="1169437"/>
            <a:ext cx="12192000" cy="5560547"/>
          </a:xfrm>
        </p:spPr>
        <p:txBody>
          <a:bodyPr>
            <a:noAutofit/>
          </a:bodyPr>
          <a:lstStyle/>
          <a:p>
            <a:pPr marL="457200" lvl="1" indent="0" algn="ctr">
              <a:buNone/>
            </a:pPr>
            <a:r>
              <a:rPr lang="hu-HU" sz="3600" b="1" dirty="0" smtClean="0">
                <a:solidFill>
                  <a:srgbClr val="FFFF00"/>
                </a:solidFill>
              </a:rPr>
              <a:t>GOAL:</a:t>
            </a:r>
            <a:endParaRPr lang="en-US" sz="3600" b="1" dirty="0" smtClean="0">
              <a:solidFill>
                <a:srgbClr val="FFFF00"/>
              </a:solidFill>
            </a:endParaRPr>
          </a:p>
          <a:p>
            <a:pPr marL="457200" lvl="1" indent="0" algn="ctr">
              <a:buNone/>
            </a:pPr>
            <a:r>
              <a:rPr lang="en-US" sz="3200" b="1" dirty="0" smtClean="0">
                <a:solidFill>
                  <a:srgbClr val="FFFF00"/>
                </a:solidFill>
              </a:rPr>
              <a:t>Demonstrating </a:t>
            </a:r>
            <a:r>
              <a:rPr lang="en-US" sz="3200" b="1" dirty="0" smtClean="0">
                <a:solidFill>
                  <a:srgbClr val="FFFF00"/>
                </a:solidFill>
              </a:rPr>
              <a:t>that congenital CVD poses no measurable risk in the</a:t>
            </a:r>
            <a:r>
              <a:rPr lang="hu-HU" sz="3200" b="1" dirty="0" smtClean="0">
                <a:solidFill>
                  <a:srgbClr val="FFFF00"/>
                </a:solidFill>
              </a:rPr>
              <a:t> </a:t>
            </a:r>
            <a:r>
              <a:rPr lang="en-US" sz="3200" b="1" dirty="0" smtClean="0">
                <a:solidFill>
                  <a:srgbClr val="FFFF00"/>
                </a:solidFill>
              </a:rPr>
              <a:t>vast majority of modern railway </a:t>
            </a:r>
            <a:r>
              <a:rPr lang="hu-HU" sz="3200" b="1" dirty="0" err="1" smtClean="0">
                <a:solidFill>
                  <a:srgbClr val="FFFF00"/>
                </a:solidFill>
              </a:rPr>
              <a:t>jobs</a:t>
            </a:r>
            <a:r>
              <a:rPr lang="en-US" sz="3200" b="1" dirty="0" smtClean="0">
                <a:solidFill>
                  <a:srgbClr val="FFFF00"/>
                </a:solidFill>
              </a:rPr>
              <a:t>.</a:t>
            </a:r>
            <a:endParaRPr lang="hu-HU" sz="2400" b="1" dirty="0">
              <a:solidFill>
                <a:srgbClr val="FFFF00"/>
              </a:solidFill>
              <a:effectLst/>
            </a:endParaRPr>
          </a:p>
          <a:p>
            <a:pPr marL="457200" lvl="1" indent="0" algn="ctr">
              <a:buNone/>
            </a:pPr>
            <a:r>
              <a:rPr lang="hu-HU" sz="2800" b="1" dirty="0" smtClean="0">
                <a:effectLst/>
              </a:rPr>
              <a:t>Cole</a:t>
            </a:r>
            <a:r>
              <a:rPr lang="hu-HU" sz="2800" b="1" dirty="0">
                <a:effectLst/>
              </a:rPr>
              <a:t>, B. L</a:t>
            </a:r>
            <a:r>
              <a:rPr lang="hu-HU" sz="2800" dirty="0">
                <a:effectLst/>
              </a:rPr>
              <a:t>., &amp; </a:t>
            </a:r>
            <a:r>
              <a:rPr lang="hu-HU" sz="2800" b="1" dirty="0" err="1">
                <a:effectLst/>
              </a:rPr>
              <a:t>Maddocks</a:t>
            </a:r>
            <a:r>
              <a:rPr lang="hu-HU" sz="2800" b="1" dirty="0">
                <a:effectLst/>
              </a:rPr>
              <a:t>, J. D</a:t>
            </a:r>
            <a:r>
              <a:rPr lang="hu-HU" sz="2800" dirty="0">
                <a:effectLst/>
              </a:rPr>
              <a:t>. (</a:t>
            </a:r>
            <a:r>
              <a:rPr lang="hu-HU" sz="2800" b="1" dirty="0">
                <a:effectLst/>
              </a:rPr>
              <a:t>2008</a:t>
            </a:r>
            <a:r>
              <a:rPr lang="hu-HU" sz="2800" dirty="0">
                <a:effectLst/>
              </a:rPr>
              <a:t>), </a:t>
            </a:r>
            <a:r>
              <a:rPr lang="hu-HU" sz="2800" i="1" dirty="0">
                <a:solidFill>
                  <a:srgbClr val="FFC000"/>
                </a:solidFill>
                <a:effectLst/>
              </a:rPr>
              <a:t>"</a:t>
            </a:r>
            <a:r>
              <a:rPr lang="hu-HU" sz="2800" i="1" dirty="0" err="1">
                <a:solidFill>
                  <a:srgbClr val="FFC000"/>
                </a:solidFill>
                <a:effectLst/>
              </a:rPr>
              <a:t>Color</a:t>
            </a:r>
            <a:r>
              <a:rPr lang="hu-HU" sz="2800" i="1" dirty="0">
                <a:solidFill>
                  <a:srgbClr val="FFC000"/>
                </a:solidFill>
                <a:effectLst/>
              </a:rPr>
              <a:t> </a:t>
            </a:r>
            <a:r>
              <a:rPr lang="hu-HU" sz="2800" i="1" dirty="0" err="1">
                <a:solidFill>
                  <a:srgbClr val="FFC000"/>
                </a:solidFill>
                <a:effectLst/>
              </a:rPr>
              <a:t>vision</a:t>
            </a:r>
            <a:r>
              <a:rPr lang="hu-HU" sz="2800" i="1" dirty="0">
                <a:solidFill>
                  <a:srgbClr val="FFC000"/>
                </a:solidFill>
                <a:effectLst/>
              </a:rPr>
              <a:t> testing and </a:t>
            </a:r>
            <a:r>
              <a:rPr lang="hu-HU" sz="2800" i="1" dirty="0" err="1">
                <a:solidFill>
                  <a:srgbClr val="FFC000"/>
                </a:solidFill>
                <a:effectLst/>
              </a:rPr>
              <a:t>the</a:t>
            </a:r>
            <a:r>
              <a:rPr lang="hu-HU" sz="2800" i="1" dirty="0">
                <a:solidFill>
                  <a:srgbClr val="FFC000"/>
                </a:solidFill>
                <a:effectLst/>
              </a:rPr>
              <a:t> </a:t>
            </a:r>
            <a:r>
              <a:rPr lang="hu-HU" sz="2800" i="1" dirty="0" err="1">
                <a:solidFill>
                  <a:srgbClr val="FFC000"/>
                </a:solidFill>
                <a:effectLst/>
              </a:rPr>
              <a:t>safety</a:t>
            </a:r>
            <a:r>
              <a:rPr lang="hu-HU" sz="2800" i="1" dirty="0">
                <a:solidFill>
                  <a:srgbClr val="FFC000"/>
                </a:solidFill>
                <a:effectLst/>
              </a:rPr>
              <a:t> of </a:t>
            </a:r>
            <a:r>
              <a:rPr lang="hu-HU" sz="2800" i="1" dirty="0" err="1">
                <a:solidFill>
                  <a:srgbClr val="FFC000"/>
                </a:solidFill>
                <a:effectLst/>
              </a:rPr>
              <a:t>transport</a:t>
            </a:r>
            <a:r>
              <a:rPr lang="hu-HU" sz="2800" i="1" dirty="0">
                <a:solidFill>
                  <a:srgbClr val="FFC000"/>
                </a:solidFill>
                <a:effectLst/>
              </a:rPr>
              <a:t> </a:t>
            </a:r>
            <a:r>
              <a:rPr lang="hu-HU" sz="2800" i="1" dirty="0" err="1">
                <a:solidFill>
                  <a:srgbClr val="FFC000"/>
                </a:solidFill>
                <a:effectLst/>
              </a:rPr>
              <a:t>workers</a:t>
            </a:r>
            <a:r>
              <a:rPr lang="hu-HU" sz="2800" i="1" dirty="0">
                <a:solidFill>
                  <a:srgbClr val="FFC000"/>
                </a:solidFill>
                <a:effectLst/>
              </a:rPr>
              <a:t>,"</a:t>
            </a:r>
            <a:r>
              <a:rPr lang="hu-HU" sz="2800" dirty="0">
                <a:effectLst/>
              </a:rPr>
              <a:t> </a:t>
            </a:r>
            <a:r>
              <a:rPr lang="hu-HU" sz="2800" i="1" dirty="0" err="1">
                <a:effectLst/>
              </a:rPr>
              <a:t>Clinical</a:t>
            </a:r>
            <a:r>
              <a:rPr lang="hu-HU" sz="2800" i="1" dirty="0">
                <a:effectLst/>
              </a:rPr>
              <a:t> and </a:t>
            </a:r>
            <a:r>
              <a:rPr lang="hu-HU" sz="2800" i="1" dirty="0" err="1">
                <a:effectLst/>
              </a:rPr>
              <a:t>Experimental</a:t>
            </a:r>
            <a:r>
              <a:rPr lang="hu-HU" sz="2800" i="1" dirty="0">
                <a:effectLst/>
              </a:rPr>
              <a:t> </a:t>
            </a:r>
            <a:r>
              <a:rPr lang="hu-HU" sz="2800" i="1" dirty="0" err="1">
                <a:effectLst/>
              </a:rPr>
              <a:t>Optometry</a:t>
            </a:r>
            <a:r>
              <a:rPr lang="hu-HU" sz="2800" dirty="0">
                <a:effectLst/>
              </a:rPr>
              <a:t>, 91(1), </a:t>
            </a:r>
            <a:r>
              <a:rPr lang="hu-HU" sz="2800" dirty="0" smtClean="0">
                <a:effectLst/>
              </a:rPr>
              <a:t>16–24;  - </a:t>
            </a:r>
            <a:r>
              <a:rPr lang="hu-HU" sz="2800" dirty="0" err="1" smtClean="0">
                <a:effectLst/>
              </a:rPr>
              <a:t>confirms</a:t>
            </a:r>
            <a:r>
              <a:rPr lang="hu-HU" sz="2800" dirty="0" smtClean="0">
                <a:effectLst/>
              </a:rPr>
              <a:t> </a:t>
            </a:r>
            <a:r>
              <a:rPr lang="hu-HU" sz="2800" dirty="0" err="1">
                <a:effectLst/>
              </a:rPr>
              <a:t>that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the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perception</a:t>
            </a:r>
            <a:r>
              <a:rPr lang="hu-HU" sz="2800" dirty="0">
                <a:effectLst/>
              </a:rPr>
              <a:t> of modern, </a:t>
            </a:r>
            <a:r>
              <a:rPr lang="hu-HU" sz="2800" dirty="0" err="1">
                <a:effectLst/>
              </a:rPr>
              <a:t>high</a:t>
            </a:r>
            <a:r>
              <a:rPr lang="hu-HU" sz="2800" dirty="0">
                <a:effectLst/>
              </a:rPr>
              <a:t>-saturation LED </a:t>
            </a:r>
            <a:r>
              <a:rPr lang="hu-HU" sz="2800" dirty="0" err="1">
                <a:effectLst/>
              </a:rPr>
              <a:t>lights</a:t>
            </a:r>
            <a:r>
              <a:rPr lang="hu-HU" sz="2800" dirty="0">
                <a:effectLst/>
              </a:rPr>
              <a:t> is </a:t>
            </a:r>
            <a:r>
              <a:rPr lang="hu-HU" sz="2800" dirty="0" err="1">
                <a:effectLst/>
              </a:rPr>
              <a:t>excellent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among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individuals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with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color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vision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deficiency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due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to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adequate</a:t>
            </a:r>
            <a:r>
              <a:rPr lang="hu-HU" sz="2800" dirty="0">
                <a:effectLst/>
              </a:rPr>
              <a:t> </a:t>
            </a:r>
            <a:r>
              <a:rPr lang="hu-HU" sz="2800" dirty="0" err="1" smtClean="0">
                <a:effectLst/>
              </a:rPr>
              <a:t>contrast</a:t>
            </a:r>
            <a:r>
              <a:rPr lang="hu-HU" sz="2800" dirty="0" smtClean="0">
                <a:effectLst/>
              </a:rPr>
              <a:t>!</a:t>
            </a:r>
            <a:endParaRPr lang="hu-HU" sz="2800" dirty="0">
              <a:effectLst/>
            </a:endParaRPr>
          </a:p>
          <a:p>
            <a:pPr marL="457200" lvl="1" indent="0" algn="ctr">
              <a:buNone/>
            </a:pPr>
            <a:r>
              <a:rPr lang="en-US" sz="3600" b="1" dirty="0">
                <a:solidFill>
                  <a:srgbClr val="FFFF00"/>
                </a:solidFill>
              </a:rPr>
              <a:t>To bring about changes at the legislative level</a:t>
            </a:r>
            <a:endParaRPr lang="hu-HU" sz="3600" b="1" dirty="0">
              <a:solidFill>
                <a:srgbClr val="FFFF00"/>
              </a:solidFill>
            </a:endParaRPr>
          </a:p>
        </p:txBody>
      </p:sp>
      <p:pic>
        <p:nvPicPr>
          <p:cNvPr id="2054" name="Picture 6" descr="Paragraph Writing GIF - Paragraph Writing Story Writing - Discover &amp; Share  GIF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0694" y="0"/>
            <a:ext cx="1604324" cy="2165837"/>
          </a:xfrm>
          <a:prstGeom prst="rect">
            <a:avLst/>
          </a:prstGeom>
          <a:noFill/>
          <a:effectLst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49075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3796" y="1"/>
            <a:ext cx="10353761" cy="1359408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Occupational Screening Pitfalls in Transportation</a:t>
            </a:r>
            <a:r>
              <a:rPr lang="hu-HU" dirty="0" smtClean="0">
                <a:solidFill>
                  <a:srgbClr val="FFFF00"/>
                </a:solidFill>
              </a:rPr>
              <a:t> SECTOR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269631" y="1359408"/>
            <a:ext cx="11664460" cy="5145024"/>
          </a:xfrm>
        </p:spPr>
        <p:txBody>
          <a:bodyPr>
            <a:normAutofit/>
          </a:bodyPr>
          <a:lstStyle/>
          <a:p>
            <a:pPr lvl="0"/>
            <a:r>
              <a:rPr lang="hu-HU" sz="2400" dirty="0" smtClean="0">
                <a:effectLst/>
              </a:rPr>
              <a:t>Little </a:t>
            </a:r>
            <a:r>
              <a:rPr lang="hu-HU" sz="2400" dirty="0" err="1">
                <a:effectLst/>
              </a:rPr>
              <a:t>information</a:t>
            </a:r>
            <a:r>
              <a:rPr lang="hu-HU" sz="2400" dirty="0">
                <a:effectLst/>
              </a:rPr>
              <a:t> showing </a:t>
            </a:r>
            <a:r>
              <a:rPr lang="hu-HU" sz="2400" dirty="0" err="1">
                <a:effectLst/>
              </a:rPr>
              <a:t>the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real</a:t>
            </a:r>
            <a:r>
              <a:rPr lang="hu-HU" sz="2400" dirty="0">
                <a:effectLst/>
              </a:rPr>
              <a:t>, </a:t>
            </a:r>
            <a:r>
              <a:rPr lang="hu-HU" sz="2400" dirty="0" err="1">
                <a:effectLst/>
              </a:rPr>
              <a:t>practical</a:t>
            </a:r>
            <a:r>
              <a:rPr lang="hu-HU" sz="2400" dirty="0">
                <a:effectLst/>
              </a:rPr>
              <a:t> performance of </a:t>
            </a:r>
            <a:r>
              <a:rPr lang="hu-HU" sz="2400" dirty="0" err="1">
                <a:effectLst/>
              </a:rPr>
              <a:t>individuals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with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color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vision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deficiency</a:t>
            </a:r>
            <a:r>
              <a:rPr lang="hu-HU" sz="2400" dirty="0">
                <a:effectLst/>
              </a:rPr>
              <a:t> in </a:t>
            </a:r>
            <a:r>
              <a:rPr lang="hu-HU" sz="2400" dirty="0" err="1">
                <a:effectLst/>
              </a:rPr>
              <a:t>railway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operations</a:t>
            </a:r>
            <a:r>
              <a:rPr lang="hu-HU" sz="2400" dirty="0">
                <a:effectLst/>
              </a:rPr>
              <a:t>;  </a:t>
            </a:r>
            <a:r>
              <a:rPr lang="hu-HU" sz="2400" dirty="0" smtClean="0">
                <a:effectLst/>
              </a:rPr>
              <a:t> </a:t>
            </a:r>
            <a:r>
              <a:rPr lang="hu-HU" sz="2400" b="1" i="1" dirty="0" err="1" smtClean="0">
                <a:solidFill>
                  <a:srgbClr val="FFFF00"/>
                </a:solidFill>
                <a:effectLst/>
              </a:rPr>
              <a:t>This</a:t>
            </a:r>
            <a:r>
              <a:rPr lang="hu-HU" sz="2400" b="1" i="1" dirty="0" smtClean="0">
                <a:solidFill>
                  <a:srgbClr val="FFFF00"/>
                </a:solidFill>
                <a:effectLst/>
              </a:rPr>
              <a:t> </a:t>
            </a:r>
            <a:r>
              <a:rPr lang="hu-HU" sz="2400" b="1" i="1" dirty="0" err="1" smtClean="0">
                <a:solidFill>
                  <a:srgbClr val="FFFF00"/>
                </a:solidFill>
                <a:effectLst/>
              </a:rPr>
              <a:t>excludes</a:t>
            </a:r>
            <a:r>
              <a:rPr lang="hu-HU" sz="2400" b="1" i="1" dirty="0" smtClean="0">
                <a:solidFill>
                  <a:srgbClr val="FFFF00"/>
                </a:solidFill>
                <a:effectLst/>
              </a:rPr>
              <a:t> 8 % of </a:t>
            </a:r>
            <a:r>
              <a:rPr lang="hu-HU" sz="2400" b="1" i="1" dirty="0" err="1" smtClean="0">
                <a:solidFill>
                  <a:srgbClr val="FFFF00"/>
                </a:solidFill>
                <a:effectLst/>
              </a:rPr>
              <a:t>people</a:t>
            </a:r>
            <a:r>
              <a:rPr lang="hu-HU" sz="2400" b="1" i="1" dirty="0" smtClean="0">
                <a:solidFill>
                  <a:srgbClr val="FFFF00"/>
                </a:solidFill>
                <a:effectLst/>
              </a:rPr>
              <a:t> </a:t>
            </a:r>
          </a:p>
          <a:p>
            <a:pPr lvl="0"/>
            <a:r>
              <a:rPr lang="hu-HU" sz="2400" dirty="0" err="1" smtClean="0">
                <a:solidFill>
                  <a:srgbClr val="FFFF00"/>
                </a:solidFill>
                <a:effectLst/>
              </a:rPr>
              <a:t>Color</a:t>
            </a:r>
            <a:r>
              <a:rPr lang="hu-HU" sz="2400" dirty="0" smtClean="0">
                <a:solidFill>
                  <a:srgbClr val="FFFF00"/>
                </a:solidFill>
                <a:effectLst/>
              </a:rPr>
              <a:t> </a:t>
            </a:r>
            <a:r>
              <a:rPr lang="hu-HU" sz="2400" dirty="0" err="1">
                <a:solidFill>
                  <a:srgbClr val="FFFF00"/>
                </a:solidFill>
                <a:effectLst/>
              </a:rPr>
              <a:t>vision</a:t>
            </a:r>
            <a:r>
              <a:rPr lang="hu-HU" sz="2400" dirty="0">
                <a:solidFill>
                  <a:srgbClr val="FFFF00"/>
                </a:solidFill>
                <a:effectLst/>
              </a:rPr>
              <a:t> is a </a:t>
            </a:r>
            <a:r>
              <a:rPr lang="hu-HU" sz="2400" dirty="0" err="1">
                <a:solidFill>
                  <a:srgbClr val="FFFF00"/>
                </a:solidFill>
                <a:effectLst/>
              </a:rPr>
              <a:t>subjective</a:t>
            </a:r>
            <a:r>
              <a:rPr lang="hu-HU" sz="2400" dirty="0">
                <a:solidFill>
                  <a:srgbClr val="FFFF00"/>
                </a:solidFill>
                <a:effectLst/>
              </a:rPr>
              <a:t> </a:t>
            </a:r>
            <a:r>
              <a:rPr lang="hu-HU" sz="2400" dirty="0" err="1">
                <a:solidFill>
                  <a:srgbClr val="FFFF00"/>
                </a:solidFill>
                <a:effectLst/>
              </a:rPr>
              <a:t>sensation</a:t>
            </a:r>
            <a:r>
              <a:rPr lang="hu-HU" sz="2400" dirty="0" smtClean="0">
                <a:solidFill>
                  <a:srgbClr val="FFFF00"/>
                </a:solidFill>
                <a:effectLst/>
              </a:rPr>
              <a:t>;</a:t>
            </a:r>
          </a:p>
          <a:p>
            <a:pPr lvl="0"/>
            <a:r>
              <a:rPr lang="hu-HU" sz="2400" dirty="0" err="1" smtClean="0">
                <a:effectLst/>
              </a:rPr>
              <a:t>There</a:t>
            </a:r>
            <a:r>
              <a:rPr lang="hu-HU" sz="2400" dirty="0" smtClean="0">
                <a:effectLst/>
              </a:rPr>
              <a:t> </a:t>
            </a:r>
            <a:r>
              <a:rPr lang="hu-HU" sz="2400" dirty="0">
                <a:effectLst/>
              </a:rPr>
              <a:t>is no </a:t>
            </a:r>
            <a:r>
              <a:rPr lang="hu-HU" sz="2400" dirty="0" err="1">
                <a:effectLst/>
              </a:rPr>
              <a:t>single</a:t>
            </a:r>
            <a:r>
              <a:rPr lang="hu-HU" sz="2400" dirty="0">
                <a:effectLst/>
              </a:rPr>
              <a:t> test </a:t>
            </a:r>
            <a:r>
              <a:rPr lang="hu-HU" sz="2400" dirty="0" err="1">
                <a:effectLst/>
              </a:rPr>
              <a:t>providing</a:t>
            </a:r>
            <a:r>
              <a:rPr lang="hu-HU" sz="2400" dirty="0">
                <a:effectLst/>
              </a:rPr>
              <a:t> a 100% </a:t>
            </a:r>
            <a:r>
              <a:rPr lang="hu-HU" sz="2400" dirty="0" err="1">
                <a:effectLst/>
              </a:rPr>
              <a:t>diagnosis</a:t>
            </a:r>
            <a:r>
              <a:rPr lang="hu-HU" sz="2400" dirty="0">
                <a:effectLst/>
              </a:rPr>
              <a:t>. </a:t>
            </a:r>
            <a:endParaRPr lang="hu-HU" dirty="0">
              <a:effectLst/>
            </a:endParaRPr>
          </a:p>
          <a:p>
            <a:pPr lvl="0"/>
            <a:r>
              <a:rPr lang="hu-HU" sz="2400" dirty="0" err="1">
                <a:solidFill>
                  <a:srgbClr val="FFFF00"/>
                </a:solidFill>
                <a:effectLst/>
              </a:rPr>
              <a:t>Tests</a:t>
            </a:r>
            <a:r>
              <a:rPr lang="hu-HU" sz="2400" dirty="0">
                <a:solidFill>
                  <a:srgbClr val="FFFF00"/>
                </a:solidFill>
                <a:effectLst/>
              </a:rPr>
              <a:t> </a:t>
            </a:r>
            <a:r>
              <a:rPr lang="hu-HU" sz="2400" dirty="0" err="1">
                <a:solidFill>
                  <a:srgbClr val="FFFF00"/>
                </a:solidFill>
                <a:effectLst/>
              </a:rPr>
              <a:t>examine</a:t>
            </a:r>
            <a:r>
              <a:rPr lang="hu-HU" sz="2400" dirty="0">
                <a:solidFill>
                  <a:srgbClr val="FFFF00"/>
                </a:solidFill>
                <a:effectLst/>
              </a:rPr>
              <a:t> </a:t>
            </a:r>
            <a:r>
              <a:rPr lang="hu-HU" sz="2400" dirty="0" err="1">
                <a:solidFill>
                  <a:srgbClr val="FFFF00"/>
                </a:solidFill>
                <a:effectLst/>
              </a:rPr>
              <a:t>different</a:t>
            </a:r>
            <a:r>
              <a:rPr lang="hu-HU" sz="2400" dirty="0">
                <a:solidFill>
                  <a:srgbClr val="FFFF00"/>
                </a:solidFill>
                <a:effectLst/>
              </a:rPr>
              <a:t> </a:t>
            </a:r>
            <a:r>
              <a:rPr lang="hu-HU" sz="2400" dirty="0" err="1">
                <a:solidFill>
                  <a:srgbClr val="FFFF00"/>
                </a:solidFill>
                <a:effectLst/>
              </a:rPr>
              <a:t>aspects</a:t>
            </a:r>
            <a:r>
              <a:rPr lang="hu-HU" sz="2400" dirty="0">
                <a:solidFill>
                  <a:srgbClr val="FFFF00"/>
                </a:solidFill>
                <a:effectLst/>
              </a:rPr>
              <a:t> of </a:t>
            </a:r>
            <a:r>
              <a:rPr lang="hu-HU" sz="2400" dirty="0" err="1">
                <a:solidFill>
                  <a:srgbClr val="FFFF00"/>
                </a:solidFill>
                <a:effectLst/>
              </a:rPr>
              <a:t>color</a:t>
            </a:r>
            <a:r>
              <a:rPr lang="hu-HU" sz="2400" dirty="0">
                <a:solidFill>
                  <a:srgbClr val="FFFF00"/>
                </a:solidFill>
                <a:effectLst/>
              </a:rPr>
              <a:t> </a:t>
            </a:r>
            <a:r>
              <a:rPr lang="hu-HU" sz="2400" dirty="0" err="1">
                <a:solidFill>
                  <a:srgbClr val="FFFF00"/>
                </a:solidFill>
                <a:effectLst/>
              </a:rPr>
              <a:t>vision</a:t>
            </a:r>
            <a:r>
              <a:rPr lang="hu-HU" sz="2400" dirty="0">
                <a:solidFill>
                  <a:srgbClr val="FFFF00"/>
                </a:solidFill>
                <a:effectLst/>
              </a:rPr>
              <a:t>, being </a:t>
            </a:r>
            <a:r>
              <a:rPr lang="hu-HU" sz="2400" dirty="0" err="1">
                <a:solidFill>
                  <a:srgbClr val="FFFF00"/>
                </a:solidFill>
                <a:effectLst/>
              </a:rPr>
              <a:t>primarily</a:t>
            </a:r>
            <a:r>
              <a:rPr lang="hu-HU" sz="2400" dirty="0">
                <a:solidFill>
                  <a:srgbClr val="FFFF00"/>
                </a:solidFill>
                <a:effectLst/>
              </a:rPr>
              <a:t> </a:t>
            </a:r>
            <a:r>
              <a:rPr lang="hu-HU" sz="2400" dirty="0" err="1">
                <a:solidFill>
                  <a:srgbClr val="FFFF00"/>
                </a:solidFill>
                <a:effectLst/>
              </a:rPr>
              <a:t>diagnostic</a:t>
            </a:r>
            <a:r>
              <a:rPr lang="hu-HU" sz="2400" dirty="0">
                <a:solidFill>
                  <a:srgbClr val="FFFF00"/>
                </a:solidFill>
                <a:effectLst/>
              </a:rPr>
              <a:t> and less </a:t>
            </a:r>
            <a:r>
              <a:rPr lang="hu-HU" sz="2400" dirty="0" err="1" smtClean="0">
                <a:solidFill>
                  <a:srgbClr val="FFFF00"/>
                </a:solidFill>
                <a:effectLst/>
              </a:rPr>
              <a:t>functional</a:t>
            </a:r>
            <a:endParaRPr lang="hu-HU" sz="2400" dirty="0">
              <a:solidFill>
                <a:srgbClr val="FFFF00"/>
              </a:solidFill>
              <a:effectLst/>
            </a:endParaRPr>
          </a:p>
          <a:p>
            <a:pPr lvl="0"/>
            <a:r>
              <a:rPr lang="en-US" sz="2400" dirty="0">
                <a:effectLst/>
              </a:rPr>
              <a:t>The diagnosis established on the basis of the examinations is not consistent with the practical skills required for the position in question (separation of theory and practice). </a:t>
            </a:r>
            <a:endParaRPr lang="hu-HU" sz="2400" dirty="0" smtClean="0">
              <a:effectLst/>
            </a:endParaRPr>
          </a:p>
          <a:p>
            <a:pPr lvl="0"/>
            <a:r>
              <a:rPr lang="hu-HU" sz="2400" dirty="0" err="1" smtClean="0">
                <a:solidFill>
                  <a:srgbClr val="FFFF00"/>
                </a:solidFill>
                <a:effectLst/>
              </a:rPr>
              <a:t>Regulations</a:t>
            </a:r>
            <a:r>
              <a:rPr lang="hu-HU" sz="2400" dirty="0" smtClean="0">
                <a:solidFill>
                  <a:srgbClr val="FFFF00"/>
                </a:solidFill>
                <a:effectLst/>
              </a:rPr>
              <a:t> </a:t>
            </a:r>
            <a:r>
              <a:rPr lang="hu-HU" sz="2400" dirty="0" err="1">
                <a:solidFill>
                  <a:srgbClr val="FFFF00"/>
                </a:solidFill>
                <a:effectLst/>
              </a:rPr>
              <a:t>do</a:t>
            </a:r>
            <a:r>
              <a:rPr lang="hu-HU" sz="2400" dirty="0">
                <a:solidFill>
                  <a:srgbClr val="FFFF00"/>
                </a:solidFill>
                <a:effectLst/>
              </a:rPr>
              <a:t> </a:t>
            </a:r>
            <a:r>
              <a:rPr lang="hu-HU" sz="2400" dirty="0" err="1">
                <a:solidFill>
                  <a:srgbClr val="FFFF00"/>
                </a:solidFill>
                <a:effectLst/>
              </a:rPr>
              <a:t>not</a:t>
            </a:r>
            <a:r>
              <a:rPr lang="hu-HU" sz="2400" dirty="0">
                <a:solidFill>
                  <a:srgbClr val="FFFF00"/>
                </a:solidFill>
                <a:effectLst/>
              </a:rPr>
              <a:t> </a:t>
            </a:r>
            <a:r>
              <a:rPr lang="hu-HU" sz="2400" dirty="0" err="1">
                <a:solidFill>
                  <a:srgbClr val="FFFF00"/>
                </a:solidFill>
                <a:effectLst/>
              </a:rPr>
              <a:t>differentiate</a:t>
            </a:r>
            <a:r>
              <a:rPr lang="hu-HU" sz="2400" dirty="0">
                <a:solidFill>
                  <a:srgbClr val="FFFF00"/>
                </a:solidFill>
                <a:effectLst/>
              </a:rPr>
              <a:t> </a:t>
            </a:r>
            <a:r>
              <a:rPr lang="hu-HU" sz="2400" dirty="0" err="1">
                <a:solidFill>
                  <a:srgbClr val="FFFF00"/>
                </a:solidFill>
                <a:effectLst/>
              </a:rPr>
              <a:t>between</a:t>
            </a:r>
            <a:r>
              <a:rPr lang="hu-HU" sz="2400" dirty="0">
                <a:solidFill>
                  <a:srgbClr val="FFFF00"/>
                </a:solidFill>
                <a:effectLst/>
              </a:rPr>
              <a:t> </a:t>
            </a:r>
            <a:r>
              <a:rPr lang="hu-HU" sz="2400" dirty="0" err="1">
                <a:solidFill>
                  <a:srgbClr val="FFFF00"/>
                </a:solidFill>
                <a:effectLst/>
              </a:rPr>
              <a:t>mild</a:t>
            </a:r>
            <a:r>
              <a:rPr lang="hu-HU" sz="2400" dirty="0">
                <a:solidFill>
                  <a:srgbClr val="FFFF00"/>
                </a:solidFill>
                <a:effectLst/>
              </a:rPr>
              <a:t> and more </a:t>
            </a:r>
            <a:r>
              <a:rPr lang="hu-HU" sz="2400" dirty="0" err="1">
                <a:solidFill>
                  <a:srgbClr val="FFFF00"/>
                </a:solidFill>
                <a:effectLst/>
              </a:rPr>
              <a:t>severe</a:t>
            </a:r>
            <a:r>
              <a:rPr lang="hu-HU" sz="2400" dirty="0">
                <a:solidFill>
                  <a:srgbClr val="FFFF00"/>
                </a:solidFill>
                <a:effectLst/>
              </a:rPr>
              <a:t> </a:t>
            </a:r>
            <a:r>
              <a:rPr lang="hu-HU" sz="2400" dirty="0" err="1">
                <a:solidFill>
                  <a:srgbClr val="FFFF00"/>
                </a:solidFill>
                <a:effectLst/>
              </a:rPr>
              <a:t>cases</a:t>
            </a:r>
            <a:r>
              <a:rPr lang="hu-HU" sz="2400" dirty="0">
                <a:solidFill>
                  <a:srgbClr val="FFFF00"/>
                </a:solidFill>
                <a:effectLst/>
              </a:rPr>
              <a:t>. </a:t>
            </a:r>
            <a:endParaRPr lang="hu-HU" dirty="0">
              <a:solidFill>
                <a:srgbClr val="FFFF00"/>
              </a:solidFill>
              <a:effectLst/>
            </a:endParaRPr>
          </a:p>
        </p:txBody>
      </p:sp>
      <p:pic>
        <p:nvPicPr>
          <p:cNvPr id="3082" name="Picture 10" descr="color blindness daltonism vision 49015434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243" y="2190722"/>
            <a:ext cx="1947382" cy="1428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7548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3796" y="79248"/>
            <a:ext cx="10762389" cy="1326321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Real-World Safety Statistics: </a:t>
            </a:r>
            <a:r>
              <a:rPr lang="hu-HU" dirty="0" smtClean="0">
                <a:solidFill>
                  <a:srgbClr val="FFFF00"/>
                </a:solidFill>
              </a:rPr>
              <a:t>             </a:t>
            </a:r>
            <a:r>
              <a:rPr lang="en-US" dirty="0" smtClean="0">
                <a:solidFill>
                  <a:srgbClr val="FFFF00"/>
                </a:solidFill>
              </a:rPr>
              <a:t>Do CVD Drivers Cause Accidents?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0" y="1341120"/>
            <a:ext cx="11945815" cy="527304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000" b="1" dirty="0" smtClean="0"/>
              <a:t>Empirical Data from Major Accident Databases</a:t>
            </a:r>
            <a:r>
              <a:rPr lang="hu-HU" sz="2000" b="1" dirty="0" smtClean="0"/>
              <a:t> </a:t>
            </a:r>
          </a:p>
          <a:p>
            <a:pPr lvl="1"/>
            <a:r>
              <a:rPr lang="en-US" sz="2000" dirty="0" smtClean="0"/>
              <a:t>ERA Annual Safety Reports 2010–2023</a:t>
            </a:r>
            <a:r>
              <a:rPr lang="hu-HU" sz="2000" dirty="0" smtClean="0"/>
              <a:t> ; </a:t>
            </a:r>
            <a:r>
              <a:rPr lang="en-US" sz="2000" dirty="0" smtClean="0"/>
              <a:t>FRA Office of Safety Analysis databases</a:t>
            </a:r>
            <a:endParaRPr lang="hu-HU" sz="2000" dirty="0" smtClean="0"/>
          </a:p>
          <a:p>
            <a:pPr marL="457200" lvl="1" indent="0">
              <a:buNone/>
            </a:pPr>
            <a:r>
              <a:rPr lang="hu-HU" sz="2000" b="1" i="1" dirty="0" err="1" smtClean="0">
                <a:solidFill>
                  <a:srgbClr val="FFFF00"/>
                </a:solidFill>
              </a:rPr>
              <a:t>Couses</a:t>
            </a:r>
            <a:r>
              <a:rPr lang="hu-HU" sz="2000" b="1" i="1" dirty="0" smtClean="0">
                <a:solidFill>
                  <a:srgbClr val="FFFF00"/>
                </a:solidFill>
              </a:rPr>
              <a:t> of major </a:t>
            </a:r>
            <a:r>
              <a:rPr lang="hu-HU" sz="2000" b="1" i="1" dirty="0" err="1" smtClean="0">
                <a:solidFill>
                  <a:srgbClr val="FFFF00"/>
                </a:solidFill>
              </a:rPr>
              <a:t>accidents</a:t>
            </a:r>
            <a:r>
              <a:rPr lang="hu-HU" sz="2000" b="1" i="1" dirty="0" smtClean="0">
                <a:solidFill>
                  <a:srgbClr val="FFFF00"/>
                </a:solidFill>
              </a:rPr>
              <a:t>:</a:t>
            </a:r>
            <a:endParaRPr lang="en-US" sz="2000" b="1" i="1" dirty="0" smtClean="0">
              <a:solidFill>
                <a:srgbClr val="FFFF00"/>
              </a:solidFill>
            </a:endParaRPr>
          </a:p>
          <a:p>
            <a:pPr lvl="1"/>
            <a:r>
              <a:rPr lang="en-US" sz="2000" dirty="0" smtClean="0"/>
              <a:t>Primary Etiologies of SPAD (Signal Passed at Danger)</a:t>
            </a:r>
          </a:p>
          <a:p>
            <a:pPr lvl="1"/>
            <a:r>
              <a:rPr lang="en-US" sz="2000" dirty="0" smtClean="0"/>
              <a:t>Fatigue, circadian disruption, and chronic sleep deprivation.</a:t>
            </a:r>
          </a:p>
          <a:p>
            <a:pPr lvl="1"/>
            <a:r>
              <a:rPr lang="en-US" sz="2000" dirty="0" smtClean="0"/>
              <a:t>Cognitive distraction and high operational workload.</a:t>
            </a:r>
            <a:endParaRPr lang="hu-HU" sz="2000" dirty="0" smtClean="0"/>
          </a:p>
          <a:p>
            <a:pPr lvl="1"/>
            <a:r>
              <a:rPr lang="en-US" sz="2000" dirty="0" smtClean="0"/>
              <a:t>Extreme meteorological conditions (heavy fog, blizzards, solar glare).</a:t>
            </a:r>
          </a:p>
          <a:p>
            <a:pPr marL="457200" lvl="1" indent="0">
              <a:buNone/>
            </a:pPr>
            <a:endParaRPr lang="hu-HU" sz="2000" dirty="0" smtClean="0"/>
          </a:p>
          <a:p>
            <a:pPr marL="457200" lvl="1" indent="0" algn="ctr">
              <a:buNone/>
            </a:pPr>
            <a:r>
              <a:rPr lang="en-US" sz="3200" b="1" i="1" u="sng" dirty="0" smtClean="0">
                <a:solidFill>
                  <a:srgbClr val="FFC000"/>
                </a:solidFill>
              </a:rPr>
              <a:t>Not a single major rail accident in the modern signaling era has been causally attributed to congenital CVD</a:t>
            </a:r>
            <a:r>
              <a:rPr lang="hu-HU" sz="3200" b="1" i="1" u="sng" dirty="0" smtClean="0">
                <a:solidFill>
                  <a:srgbClr val="FFC000"/>
                </a:solidFill>
              </a:rPr>
              <a:t>!</a:t>
            </a:r>
            <a:endParaRPr lang="en-US" sz="3200" b="1" i="1" u="sng" dirty="0" smtClean="0">
              <a:solidFill>
                <a:srgbClr val="FFC000"/>
              </a:solidFill>
            </a:endParaRPr>
          </a:p>
        </p:txBody>
      </p:sp>
      <p:pic>
        <p:nvPicPr>
          <p:cNvPr id="5122" name="Picture 2" descr="Train driver was just taking a short rest, not sleeping: Rapid KL | Coconut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8123" y="2142066"/>
            <a:ext cx="3097692" cy="2324099"/>
          </a:xfrm>
          <a:prstGeom prst="rect">
            <a:avLst/>
          </a:prstGeom>
          <a:noFill/>
          <a:effectLst>
            <a:softEdge rad="88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310284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3796" y="79248"/>
            <a:ext cx="10762389" cy="1326321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Real-World Safety Statistics: </a:t>
            </a:r>
            <a:r>
              <a:rPr lang="hu-HU" dirty="0" smtClean="0">
                <a:solidFill>
                  <a:srgbClr val="FFFF00"/>
                </a:solidFill>
              </a:rPr>
              <a:t>             </a:t>
            </a:r>
            <a:r>
              <a:rPr lang="en-US" dirty="0" smtClean="0">
                <a:solidFill>
                  <a:srgbClr val="FFFF00"/>
                </a:solidFill>
              </a:rPr>
              <a:t>Do CVD Drivers Cause Accidents?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0" y="1341120"/>
            <a:ext cx="12192000" cy="55168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2800" b="1" i="1" dirty="0" smtClean="0">
                <a:solidFill>
                  <a:srgbClr val="FFC000"/>
                </a:solidFill>
                <a:effectLst/>
              </a:rPr>
              <a:t> </a:t>
            </a:r>
            <a:r>
              <a:rPr lang="hu-HU" sz="2800" b="1" i="1" dirty="0">
                <a:solidFill>
                  <a:srgbClr val="FFC000"/>
                </a:solidFill>
                <a:effectLst/>
              </a:rPr>
              <a:t>“</a:t>
            </a:r>
            <a:r>
              <a:rPr lang="hu-HU" sz="2800" b="1" i="1" dirty="0" err="1">
                <a:solidFill>
                  <a:srgbClr val="FFC000"/>
                </a:solidFill>
                <a:effectLst/>
              </a:rPr>
              <a:t>That’s</a:t>
            </a:r>
            <a:r>
              <a:rPr lang="hu-HU" sz="2800" b="1" i="1" dirty="0">
                <a:solidFill>
                  <a:srgbClr val="FFC000"/>
                </a:solidFill>
                <a:effectLst/>
              </a:rPr>
              <a:t> </a:t>
            </a:r>
            <a:r>
              <a:rPr lang="hu-HU" sz="2800" b="1" i="1" dirty="0" err="1">
                <a:solidFill>
                  <a:srgbClr val="FFC000"/>
                </a:solidFill>
                <a:effectLst/>
              </a:rPr>
              <a:t>why</a:t>
            </a:r>
            <a:r>
              <a:rPr lang="hu-HU" sz="2800" b="1" i="1" dirty="0">
                <a:solidFill>
                  <a:srgbClr val="FFC000"/>
                </a:solidFill>
                <a:effectLst/>
              </a:rPr>
              <a:t> </a:t>
            </a:r>
            <a:r>
              <a:rPr lang="hu-HU" sz="2800" b="1" i="1" dirty="0" err="1">
                <a:solidFill>
                  <a:srgbClr val="FFC000"/>
                </a:solidFill>
                <a:effectLst/>
              </a:rPr>
              <a:t>there</a:t>
            </a:r>
            <a:r>
              <a:rPr lang="hu-HU" sz="2800" b="1" i="1" dirty="0">
                <a:solidFill>
                  <a:srgbClr val="FFC000"/>
                </a:solidFill>
                <a:effectLst/>
              </a:rPr>
              <a:t> </a:t>
            </a:r>
            <a:r>
              <a:rPr lang="hu-HU" sz="2800" b="1" i="1" dirty="0" err="1">
                <a:solidFill>
                  <a:srgbClr val="FFC000"/>
                </a:solidFill>
                <a:effectLst/>
              </a:rPr>
              <a:t>aren’t</a:t>
            </a:r>
            <a:r>
              <a:rPr lang="hu-HU" sz="2800" b="1" i="1" dirty="0">
                <a:solidFill>
                  <a:srgbClr val="FFC000"/>
                </a:solidFill>
                <a:effectLst/>
              </a:rPr>
              <a:t> </a:t>
            </a:r>
            <a:r>
              <a:rPr lang="hu-HU" sz="2800" b="1" i="1" dirty="0" err="1">
                <a:solidFill>
                  <a:srgbClr val="FFC000"/>
                </a:solidFill>
                <a:effectLst/>
              </a:rPr>
              <a:t>any</a:t>
            </a:r>
            <a:r>
              <a:rPr lang="hu-HU" sz="2800" b="1" i="1" dirty="0">
                <a:solidFill>
                  <a:srgbClr val="FFC000"/>
                </a:solidFill>
                <a:effectLst/>
              </a:rPr>
              <a:t> </a:t>
            </a:r>
            <a:r>
              <a:rPr lang="hu-HU" sz="2800" b="1" i="1" dirty="0" err="1">
                <a:solidFill>
                  <a:srgbClr val="FFC000"/>
                </a:solidFill>
                <a:effectLst/>
              </a:rPr>
              <a:t>accidents</a:t>
            </a:r>
            <a:r>
              <a:rPr lang="hu-HU" sz="2800" b="1" i="1" dirty="0">
                <a:solidFill>
                  <a:srgbClr val="FFC000"/>
                </a:solidFill>
                <a:effectLst/>
              </a:rPr>
              <a:t> </a:t>
            </a:r>
            <a:r>
              <a:rPr lang="hu-HU" sz="2800" b="1" i="1" dirty="0" err="1">
                <a:solidFill>
                  <a:srgbClr val="FFC000"/>
                </a:solidFill>
                <a:effectLst/>
              </a:rPr>
              <a:t>like</a:t>
            </a:r>
            <a:r>
              <a:rPr lang="hu-HU" sz="2800" b="1" i="1" dirty="0">
                <a:solidFill>
                  <a:srgbClr val="FFC000"/>
                </a:solidFill>
                <a:effectLst/>
              </a:rPr>
              <a:t> </a:t>
            </a:r>
            <a:r>
              <a:rPr lang="hu-HU" sz="2800" b="1" i="1" dirty="0" err="1">
                <a:solidFill>
                  <a:srgbClr val="FFC000"/>
                </a:solidFill>
                <a:effectLst/>
              </a:rPr>
              <a:t>that</a:t>
            </a:r>
            <a:r>
              <a:rPr lang="hu-HU" sz="2800" b="1" i="1" dirty="0">
                <a:solidFill>
                  <a:srgbClr val="FFC000"/>
                </a:solidFill>
                <a:effectLst/>
              </a:rPr>
              <a:t>—</a:t>
            </a:r>
            <a:r>
              <a:rPr lang="hu-HU" sz="2800" b="1" i="1" dirty="0" err="1">
                <a:solidFill>
                  <a:srgbClr val="FFC000"/>
                </a:solidFill>
                <a:effectLst/>
              </a:rPr>
              <a:t>because</a:t>
            </a:r>
            <a:r>
              <a:rPr lang="hu-HU" sz="2800" b="1" i="1" dirty="0">
                <a:solidFill>
                  <a:srgbClr val="FFC000"/>
                </a:solidFill>
                <a:effectLst/>
              </a:rPr>
              <a:t> </a:t>
            </a:r>
            <a:r>
              <a:rPr lang="hu-HU" sz="2800" b="1" i="1" dirty="0" err="1">
                <a:solidFill>
                  <a:srgbClr val="FFC000"/>
                </a:solidFill>
                <a:effectLst/>
              </a:rPr>
              <a:t>we’ve</a:t>
            </a:r>
            <a:r>
              <a:rPr lang="hu-HU" sz="2800" b="1" i="1" dirty="0">
                <a:solidFill>
                  <a:srgbClr val="FFC000"/>
                </a:solidFill>
                <a:effectLst/>
              </a:rPr>
              <a:t> </a:t>
            </a:r>
            <a:r>
              <a:rPr lang="hu-HU" sz="2800" b="1" i="1" dirty="0" err="1">
                <a:solidFill>
                  <a:srgbClr val="FFC000"/>
                </a:solidFill>
                <a:effectLst/>
              </a:rPr>
              <a:t>been</a:t>
            </a:r>
            <a:r>
              <a:rPr lang="hu-HU" sz="2800" b="1" i="1" dirty="0">
                <a:solidFill>
                  <a:srgbClr val="FFC000"/>
                </a:solidFill>
                <a:effectLst/>
              </a:rPr>
              <a:t> </a:t>
            </a:r>
            <a:r>
              <a:rPr lang="hu-HU" sz="2800" b="1" i="1" dirty="0" err="1">
                <a:solidFill>
                  <a:srgbClr val="FFC000"/>
                </a:solidFill>
                <a:effectLst/>
              </a:rPr>
              <a:t>weeding</a:t>
            </a:r>
            <a:r>
              <a:rPr lang="hu-HU" sz="2800" b="1" i="1" dirty="0">
                <a:solidFill>
                  <a:srgbClr val="FFC000"/>
                </a:solidFill>
                <a:effectLst/>
              </a:rPr>
              <a:t> </a:t>
            </a:r>
            <a:r>
              <a:rPr lang="hu-HU" sz="2800" b="1" i="1" dirty="0" err="1">
                <a:solidFill>
                  <a:srgbClr val="FFC000"/>
                </a:solidFill>
                <a:effectLst/>
              </a:rPr>
              <a:t>them</a:t>
            </a:r>
            <a:r>
              <a:rPr lang="hu-HU" sz="2800" b="1" i="1" dirty="0">
                <a:solidFill>
                  <a:srgbClr val="FFC000"/>
                </a:solidFill>
                <a:effectLst/>
              </a:rPr>
              <a:t> out </a:t>
            </a:r>
            <a:r>
              <a:rPr lang="hu-HU" sz="2800" b="1" i="1" dirty="0" err="1" smtClean="0">
                <a:solidFill>
                  <a:srgbClr val="FFC000"/>
                </a:solidFill>
                <a:effectLst/>
              </a:rPr>
              <a:t>for</a:t>
            </a:r>
            <a:r>
              <a:rPr lang="hu-HU" sz="2800" b="1" i="1" dirty="0">
                <a:solidFill>
                  <a:srgbClr val="FFC000"/>
                </a:solidFill>
                <a:effectLst/>
              </a:rPr>
              <a:t> </a:t>
            </a:r>
            <a:r>
              <a:rPr lang="hu-HU" sz="2800" b="1" i="1" dirty="0" smtClean="0">
                <a:solidFill>
                  <a:srgbClr val="FFC000"/>
                </a:solidFill>
                <a:effectLst/>
              </a:rPr>
              <a:t>150 </a:t>
            </a:r>
            <a:r>
              <a:rPr lang="hu-HU" sz="2800" b="1" i="1" dirty="0" err="1">
                <a:solidFill>
                  <a:srgbClr val="FFC000"/>
                </a:solidFill>
                <a:effectLst/>
              </a:rPr>
              <a:t>years</a:t>
            </a:r>
            <a:r>
              <a:rPr lang="hu-HU" sz="2800" b="1" i="1" dirty="0" smtClean="0">
                <a:solidFill>
                  <a:srgbClr val="FFC000"/>
                </a:solidFill>
                <a:effectLst/>
              </a:rPr>
              <a:t>!”</a:t>
            </a:r>
          </a:p>
          <a:p>
            <a:r>
              <a:rPr lang="hu-HU" b="1" dirty="0" err="1" smtClean="0">
                <a:effectLst/>
              </a:rPr>
              <a:t>Epidemiology</a:t>
            </a:r>
            <a:r>
              <a:rPr lang="hu-HU" b="1" dirty="0">
                <a:effectLst/>
              </a:rPr>
              <a:t>, </a:t>
            </a:r>
            <a:r>
              <a:rPr lang="hu-HU" b="1" dirty="0" smtClean="0">
                <a:effectLst/>
              </a:rPr>
              <a:t>Test </a:t>
            </a:r>
            <a:r>
              <a:rPr lang="hu-HU" b="1" dirty="0" err="1">
                <a:effectLst/>
              </a:rPr>
              <a:t>metrology</a:t>
            </a:r>
            <a:r>
              <a:rPr lang="hu-HU" b="1" dirty="0" smtClean="0">
                <a:effectLst/>
              </a:rPr>
              <a:t>, </a:t>
            </a:r>
            <a:r>
              <a:rPr lang="hu-HU" b="1" dirty="0" err="1">
                <a:effectLst/>
              </a:rPr>
              <a:t>P</a:t>
            </a:r>
            <a:r>
              <a:rPr lang="hu-HU" b="1" dirty="0" err="1" smtClean="0">
                <a:effectLst/>
              </a:rPr>
              <a:t>robability</a:t>
            </a:r>
            <a:r>
              <a:rPr lang="hu-HU" b="1" dirty="0" smtClean="0">
                <a:effectLst/>
              </a:rPr>
              <a:t> </a:t>
            </a:r>
            <a:r>
              <a:rPr lang="hu-HU" b="1" dirty="0" err="1">
                <a:effectLst/>
              </a:rPr>
              <a:t>theory</a:t>
            </a:r>
            <a:r>
              <a:rPr lang="hu-HU" b="1" dirty="0">
                <a:effectLst/>
              </a:rPr>
              <a:t> </a:t>
            </a:r>
            <a:r>
              <a:rPr lang="hu-HU" b="1" dirty="0" smtClean="0">
                <a:effectLst/>
              </a:rPr>
              <a:t>(</a:t>
            </a:r>
            <a:r>
              <a:rPr lang="hu-HU" b="1" dirty="0" err="1">
                <a:effectLst/>
              </a:rPr>
              <a:t>e.g</a:t>
            </a:r>
            <a:r>
              <a:rPr lang="hu-HU" b="1" dirty="0">
                <a:effectLst/>
              </a:rPr>
              <a:t>., </a:t>
            </a:r>
            <a:r>
              <a:rPr lang="hu-HU" b="1" dirty="0" err="1">
                <a:effectLst/>
              </a:rPr>
              <a:t>Bayes</a:t>
            </a:r>
            <a:r>
              <a:rPr lang="hu-HU" b="1" dirty="0">
                <a:effectLst/>
              </a:rPr>
              <a:t>’ </a:t>
            </a:r>
            <a:r>
              <a:rPr lang="hu-HU" b="1" dirty="0" err="1">
                <a:effectLst/>
              </a:rPr>
              <a:t>theorem</a:t>
            </a:r>
            <a:r>
              <a:rPr lang="hu-HU" b="1" dirty="0">
                <a:effectLst/>
              </a:rPr>
              <a:t> </a:t>
            </a:r>
            <a:r>
              <a:rPr lang="hu-HU" b="1" dirty="0">
                <a:effectLst/>
              </a:rPr>
              <a:t>&amp;</a:t>
            </a:r>
            <a:r>
              <a:rPr lang="hu-HU" b="1" dirty="0" smtClean="0">
                <a:effectLst/>
              </a:rPr>
              <a:t> </a:t>
            </a:r>
            <a:r>
              <a:rPr lang="hu-HU" b="1" dirty="0" err="1">
                <a:effectLst/>
              </a:rPr>
              <a:t>the</a:t>
            </a:r>
            <a:r>
              <a:rPr lang="hu-HU" b="1" dirty="0">
                <a:effectLst/>
              </a:rPr>
              <a:t> Fermi </a:t>
            </a:r>
            <a:r>
              <a:rPr lang="hu-HU" b="1" dirty="0" err="1" smtClean="0">
                <a:effectLst/>
              </a:rPr>
              <a:t>estimate</a:t>
            </a:r>
            <a:r>
              <a:rPr lang="hu-HU" b="1" dirty="0" smtClean="0">
                <a:effectLst/>
              </a:rPr>
              <a:t>)</a:t>
            </a:r>
          </a:p>
          <a:p>
            <a:r>
              <a:rPr lang="hu-HU" sz="2400" b="1" dirty="0" smtClean="0">
                <a:solidFill>
                  <a:srgbClr val="FFC000"/>
                </a:solidFill>
                <a:effectLst/>
              </a:rPr>
              <a:t>1830-1880</a:t>
            </a:r>
            <a:r>
              <a:rPr lang="hu-HU" sz="2400" b="1" dirty="0" smtClean="0">
                <a:effectLst/>
              </a:rPr>
              <a:t> – 8 % </a:t>
            </a:r>
            <a:r>
              <a:rPr lang="hu-HU" sz="2400" b="1" dirty="0" err="1" smtClean="0">
                <a:effectLst/>
              </a:rPr>
              <a:t>colour</a:t>
            </a:r>
            <a:r>
              <a:rPr lang="hu-HU" sz="2400" b="1" dirty="0" smtClean="0">
                <a:effectLst/>
              </a:rPr>
              <a:t> </a:t>
            </a:r>
            <a:r>
              <a:rPr lang="hu-HU" sz="2400" b="1" dirty="0" err="1" smtClean="0">
                <a:effectLst/>
              </a:rPr>
              <a:t>blind</a:t>
            </a:r>
            <a:r>
              <a:rPr lang="hu-HU" sz="2400" b="1" dirty="0" smtClean="0">
                <a:effectLst/>
              </a:rPr>
              <a:t> </a:t>
            </a:r>
            <a:r>
              <a:rPr lang="hu-HU" sz="2400" b="1" dirty="0" err="1" smtClean="0">
                <a:effectLst/>
              </a:rPr>
              <a:t>drivers</a:t>
            </a:r>
            <a:endParaRPr lang="hu-HU" sz="2400" b="1" dirty="0" smtClean="0">
              <a:effectLst/>
            </a:endParaRPr>
          </a:p>
          <a:p>
            <a:r>
              <a:rPr lang="hu-HU" sz="2400" b="1" dirty="0" smtClean="0">
                <a:solidFill>
                  <a:srgbClr val="FFC000"/>
                </a:solidFill>
                <a:effectLst/>
              </a:rPr>
              <a:t>1877-1920</a:t>
            </a:r>
            <a:r>
              <a:rPr lang="hu-HU" sz="2400" b="1" dirty="0" smtClean="0">
                <a:effectLst/>
              </a:rPr>
              <a:t> – test </a:t>
            </a:r>
            <a:r>
              <a:rPr lang="hu-HU" sz="2400" b="1" dirty="0" err="1" smtClean="0">
                <a:effectLst/>
              </a:rPr>
              <a:t>with</a:t>
            </a:r>
            <a:r>
              <a:rPr lang="hu-HU" sz="2400" b="1" dirty="0" smtClean="0">
                <a:effectLst/>
              </a:rPr>
              <a:t> </a:t>
            </a:r>
            <a:r>
              <a:rPr lang="hu-HU" sz="2400" b="1" dirty="0" err="1" smtClean="0">
                <a:effectLst/>
              </a:rPr>
              <a:t>low</a:t>
            </a:r>
            <a:r>
              <a:rPr lang="hu-HU" sz="2400" b="1" dirty="0" smtClean="0">
                <a:effectLst/>
              </a:rPr>
              <a:t> </a:t>
            </a:r>
            <a:r>
              <a:rPr lang="hu-HU" sz="2400" b="1" dirty="0" err="1" smtClean="0">
                <a:effectLst/>
              </a:rPr>
              <a:t>sensitivity</a:t>
            </a:r>
            <a:r>
              <a:rPr lang="hu-HU" sz="2400" b="1" dirty="0" smtClean="0">
                <a:effectLst/>
              </a:rPr>
              <a:t> (30-50 % CVD </a:t>
            </a:r>
            <a:r>
              <a:rPr lang="hu-HU" sz="2400" b="1" dirty="0" err="1" smtClean="0">
                <a:effectLst/>
              </a:rPr>
              <a:t>passed</a:t>
            </a:r>
            <a:r>
              <a:rPr lang="hu-HU" sz="2400" b="1" dirty="0" smtClean="0">
                <a:effectLst/>
              </a:rPr>
              <a:t>!)</a:t>
            </a:r>
          </a:p>
          <a:p>
            <a:r>
              <a:rPr lang="hu-HU" sz="2400" b="1" dirty="0" err="1" smtClean="0">
                <a:solidFill>
                  <a:srgbClr val="FFC000"/>
                </a:solidFill>
                <a:effectLst/>
              </a:rPr>
              <a:t>From</a:t>
            </a:r>
            <a:r>
              <a:rPr lang="hu-HU" sz="2400" b="1" dirty="0" smtClean="0">
                <a:solidFill>
                  <a:srgbClr val="FFC000"/>
                </a:solidFill>
                <a:effectLst/>
              </a:rPr>
              <a:t> 1917 </a:t>
            </a:r>
            <a:r>
              <a:rPr lang="hu-HU" sz="2400" b="1" dirty="0" smtClean="0">
                <a:effectLst/>
              </a:rPr>
              <a:t>– </a:t>
            </a:r>
            <a:r>
              <a:rPr lang="hu-HU" sz="2400" b="1" dirty="0" err="1" smtClean="0">
                <a:effectLst/>
              </a:rPr>
              <a:t>Ishihara</a:t>
            </a:r>
            <a:r>
              <a:rPr lang="hu-HU" sz="2400" b="1" dirty="0" smtClean="0">
                <a:effectLst/>
              </a:rPr>
              <a:t> test (</a:t>
            </a:r>
            <a:r>
              <a:rPr lang="hu-HU" sz="2400" b="1" dirty="0" err="1">
                <a:effectLst/>
              </a:rPr>
              <a:t>C</a:t>
            </a:r>
            <a:r>
              <a:rPr lang="hu-HU" sz="2400" b="1" dirty="0" err="1" smtClean="0">
                <a:effectLst/>
              </a:rPr>
              <a:t>ircumstances</a:t>
            </a:r>
            <a:r>
              <a:rPr lang="hu-HU" sz="2400" b="1" dirty="0" smtClean="0">
                <a:effectLst/>
              </a:rPr>
              <a:t>? </a:t>
            </a:r>
            <a:r>
              <a:rPr lang="hu-HU" sz="2400" b="1" dirty="0" err="1" smtClean="0">
                <a:effectLst/>
              </a:rPr>
              <a:t>Memeorising</a:t>
            </a:r>
            <a:r>
              <a:rPr lang="hu-HU" sz="2400" b="1" dirty="0" smtClean="0">
                <a:effectLst/>
              </a:rPr>
              <a:t>?)</a:t>
            </a:r>
          </a:p>
          <a:p>
            <a:r>
              <a:rPr lang="hu-HU" sz="2400" b="1" dirty="0" smtClean="0">
                <a:solidFill>
                  <a:srgbClr val="FFC000"/>
                </a:solidFill>
                <a:effectLst/>
              </a:rPr>
              <a:t>2011 – London Underground</a:t>
            </a:r>
            <a:r>
              <a:rPr lang="hu-HU" sz="2400" b="1" dirty="0" smtClean="0">
                <a:effectLst/>
              </a:rPr>
              <a:t>, 3500 CAD test; </a:t>
            </a:r>
            <a:r>
              <a:rPr lang="hu-HU" sz="2400" b="1" dirty="0" err="1" smtClean="0">
                <a:effectLst/>
              </a:rPr>
              <a:t>because</a:t>
            </a:r>
            <a:r>
              <a:rPr lang="hu-HU" sz="2400" b="1" dirty="0" smtClean="0">
                <a:effectLst/>
              </a:rPr>
              <a:t> of </a:t>
            </a:r>
            <a:r>
              <a:rPr lang="en-US" sz="2400" b="1" dirty="0" smtClean="0">
                <a:effectLst/>
              </a:rPr>
              <a:t>privacy </a:t>
            </a:r>
            <a:r>
              <a:rPr lang="en-US" sz="2400" b="1" dirty="0">
                <a:effectLst/>
              </a:rPr>
              <a:t>and labor </a:t>
            </a:r>
            <a:r>
              <a:rPr lang="en-US" sz="2400" b="1" dirty="0" smtClean="0">
                <a:effectLst/>
              </a:rPr>
              <a:t>law, </a:t>
            </a:r>
            <a:r>
              <a:rPr lang="en-US" sz="2400" b="1" dirty="0">
                <a:effectLst/>
              </a:rPr>
              <a:t>they do not disclose specific </a:t>
            </a:r>
            <a:r>
              <a:rPr lang="en-US" sz="2400" b="1" dirty="0" smtClean="0">
                <a:effectLst/>
              </a:rPr>
              <a:t>details</a:t>
            </a:r>
            <a:r>
              <a:rPr lang="hu-HU" sz="2400" b="1" dirty="0" smtClean="0">
                <a:effectLst/>
              </a:rPr>
              <a:t> – </a:t>
            </a:r>
            <a:r>
              <a:rPr lang="hu-HU" sz="2400" b="1" dirty="0" err="1" smtClean="0">
                <a:effectLst/>
              </a:rPr>
              <a:t>but</a:t>
            </a:r>
            <a:r>
              <a:rPr lang="hu-HU" sz="2400" b="1" dirty="0" smtClean="0">
                <a:effectLst/>
              </a:rPr>
              <a:t> </a:t>
            </a:r>
            <a:r>
              <a:rPr lang="hu-HU" sz="2400" b="1" dirty="0" err="1" smtClean="0">
                <a:effectLst/>
              </a:rPr>
              <a:t>there</a:t>
            </a:r>
            <a:r>
              <a:rPr lang="hu-HU" sz="2400" b="1" dirty="0" smtClean="0">
                <a:effectLst/>
              </a:rPr>
              <a:t> </a:t>
            </a:r>
            <a:r>
              <a:rPr lang="hu-HU" sz="2400" b="1" dirty="0" err="1" smtClean="0">
                <a:effectLst/>
              </a:rPr>
              <a:t>were</a:t>
            </a:r>
            <a:r>
              <a:rPr lang="hu-HU" sz="2400" b="1" dirty="0" smtClean="0">
                <a:effectLst/>
              </a:rPr>
              <a:t> CVD)</a:t>
            </a:r>
          </a:p>
          <a:p>
            <a:r>
              <a:rPr lang="hu-HU" sz="2400" b="1" dirty="0" err="1" smtClean="0">
                <a:effectLst/>
              </a:rPr>
              <a:t>Probability</a:t>
            </a:r>
            <a:r>
              <a:rPr lang="hu-HU" sz="2400" b="1" dirty="0" smtClean="0">
                <a:effectLst/>
              </a:rPr>
              <a:t> test and Fermi </a:t>
            </a:r>
            <a:r>
              <a:rPr lang="hu-HU" sz="2400" b="1" dirty="0" err="1" smtClean="0">
                <a:effectLst/>
              </a:rPr>
              <a:t>estimate</a:t>
            </a:r>
            <a:r>
              <a:rPr lang="hu-HU" sz="2400" b="1" dirty="0" smtClean="0">
                <a:effectLst/>
              </a:rPr>
              <a:t>: 1875-2025 – </a:t>
            </a:r>
            <a:r>
              <a:rPr lang="hu-HU" sz="2800" b="1" dirty="0" smtClean="0">
                <a:solidFill>
                  <a:srgbClr val="FFFF00"/>
                </a:solidFill>
                <a:effectLst/>
              </a:rPr>
              <a:t>100 - 200.000 CVD</a:t>
            </a:r>
            <a:r>
              <a:rPr lang="hu-HU" sz="2400" b="1" dirty="0" smtClean="0">
                <a:effectLst/>
              </a:rPr>
              <a:t>!</a:t>
            </a:r>
          </a:p>
          <a:p>
            <a:endParaRPr lang="hu-HU" sz="2400" b="1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4669594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3795" y="213360"/>
            <a:ext cx="10703774" cy="1326321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Historical Deconstruction: </a:t>
            </a:r>
            <a:r>
              <a:rPr lang="hu-HU" dirty="0" smtClean="0">
                <a:solidFill>
                  <a:srgbClr val="FFFF00"/>
                </a:solidFill>
              </a:rPr>
              <a:t>              </a:t>
            </a:r>
            <a:r>
              <a:rPr lang="en-US" dirty="0" smtClean="0">
                <a:solidFill>
                  <a:srgbClr val="FFC000"/>
                </a:solidFill>
              </a:rPr>
              <a:t>The 1875 </a:t>
            </a:r>
            <a:r>
              <a:rPr lang="en-US" dirty="0" err="1" smtClean="0">
                <a:solidFill>
                  <a:srgbClr val="FFC000"/>
                </a:solidFill>
              </a:rPr>
              <a:t>Lagerlunda</a:t>
            </a:r>
            <a:r>
              <a:rPr lang="en-US" dirty="0" smtClean="0">
                <a:solidFill>
                  <a:srgbClr val="FFC000"/>
                </a:solidFill>
              </a:rPr>
              <a:t> Rail Disaster</a:t>
            </a:r>
            <a:endParaRPr lang="hu-HU" dirty="0">
              <a:solidFill>
                <a:srgbClr val="FFC000"/>
              </a:solidFill>
            </a:endParaRP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-1" y="1432560"/>
            <a:ext cx="12285785" cy="5151120"/>
          </a:xfrm>
        </p:spPr>
        <p:txBody>
          <a:bodyPr>
            <a:noAutofit/>
          </a:bodyPr>
          <a:lstStyle/>
          <a:p>
            <a:pPr marL="457200" lvl="1" indent="0">
              <a:buNone/>
            </a:pPr>
            <a:r>
              <a:rPr lang="en-US" sz="2800" b="1" dirty="0" smtClean="0">
                <a:solidFill>
                  <a:srgbClr val="00B0F0"/>
                </a:solidFill>
              </a:rPr>
              <a:t>November 15, 1875, Sweden</a:t>
            </a:r>
          </a:p>
          <a:p>
            <a:pPr marL="457200" lvl="1" indent="0">
              <a:buNone/>
            </a:pPr>
            <a:r>
              <a:rPr lang="en-US" sz="2800" b="1" dirty="0" smtClean="0"/>
              <a:t>Single-track mainline collision </a:t>
            </a:r>
            <a:r>
              <a:rPr lang="hu-HU" sz="2800" b="1" dirty="0" smtClean="0"/>
              <a:t>                                                                </a:t>
            </a:r>
            <a:r>
              <a:rPr lang="en-US" sz="2800" b="1" dirty="0" smtClean="0"/>
              <a:t>between </a:t>
            </a:r>
            <a:r>
              <a:rPr lang="hu-HU" sz="2800" b="1" dirty="0" smtClean="0"/>
              <a:t>2 </a:t>
            </a:r>
            <a:r>
              <a:rPr lang="en-US" sz="2800" b="1" dirty="0" smtClean="0"/>
              <a:t>express</a:t>
            </a:r>
            <a:r>
              <a:rPr lang="hu-HU" sz="2800" b="1" dirty="0" smtClean="0"/>
              <a:t> </a:t>
            </a:r>
            <a:r>
              <a:rPr lang="hu-HU" sz="2800" b="1" dirty="0" err="1" smtClean="0"/>
              <a:t>train</a:t>
            </a:r>
            <a:r>
              <a:rPr lang="en-US" sz="2800" b="1" dirty="0" smtClean="0"/>
              <a:t>.</a:t>
            </a:r>
            <a:endParaRPr lang="hu-HU" sz="2800" b="1" dirty="0" smtClean="0"/>
          </a:p>
          <a:p>
            <a:pPr marL="457200" lvl="1" indent="0">
              <a:buNone/>
            </a:pPr>
            <a:r>
              <a:rPr lang="hu-HU" sz="2800" b="1" dirty="0" smtClean="0">
                <a:solidFill>
                  <a:srgbClr val="FFFF00"/>
                </a:solidFill>
              </a:rPr>
              <a:t>9</a:t>
            </a:r>
            <a:r>
              <a:rPr lang="en-US" sz="2800" b="1" dirty="0" smtClean="0">
                <a:solidFill>
                  <a:srgbClr val="FFFF00"/>
                </a:solidFill>
              </a:rPr>
              <a:t> fatalities and </a:t>
            </a:r>
            <a:r>
              <a:rPr lang="hu-HU" sz="2800" b="1" dirty="0" smtClean="0">
                <a:solidFill>
                  <a:srgbClr val="FFFF00"/>
                </a:solidFill>
              </a:rPr>
              <a:t>3</a:t>
            </a:r>
            <a:r>
              <a:rPr lang="en-US" sz="2800" b="1" dirty="0" smtClean="0">
                <a:solidFill>
                  <a:srgbClr val="FFFF00"/>
                </a:solidFill>
              </a:rPr>
              <a:t> severe injuries </a:t>
            </a:r>
            <a:endParaRPr lang="hu-HU" sz="2800" b="1" dirty="0" smtClean="0">
              <a:solidFill>
                <a:srgbClr val="FFFF00"/>
              </a:solidFill>
            </a:endParaRPr>
          </a:p>
          <a:p>
            <a:pPr marL="457200" lvl="1" indent="0" algn="ctr">
              <a:buNone/>
            </a:pPr>
            <a:endParaRPr lang="hu-HU" sz="2800" dirty="0" smtClean="0"/>
          </a:p>
          <a:p>
            <a:pPr marL="457200" lvl="1" indent="0" algn="ctr">
              <a:buNone/>
            </a:pPr>
            <a:r>
              <a:rPr lang="en-US" sz="2800" b="1" dirty="0" smtClean="0"/>
              <a:t>Prof. </a:t>
            </a:r>
            <a:r>
              <a:rPr lang="en-US" sz="2800" b="1" dirty="0" err="1" smtClean="0"/>
              <a:t>Alarik</a:t>
            </a:r>
            <a:r>
              <a:rPr lang="en-US" sz="2800" b="1" dirty="0" smtClean="0"/>
              <a:t> F</a:t>
            </a:r>
            <a:r>
              <a:rPr lang="hu-HU" sz="2800" b="1" dirty="0" smtClean="0"/>
              <a:t>.</a:t>
            </a:r>
            <a:r>
              <a:rPr lang="en-US" sz="2800" b="1" dirty="0" smtClean="0"/>
              <a:t> Holmgren </a:t>
            </a:r>
            <a:r>
              <a:rPr lang="en-US" sz="2800" dirty="0" smtClean="0"/>
              <a:t>hypothesized the driver was </a:t>
            </a:r>
            <a:r>
              <a:rPr lang="en-US" sz="2800" b="1" dirty="0" smtClean="0">
                <a:solidFill>
                  <a:srgbClr val="FFFF00"/>
                </a:solidFill>
              </a:rPr>
              <a:t>colorblind.</a:t>
            </a:r>
            <a:endParaRPr lang="hu-HU" sz="2800" b="1" dirty="0" smtClean="0">
              <a:solidFill>
                <a:srgbClr val="FFFF00"/>
              </a:solidFill>
            </a:endParaRPr>
          </a:p>
          <a:p>
            <a:pPr marL="457200" lvl="1" indent="0" algn="ctr">
              <a:buNone/>
            </a:pPr>
            <a:r>
              <a:rPr lang="hu-HU" sz="4000" b="1" dirty="0" smtClean="0">
                <a:solidFill>
                  <a:srgbClr val="FFC000"/>
                </a:solidFill>
              </a:rPr>
              <a:t>BUT!</a:t>
            </a:r>
            <a:endParaRPr lang="en-US" sz="4000" b="1" dirty="0" smtClean="0">
              <a:solidFill>
                <a:srgbClr val="FFC000"/>
              </a:solidFill>
            </a:endParaRPr>
          </a:p>
          <a:p>
            <a:pPr marL="457200" lvl="1" indent="0" algn="ctr">
              <a:buNone/>
            </a:pPr>
            <a:r>
              <a:rPr lang="en-US" sz="2800" dirty="0" smtClean="0"/>
              <a:t>The crew perished in the wreckage</a:t>
            </a:r>
            <a:r>
              <a:rPr lang="hu-HU" sz="2800" dirty="0" smtClean="0"/>
              <a:t> </a:t>
            </a:r>
            <a:r>
              <a:rPr lang="en-US" sz="2800" dirty="0" smtClean="0"/>
              <a:t>—</a:t>
            </a:r>
            <a:r>
              <a:rPr lang="hu-HU" sz="2800" dirty="0" smtClean="0"/>
              <a:t> </a:t>
            </a:r>
            <a:r>
              <a:rPr lang="en-US" sz="2800" b="1" dirty="0" smtClean="0"/>
              <a:t>no posthumous </a:t>
            </a:r>
            <a:r>
              <a:rPr lang="hu-HU" sz="2800" b="1" dirty="0" smtClean="0"/>
              <a:t>                      </a:t>
            </a:r>
            <a:r>
              <a:rPr lang="en-US" sz="2800" b="1" dirty="0" smtClean="0"/>
              <a:t>vision test</a:t>
            </a:r>
            <a:r>
              <a:rPr lang="hu-HU" sz="2800" b="1" dirty="0" smtClean="0"/>
              <a:t> </a:t>
            </a:r>
            <a:r>
              <a:rPr lang="hu-HU" sz="2800" b="1" dirty="0" err="1" smtClean="0"/>
              <a:t>could</a:t>
            </a:r>
            <a:r>
              <a:rPr lang="hu-HU" sz="2800" b="1" dirty="0" smtClean="0"/>
              <a:t> be </a:t>
            </a:r>
            <a:r>
              <a:rPr lang="hu-HU" sz="2800" b="1" dirty="0" err="1" smtClean="0"/>
              <a:t>done</a:t>
            </a:r>
            <a:r>
              <a:rPr lang="hu-HU" sz="2800" b="1" dirty="0" smtClean="0"/>
              <a:t>!!</a:t>
            </a:r>
            <a:endParaRPr lang="hu-HU" sz="2800" b="1" dirty="0"/>
          </a:p>
        </p:txBody>
      </p:sp>
      <p:pic>
        <p:nvPicPr>
          <p:cNvPr id="6146" name="Picture 2" descr="Lagerlunda rail accident - Wikiped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736" y="1299496"/>
            <a:ext cx="6049264" cy="2918770"/>
          </a:xfrm>
          <a:prstGeom prst="rect">
            <a:avLst/>
          </a:prstGeom>
          <a:noFill/>
          <a:effectLst>
            <a:softEdge rad="88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008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3795" y="231648"/>
            <a:ext cx="10353761" cy="1326321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The Scientific Fraud &amp; Political Exploitation of </a:t>
            </a:r>
            <a:r>
              <a:rPr lang="en-US" dirty="0" err="1" smtClean="0">
                <a:solidFill>
                  <a:srgbClr val="FFFF00"/>
                </a:solidFill>
              </a:rPr>
              <a:t>Lagerlunda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246185" y="1486464"/>
            <a:ext cx="11699630" cy="5158176"/>
          </a:xfrm>
        </p:spPr>
        <p:txBody>
          <a:bodyPr>
            <a:noAutofit/>
          </a:bodyPr>
          <a:lstStyle/>
          <a:p>
            <a:pPr lvl="1"/>
            <a:r>
              <a:rPr lang="fr-FR" sz="2200" dirty="0" smtClean="0"/>
              <a:t>Holmgren’s "Coup de Théâtre" </a:t>
            </a:r>
            <a:r>
              <a:rPr lang="hu-HU" sz="2200" dirty="0" err="1" smtClean="0"/>
              <a:t>tests</a:t>
            </a:r>
            <a:r>
              <a:rPr lang="hu-HU" sz="2200" dirty="0" smtClean="0"/>
              <a:t> </a:t>
            </a:r>
            <a:r>
              <a:rPr lang="fr-FR" sz="2200" dirty="0" smtClean="0"/>
              <a:t>(July 1876)</a:t>
            </a:r>
            <a:endParaRPr lang="en-US" sz="2200" dirty="0" smtClean="0"/>
          </a:p>
          <a:p>
            <a:pPr lvl="1"/>
            <a:r>
              <a:rPr lang="en-US" sz="2200" dirty="0" smtClean="0"/>
              <a:t>Manipulated relative luminance (brightness) rather than chromaticity, intentionally inducing error.</a:t>
            </a:r>
            <a:endParaRPr lang="hu-HU" sz="2200" dirty="0" smtClean="0"/>
          </a:p>
          <a:p>
            <a:pPr lvl="1"/>
            <a:r>
              <a:rPr lang="en-US" sz="2200" dirty="0" smtClean="0"/>
              <a:t>Capitalized on public hysteria to market his </a:t>
            </a:r>
            <a:r>
              <a:rPr lang="hu-HU" sz="2200" dirty="0" smtClean="0"/>
              <a:t>                                                          </a:t>
            </a:r>
            <a:r>
              <a:rPr lang="en-US" sz="2200" dirty="0" smtClean="0"/>
              <a:t>proprietary </a:t>
            </a:r>
            <a:r>
              <a:rPr lang="hu-HU" sz="2200" dirty="0" err="1" smtClean="0"/>
              <a:t>Worsted</a:t>
            </a:r>
            <a:r>
              <a:rPr lang="hu-HU" sz="2200" dirty="0" smtClean="0"/>
              <a:t> </a:t>
            </a:r>
            <a:r>
              <a:rPr lang="hu-HU" sz="2200" dirty="0" err="1" smtClean="0"/>
              <a:t>Yarn</a:t>
            </a:r>
            <a:r>
              <a:rPr lang="hu-HU" sz="2200" dirty="0" smtClean="0"/>
              <a:t> Test</a:t>
            </a:r>
            <a:r>
              <a:rPr lang="hu-HU" sz="2200" i="1" dirty="0" smtClean="0">
                <a:solidFill>
                  <a:srgbClr val="FFFF00"/>
                </a:solidFill>
              </a:rPr>
              <a:t>	</a:t>
            </a:r>
          </a:p>
          <a:p>
            <a:pPr marL="457200" lvl="1" indent="0">
              <a:buNone/>
            </a:pPr>
            <a:endParaRPr lang="fr-FR" sz="1600" dirty="0" smtClean="0"/>
          </a:p>
          <a:p>
            <a:pPr marL="457200" lvl="1" indent="0">
              <a:buNone/>
            </a:pPr>
            <a:r>
              <a:rPr lang="fr-FR" sz="2200" b="1" u="sng" dirty="0" smtClean="0">
                <a:solidFill>
                  <a:srgbClr val="FFC000"/>
                </a:solidFill>
              </a:rPr>
              <a:t>Historiographical Re-evaluation </a:t>
            </a:r>
            <a:r>
              <a:rPr lang="fr-FR" sz="2200" b="1" dirty="0" smtClean="0">
                <a:solidFill>
                  <a:srgbClr val="FFC000"/>
                </a:solidFill>
              </a:rPr>
              <a:t>(</a:t>
            </a:r>
            <a:r>
              <a:rPr lang="fr-FR" sz="2200" b="1" i="1" dirty="0" smtClean="0">
                <a:solidFill>
                  <a:srgbClr val="FFC000"/>
                </a:solidFill>
              </a:rPr>
              <a:t>Mollon &amp; Cavonius, 2012; Squire et al., 2005</a:t>
            </a:r>
            <a:r>
              <a:rPr lang="fr-FR" sz="2200" b="1" dirty="0" smtClean="0">
                <a:solidFill>
                  <a:srgbClr val="FFC000"/>
                </a:solidFill>
              </a:rPr>
              <a:t>)</a:t>
            </a:r>
            <a:endParaRPr lang="en-US" sz="2200" b="1" dirty="0" smtClean="0">
              <a:solidFill>
                <a:srgbClr val="FFC000"/>
              </a:solidFill>
            </a:endParaRPr>
          </a:p>
          <a:p>
            <a:pPr lvl="1"/>
            <a:r>
              <a:rPr lang="hu-HU" sz="2200" dirty="0"/>
              <a:t>C</a:t>
            </a:r>
            <a:r>
              <a:rPr lang="en-US" sz="2200" dirty="0" err="1" smtClean="0"/>
              <a:t>ourt</a:t>
            </a:r>
            <a:r>
              <a:rPr lang="en-US" sz="2200" dirty="0" smtClean="0"/>
              <a:t> </a:t>
            </a:r>
            <a:r>
              <a:rPr lang="en-US" sz="2200" dirty="0" smtClean="0"/>
              <a:t>records contain </a:t>
            </a:r>
            <a:r>
              <a:rPr lang="en-US" sz="2200" b="1" dirty="0" smtClean="0"/>
              <a:t>zero references </a:t>
            </a:r>
            <a:r>
              <a:rPr lang="en-US" sz="2200" dirty="0" smtClean="0"/>
              <a:t>to color blindness.</a:t>
            </a:r>
          </a:p>
          <a:p>
            <a:pPr lvl="1"/>
            <a:r>
              <a:rPr lang="en-US" sz="2200" dirty="0" smtClean="0"/>
              <a:t>Judicial verdict: Stationmaster sentenced to 6 months imprisonment for </a:t>
            </a:r>
            <a:r>
              <a:rPr lang="hu-HU" sz="2200" dirty="0" smtClean="0"/>
              <a:t>    </a:t>
            </a:r>
            <a:r>
              <a:rPr lang="en-US" sz="2200" b="1" dirty="0" smtClean="0"/>
              <a:t>procedural </a:t>
            </a:r>
            <a:r>
              <a:rPr lang="en-US" sz="2200" b="1" dirty="0" smtClean="0"/>
              <a:t>violations.</a:t>
            </a:r>
            <a:endParaRPr lang="hu-HU" sz="2200" b="1" dirty="0" smtClean="0"/>
          </a:p>
          <a:p>
            <a:pPr lvl="1"/>
            <a:r>
              <a:rPr lang="hu-HU" sz="2200" b="1" dirty="0" err="1" smtClean="0">
                <a:solidFill>
                  <a:srgbClr val="FFC000"/>
                </a:solidFill>
                <a:effectLst/>
              </a:rPr>
              <a:t>There</a:t>
            </a:r>
            <a:r>
              <a:rPr lang="hu-HU" sz="2200" b="1" dirty="0" smtClean="0">
                <a:solidFill>
                  <a:srgbClr val="FFC000"/>
                </a:solidFill>
                <a:effectLst/>
              </a:rPr>
              <a:t> </a:t>
            </a:r>
            <a:r>
              <a:rPr lang="hu-HU" sz="2200" b="1" dirty="0" err="1">
                <a:solidFill>
                  <a:srgbClr val="FFC000"/>
                </a:solidFill>
                <a:effectLst/>
              </a:rPr>
              <a:t>were</a:t>
            </a:r>
            <a:r>
              <a:rPr lang="hu-HU" sz="2200" b="1" dirty="0">
                <a:solidFill>
                  <a:srgbClr val="FFC000"/>
                </a:solidFill>
                <a:effectLst/>
              </a:rPr>
              <a:t> </a:t>
            </a:r>
            <a:r>
              <a:rPr lang="hu-HU" sz="2200" b="1" dirty="0" err="1">
                <a:solidFill>
                  <a:srgbClr val="FFC000"/>
                </a:solidFill>
                <a:effectLst/>
              </a:rPr>
              <a:t>not</a:t>
            </a:r>
            <a:r>
              <a:rPr lang="hu-HU" sz="2200" b="1" dirty="0">
                <a:solidFill>
                  <a:srgbClr val="FFC000"/>
                </a:solidFill>
                <a:effectLst/>
              </a:rPr>
              <a:t> </a:t>
            </a:r>
            <a:r>
              <a:rPr lang="hu-HU" sz="2200" b="1" dirty="0" err="1">
                <a:solidFill>
                  <a:srgbClr val="FFC000"/>
                </a:solidFill>
                <a:effectLst/>
              </a:rPr>
              <a:t>even</a:t>
            </a:r>
            <a:r>
              <a:rPr lang="hu-HU" sz="2200" b="1" dirty="0">
                <a:solidFill>
                  <a:srgbClr val="FFC000"/>
                </a:solidFill>
                <a:effectLst/>
              </a:rPr>
              <a:t> </a:t>
            </a:r>
            <a:r>
              <a:rPr lang="hu-HU" sz="2200" b="1" dirty="0" err="1">
                <a:solidFill>
                  <a:srgbClr val="FFC000"/>
                </a:solidFill>
                <a:effectLst/>
              </a:rPr>
              <a:t>sophisticated</a:t>
            </a:r>
            <a:r>
              <a:rPr lang="hu-HU" sz="2200" b="1" dirty="0">
                <a:solidFill>
                  <a:srgbClr val="FFC000"/>
                </a:solidFill>
                <a:effectLst/>
              </a:rPr>
              <a:t> </a:t>
            </a:r>
            <a:r>
              <a:rPr lang="hu-HU" sz="2200" b="1" dirty="0" err="1">
                <a:solidFill>
                  <a:srgbClr val="FFC000"/>
                </a:solidFill>
                <a:effectLst/>
              </a:rPr>
              <a:t>colored</a:t>
            </a:r>
            <a:r>
              <a:rPr lang="hu-HU" sz="2200" b="1" dirty="0">
                <a:solidFill>
                  <a:srgbClr val="FFC000"/>
                </a:solidFill>
                <a:effectLst/>
              </a:rPr>
              <a:t> </a:t>
            </a:r>
            <a:r>
              <a:rPr lang="hu-HU" sz="2200" b="1" dirty="0" err="1">
                <a:solidFill>
                  <a:srgbClr val="FFC000"/>
                </a:solidFill>
                <a:effectLst/>
              </a:rPr>
              <a:t>light</a:t>
            </a:r>
            <a:r>
              <a:rPr lang="hu-HU" sz="2200" b="1" dirty="0">
                <a:solidFill>
                  <a:srgbClr val="FFC000"/>
                </a:solidFill>
                <a:effectLst/>
              </a:rPr>
              <a:t> </a:t>
            </a:r>
            <a:r>
              <a:rPr lang="hu-HU" sz="2200" b="1" dirty="0" err="1" smtClean="0">
                <a:solidFill>
                  <a:srgbClr val="FFC000"/>
                </a:solidFill>
                <a:effectLst/>
              </a:rPr>
              <a:t>signals</a:t>
            </a:r>
            <a:r>
              <a:rPr lang="hu-HU" sz="2200" b="1" dirty="0" smtClean="0">
                <a:solidFill>
                  <a:srgbClr val="FFC000"/>
                </a:solidFill>
                <a:effectLst/>
              </a:rPr>
              <a:t>!!</a:t>
            </a:r>
            <a:endParaRPr lang="hu-HU" sz="2200" b="1" dirty="0">
              <a:solidFill>
                <a:srgbClr val="FFC000"/>
              </a:solidFill>
            </a:endParaRP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801" y="2429933"/>
            <a:ext cx="3167362" cy="1769268"/>
          </a:xfrm>
          <a:prstGeom prst="rect">
            <a:avLst/>
          </a:prstGeom>
          <a:effectLst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74565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52835" y="195072"/>
            <a:ext cx="10353761" cy="1326321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Why Did the False Dogma Endure for 150 Years?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0" y="1371600"/>
            <a:ext cx="12192000" cy="5297424"/>
          </a:xfrm>
        </p:spPr>
        <p:txBody>
          <a:bodyPr>
            <a:noAutofit/>
          </a:bodyPr>
          <a:lstStyle/>
          <a:p>
            <a:pPr lvl="1"/>
            <a:r>
              <a:rPr lang="en-US" sz="2200" b="1" dirty="0" smtClean="0"/>
              <a:t>The Comfort of the Biological </a:t>
            </a:r>
            <a:r>
              <a:rPr lang="en-US" sz="2200" b="1" dirty="0" smtClean="0"/>
              <a:t>Scapegoat</a:t>
            </a:r>
            <a:r>
              <a:rPr lang="hu-HU" sz="2200" b="1" dirty="0" smtClean="0"/>
              <a:t>:</a:t>
            </a:r>
            <a:endParaRPr lang="en-US" sz="2200" b="1" dirty="0" smtClean="0"/>
          </a:p>
          <a:p>
            <a:pPr marL="457200" lvl="1" indent="0">
              <a:buNone/>
            </a:pPr>
            <a:r>
              <a:rPr lang="hu-HU" sz="2200" dirty="0" smtClean="0">
                <a:solidFill>
                  <a:srgbClr val="FFFF00"/>
                </a:solidFill>
              </a:rPr>
              <a:t>	</a:t>
            </a:r>
            <a:r>
              <a:rPr lang="en-US" sz="2200" dirty="0" smtClean="0">
                <a:solidFill>
                  <a:srgbClr val="FFFF00"/>
                </a:solidFill>
              </a:rPr>
              <a:t>Cheaper </a:t>
            </a:r>
            <a:r>
              <a:rPr lang="en-US" sz="2200" dirty="0" smtClean="0">
                <a:solidFill>
                  <a:srgbClr val="FFFF00"/>
                </a:solidFill>
              </a:rPr>
              <a:t>to blame an immutable congenital defect than to admit lines were </a:t>
            </a:r>
            <a:r>
              <a:rPr lang="hu-HU" sz="2200" dirty="0" smtClean="0">
                <a:solidFill>
                  <a:srgbClr val="FFFF00"/>
                </a:solidFill>
              </a:rPr>
              <a:t>	</a:t>
            </a:r>
            <a:r>
              <a:rPr lang="en-US" sz="2200" dirty="0" smtClean="0">
                <a:solidFill>
                  <a:srgbClr val="FFFF00"/>
                </a:solidFill>
              </a:rPr>
              <a:t>underfunded </a:t>
            </a:r>
            <a:r>
              <a:rPr lang="en-US" sz="2200" dirty="0" smtClean="0">
                <a:solidFill>
                  <a:srgbClr val="FFFF00"/>
                </a:solidFill>
              </a:rPr>
              <a:t>and lacked interlocking.</a:t>
            </a:r>
            <a:endParaRPr lang="hu-HU" sz="2200" dirty="0" smtClean="0">
              <a:solidFill>
                <a:srgbClr val="FFFF00"/>
              </a:solidFill>
            </a:endParaRPr>
          </a:p>
          <a:p>
            <a:pPr lvl="1"/>
            <a:r>
              <a:rPr lang="en-US" sz="2200" b="1" dirty="0"/>
              <a:t>It was easier and cheaper </a:t>
            </a:r>
            <a:r>
              <a:rPr lang="en-US" sz="2200" dirty="0"/>
              <a:t>to convince travelers this way than to spend much on </a:t>
            </a:r>
            <a:r>
              <a:rPr lang="en-US" sz="2200" dirty="0" smtClean="0"/>
              <a:t>improvements.</a:t>
            </a:r>
            <a:endParaRPr lang="hu-HU" sz="2200" dirty="0"/>
          </a:p>
          <a:p>
            <a:pPr lvl="1"/>
            <a:r>
              <a:rPr lang="en-US" sz="2200" b="1" dirty="0" smtClean="0">
                <a:solidFill>
                  <a:srgbClr val="FFFF00"/>
                </a:solidFill>
              </a:rPr>
              <a:t>Scalability </a:t>
            </a:r>
            <a:r>
              <a:rPr lang="en-US" sz="2200" b="1" dirty="0" smtClean="0">
                <a:solidFill>
                  <a:srgbClr val="FFFF00"/>
                </a:solidFill>
              </a:rPr>
              <a:t>and Simplicity of </a:t>
            </a:r>
            <a:r>
              <a:rPr lang="en-US" sz="2200" b="1" dirty="0" smtClean="0">
                <a:solidFill>
                  <a:srgbClr val="FFFF00"/>
                </a:solidFill>
              </a:rPr>
              <a:t>Testing</a:t>
            </a:r>
            <a:r>
              <a:rPr lang="hu-HU" sz="2200" dirty="0" smtClean="0">
                <a:solidFill>
                  <a:srgbClr val="FFFF00"/>
                </a:solidFill>
              </a:rPr>
              <a:t>:</a:t>
            </a:r>
            <a:endParaRPr lang="en-US" sz="2200" dirty="0" smtClean="0">
              <a:solidFill>
                <a:srgbClr val="FFFF00"/>
              </a:solidFill>
            </a:endParaRPr>
          </a:p>
          <a:p>
            <a:pPr marL="457200" lvl="1" indent="0">
              <a:buNone/>
            </a:pPr>
            <a:r>
              <a:rPr lang="hu-HU" sz="2200" dirty="0" smtClean="0"/>
              <a:t>	</a:t>
            </a:r>
            <a:r>
              <a:rPr lang="en-US" sz="2200" dirty="0" smtClean="0"/>
              <a:t>Holmgren’s </a:t>
            </a:r>
            <a:r>
              <a:rPr lang="en-US" sz="2200" dirty="0" smtClean="0"/>
              <a:t>wool test was fast, cheap, and required no ophthalmological training.</a:t>
            </a:r>
            <a:endParaRPr lang="hu-HU" sz="2200" dirty="0" smtClean="0"/>
          </a:p>
          <a:p>
            <a:pPr marL="457200" lvl="1" indent="0">
              <a:buNone/>
            </a:pPr>
            <a:r>
              <a:rPr lang="hu-HU" sz="2200" dirty="0" smtClean="0">
                <a:solidFill>
                  <a:srgbClr val="FFFF00"/>
                </a:solidFill>
              </a:rPr>
              <a:t>	</a:t>
            </a:r>
            <a:r>
              <a:rPr lang="en-US" sz="2200" dirty="0" smtClean="0">
                <a:solidFill>
                  <a:srgbClr val="FFFF00"/>
                </a:solidFill>
              </a:rPr>
              <a:t>Lay </a:t>
            </a:r>
            <a:r>
              <a:rPr lang="en-US" sz="2200" dirty="0" smtClean="0">
                <a:solidFill>
                  <a:srgbClr val="FFFF00"/>
                </a:solidFill>
              </a:rPr>
              <a:t>clerks could screen and dismiss large crowds of applicants within minutes.</a:t>
            </a:r>
          </a:p>
          <a:p>
            <a:pPr lvl="1"/>
            <a:r>
              <a:rPr lang="en-US" sz="2200" dirty="0" smtClean="0"/>
              <a:t>Institutional Inertia &amp; Regulatory Fear</a:t>
            </a:r>
          </a:p>
          <a:p>
            <a:pPr marL="457200" lvl="1" indent="0">
              <a:buNone/>
            </a:pPr>
            <a:r>
              <a:rPr lang="hu-HU" sz="2200" dirty="0" smtClean="0">
                <a:solidFill>
                  <a:srgbClr val="FFFF00"/>
                </a:solidFill>
              </a:rPr>
              <a:t>	</a:t>
            </a:r>
            <a:r>
              <a:rPr lang="en-US" sz="2200" dirty="0" smtClean="0">
                <a:solidFill>
                  <a:srgbClr val="FFFF00"/>
                </a:solidFill>
              </a:rPr>
              <a:t>Rapidly </a:t>
            </a:r>
            <a:r>
              <a:rPr lang="en-US" sz="2200" dirty="0" smtClean="0">
                <a:solidFill>
                  <a:srgbClr val="FFFF00"/>
                </a:solidFill>
              </a:rPr>
              <a:t>adopted across Europe and North America via a psychological domino effect.</a:t>
            </a:r>
          </a:p>
          <a:p>
            <a:pPr marL="457200" lvl="1" indent="0" algn="ctr">
              <a:buNone/>
            </a:pPr>
            <a:r>
              <a:rPr lang="en-US" sz="2200" b="1" i="1" dirty="0" smtClean="0"/>
              <a:t>Evolved into an untouchable administrative tradition that outlived </a:t>
            </a:r>
            <a:r>
              <a:rPr lang="hu-HU" sz="2200" b="1" i="1" dirty="0" smtClean="0"/>
              <a:t>                                    </a:t>
            </a:r>
            <a:r>
              <a:rPr lang="en-US" sz="2200" b="1" i="1" dirty="0" smtClean="0"/>
              <a:t>the </a:t>
            </a:r>
            <a:r>
              <a:rPr lang="en-US" sz="2200" b="1" i="1" dirty="0" smtClean="0"/>
              <a:t>mechanical signaling era.</a:t>
            </a:r>
            <a:endParaRPr lang="hu-HU" sz="2200" b="1" i="1" dirty="0"/>
          </a:p>
        </p:txBody>
      </p:sp>
    </p:spTree>
    <p:extLst>
      <p:ext uri="{BB962C8B-B14F-4D97-AF65-F5344CB8AC3E}">
        <p14:creationId xmlns:p14="http://schemas.microsoft.com/office/powerpoint/2010/main" val="955237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3796" y="170688"/>
            <a:ext cx="10353761" cy="1326321"/>
          </a:xfrm>
        </p:spPr>
        <p:txBody>
          <a:bodyPr>
            <a:normAutofit fontScale="90000"/>
          </a:bodyPr>
          <a:lstStyle/>
          <a:p>
            <a:r>
              <a:rPr lang="hu-HU" dirty="0" err="1">
                <a:solidFill>
                  <a:srgbClr val="FFFF00"/>
                </a:solidFill>
                <a:effectLst/>
              </a:rPr>
              <a:t>Dichromacy</a:t>
            </a:r>
            <a:r>
              <a:rPr lang="hu-HU" dirty="0">
                <a:solidFill>
                  <a:srgbClr val="FFFF00"/>
                </a:solidFill>
                <a:effectLst/>
              </a:rPr>
              <a:t> </a:t>
            </a:r>
            <a:r>
              <a:rPr lang="hu-HU" i="1" dirty="0">
                <a:solidFill>
                  <a:srgbClr val="FFC000"/>
                </a:solidFill>
                <a:effectLst/>
              </a:rPr>
              <a:t>(</a:t>
            </a:r>
            <a:r>
              <a:rPr lang="hu-HU" i="1" dirty="0" err="1">
                <a:solidFill>
                  <a:srgbClr val="FFC000"/>
                </a:solidFill>
                <a:effectLst/>
              </a:rPr>
              <a:t>Color</a:t>
            </a:r>
            <a:r>
              <a:rPr lang="hu-HU" i="1" dirty="0">
                <a:solidFill>
                  <a:srgbClr val="FFC000"/>
                </a:solidFill>
                <a:effectLst/>
              </a:rPr>
              <a:t> </a:t>
            </a:r>
            <a:r>
              <a:rPr lang="hu-HU" i="1" dirty="0" err="1">
                <a:solidFill>
                  <a:srgbClr val="FFC000"/>
                </a:solidFill>
                <a:effectLst/>
              </a:rPr>
              <a:t>Blindness</a:t>
            </a:r>
            <a:r>
              <a:rPr lang="hu-HU" i="1" dirty="0">
                <a:solidFill>
                  <a:srgbClr val="FFC000"/>
                </a:solidFill>
                <a:effectLst/>
              </a:rPr>
              <a:t>)</a:t>
            </a:r>
            <a:r>
              <a:rPr lang="hu-HU" dirty="0">
                <a:solidFill>
                  <a:srgbClr val="FFFF00"/>
                </a:solidFill>
                <a:effectLst/>
              </a:rPr>
              <a:t> versus </a:t>
            </a:r>
            <a:r>
              <a:rPr lang="hu-HU" dirty="0" err="1">
                <a:solidFill>
                  <a:srgbClr val="FFFF00"/>
                </a:solidFill>
                <a:effectLst/>
              </a:rPr>
              <a:t>Anomalous</a:t>
            </a:r>
            <a:r>
              <a:rPr lang="hu-HU" dirty="0">
                <a:solidFill>
                  <a:srgbClr val="FFFF00"/>
                </a:solidFill>
                <a:effectLst/>
              </a:rPr>
              <a:t> </a:t>
            </a:r>
            <a:r>
              <a:rPr lang="hu-HU" dirty="0" err="1">
                <a:solidFill>
                  <a:srgbClr val="FFFF00"/>
                </a:solidFill>
                <a:effectLst/>
              </a:rPr>
              <a:t>Trichromacy</a:t>
            </a:r>
            <a:r>
              <a:rPr lang="hu-HU" dirty="0">
                <a:solidFill>
                  <a:srgbClr val="FFFF00"/>
                </a:solidFill>
                <a:effectLst/>
              </a:rPr>
              <a:t> </a:t>
            </a:r>
            <a:r>
              <a:rPr lang="hu-HU" i="1" dirty="0">
                <a:solidFill>
                  <a:srgbClr val="FFC000"/>
                </a:solidFill>
                <a:effectLst/>
              </a:rPr>
              <a:t>(</a:t>
            </a:r>
            <a:r>
              <a:rPr lang="hu-HU" i="1" dirty="0" err="1">
                <a:solidFill>
                  <a:srgbClr val="FFC000"/>
                </a:solidFill>
                <a:effectLst/>
              </a:rPr>
              <a:t>Color</a:t>
            </a:r>
            <a:r>
              <a:rPr lang="hu-HU" i="1" dirty="0">
                <a:solidFill>
                  <a:srgbClr val="FFC000"/>
                </a:solidFill>
                <a:effectLst/>
              </a:rPr>
              <a:t> Vision </a:t>
            </a:r>
            <a:r>
              <a:rPr lang="hu-HU" i="1" dirty="0" err="1">
                <a:solidFill>
                  <a:srgbClr val="FFC000"/>
                </a:solidFill>
                <a:effectLst/>
              </a:rPr>
              <a:t>Deficiency</a:t>
            </a:r>
            <a:r>
              <a:rPr lang="hu-HU" i="1" dirty="0">
                <a:solidFill>
                  <a:srgbClr val="FFC000"/>
                </a:solidFill>
                <a:effectLst/>
              </a:rPr>
              <a:t>)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87570" y="1497009"/>
            <a:ext cx="11794492" cy="5141535"/>
          </a:xfrm>
        </p:spPr>
        <p:txBody>
          <a:bodyPr>
            <a:noAutofit/>
          </a:bodyPr>
          <a:lstStyle/>
          <a:p>
            <a:pPr lvl="1"/>
            <a:r>
              <a:rPr lang="hu-HU" sz="2800" dirty="0" smtClean="0">
                <a:effectLst/>
              </a:rPr>
              <a:t>Total </a:t>
            </a:r>
            <a:r>
              <a:rPr lang="hu-HU" sz="2800" dirty="0" err="1">
                <a:effectLst/>
              </a:rPr>
              <a:t>achromatopsia</a:t>
            </a:r>
            <a:r>
              <a:rPr lang="hu-HU" sz="2800" dirty="0">
                <a:effectLst/>
              </a:rPr>
              <a:t> </a:t>
            </a:r>
            <a:r>
              <a:rPr lang="hu-HU" sz="2800" dirty="0" err="1" smtClean="0">
                <a:effectLst/>
              </a:rPr>
              <a:t>can</a:t>
            </a:r>
            <a:r>
              <a:rPr lang="hu-HU" sz="2800" dirty="0" smtClean="0">
                <a:effectLst/>
              </a:rPr>
              <a:t> </a:t>
            </a:r>
            <a:r>
              <a:rPr lang="hu-HU" sz="2800" dirty="0" err="1">
                <a:effectLst/>
              </a:rPr>
              <a:t>indeed</a:t>
            </a:r>
            <a:r>
              <a:rPr lang="hu-HU" sz="2800" dirty="0">
                <a:effectLst/>
              </a:rPr>
              <a:t> be </a:t>
            </a:r>
            <a:r>
              <a:rPr lang="hu-HU" sz="2800" dirty="0" err="1" smtClean="0">
                <a:effectLst/>
              </a:rPr>
              <a:t>critical</a:t>
            </a:r>
            <a:endParaRPr lang="hu-HU" sz="2800" dirty="0" smtClean="0">
              <a:effectLst/>
            </a:endParaRPr>
          </a:p>
          <a:p>
            <a:pPr lvl="1"/>
            <a:r>
              <a:rPr lang="en-US" sz="2800" dirty="0">
                <a:effectLst/>
              </a:rPr>
              <a:t>The overwhelming majority of men identified during railway medical screenings have only abnormal trichromatic vision </a:t>
            </a:r>
            <a:endParaRPr lang="hu-HU" sz="2800" dirty="0" smtClean="0">
              <a:effectLst/>
            </a:endParaRPr>
          </a:p>
          <a:p>
            <a:pPr lvl="1"/>
            <a:r>
              <a:rPr lang="hu-HU" sz="2800" dirty="0" err="1" smtClean="0">
                <a:effectLst/>
              </a:rPr>
              <a:t>They</a:t>
            </a:r>
            <a:r>
              <a:rPr lang="hu-HU" sz="2800" dirty="0" smtClean="0">
                <a:effectLst/>
              </a:rPr>
              <a:t> </a:t>
            </a:r>
            <a:r>
              <a:rPr lang="hu-HU" sz="2800" dirty="0" err="1">
                <a:effectLst/>
              </a:rPr>
              <a:t>perceive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all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three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primary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colors</a:t>
            </a:r>
            <a:r>
              <a:rPr lang="hu-HU" sz="2800" dirty="0">
                <a:effectLst/>
              </a:rPr>
              <a:t>; </a:t>
            </a:r>
            <a:r>
              <a:rPr lang="hu-HU" sz="2800" dirty="0" err="1">
                <a:effectLst/>
              </a:rPr>
              <a:t>only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their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spectral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sensitivity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curves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are</a:t>
            </a:r>
            <a:r>
              <a:rPr lang="hu-HU" sz="2800" dirty="0">
                <a:effectLst/>
              </a:rPr>
              <a:t> shifted. </a:t>
            </a:r>
            <a:r>
              <a:rPr lang="hu-HU" sz="2400" i="1" dirty="0" smtClean="0">
                <a:solidFill>
                  <a:srgbClr val="FFC000"/>
                </a:solidFill>
                <a:effectLst/>
              </a:rPr>
              <a:t>(</a:t>
            </a:r>
            <a:r>
              <a:rPr lang="hu-HU" sz="2400" i="1" dirty="0" err="1" smtClean="0">
                <a:solidFill>
                  <a:srgbClr val="FFC000"/>
                </a:solidFill>
                <a:effectLst/>
              </a:rPr>
              <a:t>Clinical</a:t>
            </a:r>
            <a:r>
              <a:rPr lang="hu-HU" sz="2400" i="1" dirty="0" smtClean="0">
                <a:solidFill>
                  <a:srgbClr val="FFC000"/>
                </a:solidFill>
                <a:effectLst/>
              </a:rPr>
              <a:t> </a:t>
            </a:r>
            <a:r>
              <a:rPr lang="hu-HU" sz="2400" i="1" dirty="0" err="1">
                <a:solidFill>
                  <a:srgbClr val="FFC000"/>
                </a:solidFill>
                <a:effectLst/>
              </a:rPr>
              <a:t>diagnosis</a:t>
            </a:r>
            <a:r>
              <a:rPr lang="hu-HU" sz="2400" i="1" dirty="0">
                <a:solidFill>
                  <a:srgbClr val="FFC000"/>
                </a:solidFill>
                <a:effectLst/>
              </a:rPr>
              <a:t> of </a:t>
            </a:r>
            <a:r>
              <a:rPr lang="hu-HU" sz="2400" i="1" dirty="0" err="1">
                <a:solidFill>
                  <a:srgbClr val="FFC000"/>
                </a:solidFill>
                <a:effectLst/>
              </a:rPr>
              <a:t>color</a:t>
            </a:r>
            <a:r>
              <a:rPr lang="hu-HU" sz="2400" i="1" dirty="0">
                <a:solidFill>
                  <a:srgbClr val="FFC000"/>
                </a:solidFill>
                <a:effectLst/>
              </a:rPr>
              <a:t> </a:t>
            </a:r>
            <a:r>
              <a:rPr lang="hu-HU" sz="2400" i="1" dirty="0" err="1">
                <a:solidFill>
                  <a:srgbClr val="FFC000"/>
                </a:solidFill>
                <a:effectLst/>
              </a:rPr>
              <a:t>vision</a:t>
            </a:r>
            <a:r>
              <a:rPr lang="hu-HU" sz="2400" i="1" dirty="0">
                <a:solidFill>
                  <a:srgbClr val="FFC000"/>
                </a:solidFill>
                <a:effectLst/>
              </a:rPr>
              <a:t> </a:t>
            </a:r>
            <a:r>
              <a:rPr lang="hu-HU" sz="2400" i="1" dirty="0" err="1">
                <a:solidFill>
                  <a:srgbClr val="FFC000"/>
                </a:solidFill>
                <a:effectLst/>
              </a:rPr>
              <a:t>deficiencies</a:t>
            </a:r>
            <a:r>
              <a:rPr lang="hu-HU" sz="2400" i="1" dirty="0">
                <a:solidFill>
                  <a:srgbClr val="FFC000"/>
                </a:solidFill>
                <a:effectLst/>
              </a:rPr>
              <a:t> (</a:t>
            </a:r>
            <a:r>
              <a:rPr lang="hu-HU" sz="2400" i="1" dirty="0" err="1">
                <a:solidFill>
                  <a:srgbClr val="FFC000"/>
                </a:solidFill>
                <a:effectLst/>
              </a:rPr>
              <a:t>Anomaloscope</a:t>
            </a:r>
            <a:r>
              <a:rPr lang="hu-HU" sz="2400" i="1" dirty="0">
                <a:solidFill>
                  <a:srgbClr val="FFC000"/>
                </a:solidFill>
                <a:effectLst/>
              </a:rPr>
              <a:t> vs. </a:t>
            </a:r>
            <a:r>
              <a:rPr lang="hu-HU" sz="2400" i="1" dirty="0" err="1">
                <a:solidFill>
                  <a:srgbClr val="FFC000"/>
                </a:solidFill>
                <a:effectLst/>
              </a:rPr>
              <a:t>reality</a:t>
            </a:r>
            <a:r>
              <a:rPr lang="hu-HU" sz="2400" i="1" dirty="0">
                <a:solidFill>
                  <a:srgbClr val="FFC000"/>
                </a:solidFill>
                <a:effectLst/>
              </a:rPr>
              <a:t>): </a:t>
            </a:r>
            <a:r>
              <a:rPr lang="hu-HU" sz="2400" i="1" dirty="0" err="1">
                <a:solidFill>
                  <a:srgbClr val="FFC000"/>
                </a:solidFill>
                <a:effectLst/>
              </a:rPr>
              <a:t>Deeb</a:t>
            </a:r>
            <a:r>
              <a:rPr lang="hu-HU" sz="2400" i="1" dirty="0">
                <a:solidFill>
                  <a:srgbClr val="FFC000"/>
                </a:solidFill>
                <a:effectLst/>
              </a:rPr>
              <a:t>, S. S. (2005). "The </a:t>
            </a:r>
            <a:r>
              <a:rPr lang="hu-HU" sz="2400" i="1" dirty="0" err="1">
                <a:solidFill>
                  <a:srgbClr val="FFC000"/>
                </a:solidFill>
                <a:effectLst/>
              </a:rPr>
              <a:t>molecular</a:t>
            </a:r>
            <a:r>
              <a:rPr lang="hu-HU" sz="2400" i="1" dirty="0">
                <a:solidFill>
                  <a:srgbClr val="FFC000"/>
                </a:solidFill>
                <a:effectLst/>
              </a:rPr>
              <a:t> </a:t>
            </a:r>
            <a:r>
              <a:rPr lang="hu-HU" sz="2400" i="1" dirty="0" err="1">
                <a:solidFill>
                  <a:srgbClr val="FFC000"/>
                </a:solidFill>
                <a:effectLst/>
              </a:rPr>
              <a:t>basis</a:t>
            </a:r>
            <a:r>
              <a:rPr lang="hu-HU" sz="2400" i="1" dirty="0">
                <a:solidFill>
                  <a:srgbClr val="FFC000"/>
                </a:solidFill>
                <a:effectLst/>
              </a:rPr>
              <a:t> of </a:t>
            </a:r>
            <a:r>
              <a:rPr lang="hu-HU" sz="2400" i="1" dirty="0" err="1">
                <a:solidFill>
                  <a:srgbClr val="FFC000"/>
                </a:solidFill>
                <a:effectLst/>
              </a:rPr>
              <a:t>variation</a:t>
            </a:r>
            <a:r>
              <a:rPr lang="hu-HU" sz="2400" i="1" dirty="0">
                <a:solidFill>
                  <a:srgbClr val="FFC000"/>
                </a:solidFill>
                <a:effectLst/>
              </a:rPr>
              <a:t> in human </a:t>
            </a:r>
            <a:r>
              <a:rPr lang="hu-HU" sz="2400" i="1" dirty="0" err="1">
                <a:solidFill>
                  <a:srgbClr val="FFC000"/>
                </a:solidFill>
                <a:effectLst/>
              </a:rPr>
              <a:t>color</a:t>
            </a:r>
            <a:r>
              <a:rPr lang="hu-HU" sz="2400" i="1" dirty="0">
                <a:solidFill>
                  <a:srgbClr val="FFC000"/>
                </a:solidFill>
                <a:effectLst/>
              </a:rPr>
              <a:t> </a:t>
            </a:r>
            <a:r>
              <a:rPr lang="hu-HU" sz="2400" i="1" dirty="0" err="1">
                <a:solidFill>
                  <a:srgbClr val="FFC000"/>
                </a:solidFill>
                <a:effectLst/>
              </a:rPr>
              <a:t>vision</a:t>
            </a:r>
            <a:r>
              <a:rPr lang="hu-HU" sz="2400" i="1" dirty="0">
                <a:solidFill>
                  <a:srgbClr val="FFC000"/>
                </a:solidFill>
                <a:effectLst/>
              </a:rPr>
              <a:t>." </a:t>
            </a:r>
            <a:r>
              <a:rPr lang="hu-HU" sz="2400" i="1" dirty="0" err="1">
                <a:solidFill>
                  <a:srgbClr val="FFC000"/>
                </a:solidFill>
                <a:effectLst/>
              </a:rPr>
              <a:t>Clinical</a:t>
            </a:r>
            <a:r>
              <a:rPr lang="hu-HU" sz="2400" i="1" dirty="0">
                <a:solidFill>
                  <a:srgbClr val="FFC000"/>
                </a:solidFill>
                <a:effectLst/>
              </a:rPr>
              <a:t> </a:t>
            </a:r>
            <a:r>
              <a:rPr lang="hu-HU" sz="2400" i="1" dirty="0" err="1">
                <a:solidFill>
                  <a:srgbClr val="FFC000"/>
                </a:solidFill>
                <a:effectLst/>
              </a:rPr>
              <a:t>Genetics</a:t>
            </a:r>
            <a:r>
              <a:rPr lang="hu-HU" sz="2400" i="1" dirty="0">
                <a:solidFill>
                  <a:srgbClr val="FFC000"/>
                </a:solidFill>
                <a:effectLst/>
              </a:rPr>
              <a:t>, 67(5), 369–377. )</a:t>
            </a:r>
            <a:endParaRPr lang="hu-HU" sz="2400" i="1" dirty="0" smtClean="0">
              <a:solidFill>
                <a:srgbClr val="FFC000"/>
              </a:solidFill>
              <a:effectLst/>
            </a:endParaRPr>
          </a:p>
          <a:p>
            <a:pPr lvl="1"/>
            <a:r>
              <a:rPr lang="hu-HU" sz="2800" dirty="0" smtClean="0">
                <a:effectLst/>
              </a:rPr>
              <a:t>The </a:t>
            </a:r>
            <a:r>
              <a:rPr lang="hu-HU" sz="2800" dirty="0" err="1">
                <a:effectLst/>
              </a:rPr>
              <a:t>study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discusses</a:t>
            </a:r>
            <a:r>
              <a:rPr lang="hu-HU" sz="2800" dirty="0">
                <a:effectLst/>
              </a:rPr>
              <a:t> in </a:t>
            </a:r>
            <a:r>
              <a:rPr lang="hu-HU" sz="2800" dirty="0" err="1">
                <a:effectLst/>
              </a:rPr>
              <a:t>detail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the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physiology</a:t>
            </a:r>
            <a:r>
              <a:rPr lang="hu-HU" sz="2800" dirty="0">
                <a:effectLst/>
              </a:rPr>
              <a:t> of </a:t>
            </a:r>
            <a:r>
              <a:rPr lang="hu-HU" sz="2800" dirty="0" err="1">
                <a:effectLst/>
              </a:rPr>
              <a:t>anomalous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trichromacy</a:t>
            </a:r>
            <a:r>
              <a:rPr lang="hu-HU" sz="2800" dirty="0">
                <a:effectLst/>
              </a:rPr>
              <a:t> and </a:t>
            </a:r>
            <a:r>
              <a:rPr lang="hu-HU" sz="2800" dirty="0" err="1">
                <a:effectLst/>
              </a:rPr>
              <a:t>the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discrepancy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between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laboratory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tests</a:t>
            </a:r>
            <a:r>
              <a:rPr lang="hu-HU" sz="2800" dirty="0">
                <a:effectLst/>
              </a:rPr>
              <a:t> and </a:t>
            </a:r>
            <a:r>
              <a:rPr lang="hu-HU" sz="2800" dirty="0" err="1">
                <a:effectLst/>
              </a:rPr>
              <a:t>everyday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visual</a:t>
            </a:r>
            <a:r>
              <a:rPr lang="hu-HU" sz="2800" dirty="0">
                <a:effectLst/>
              </a:rPr>
              <a:t> performance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3502020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3796" y="103632"/>
            <a:ext cx="10353761" cy="1326321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Clinical Tests vs. Modern Physical Reality: The LED Factor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0" y="1335024"/>
            <a:ext cx="11853333" cy="5297424"/>
          </a:xfrm>
        </p:spPr>
        <p:txBody>
          <a:bodyPr>
            <a:noAutofit/>
          </a:bodyPr>
          <a:lstStyle/>
          <a:p>
            <a:pPr marL="457200" lvl="1" indent="0" algn="ctr">
              <a:buNone/>
            </a:pPr>
            <a:r>
              <a:rPr lang="hu-HU" sz="2200" b="1" dirty="0" err="1" smtClean="0">
                <a:solidFill>
                  <a:srgbClr val="FFC000"/>
                </a:solidFill>
              </a:rPr>
              <a:t>Laboratory</a:t>
            </a:r>
            <a:r>
              <a:rPr lang="hu-HU" sz="2200" b="1" dirty="0" smtClean="0">
                <a:solidFill>
                  <a:srgbClr val="FFC000"/>
                </a:solidFill>
              </a:rPr>
              <a:t> vs. </a:t>
            </a:r>
            <a:r>
              <a:rPr lang="hu-HU" sz="2200" b="1" dirty="0" err="1" smtClean="0">
                <a:solidFill>
                  <a:srgbClr val="FFC000"/>
                </a:solidFill>
              </a:rPr>
              <a:t>Field</a:t>
            </a:r>
            <a:r>
              <a:rPr lang="hu-HU" sz="2200" b="1" dirty="0" smtClean="0">
                <a:solidFill>
                  <a:srgbClr val="FFC000"/>
                </a:solidFill>
              </a:rPr>
              <a:t> </a:t>
            </a:r>
            <a:r>
              <a:rPr lang="hu-HU" sz="2200" b="1" dirty="0" err="1" smtClean="0">
                <a:solidFill>
                  <a:srgbClr val="FFC000"/>
                </a:solidFill>
              </a:rPr>
              <a:t>Environment</a:t>
            </a:r>
            <a:endParaRPr lang="en-US" sz="2200" b="1" dirty="0" smtClean="0">
              <a:solidFill>
                <a:srgbClr val="FFC000"/>
              </a:solidFill>
            </a:endParaRPr>
          </a:p>
          <a:p>
            <a:pPr lvl="1"/>
            <a:r>
              <a:rPr lang="en-US" sz="2200" dirty="0" err="1" smtClean="0">
                <a:solidFill>
                  <a:srgbClr val="FFC000"/>
                </a:solidFill>
              </a:rPr>
              <a:t>Anomaloscopes</a:t>
            </a:r>
            <a:r>
              <a:rPr lang="en-US" sz="2200" dirty="0" smtClean="0">
                <a:solidFill>
                  <a:srgbClr val="FFC000"/>
                </a:solidFill>
              </a:rPr>
              <a:t> and Ishihara </a:t>
            </a:r>
            <a:r>
              <a:rPr lang="en-US" sz="2200" dirty="0" smtClean="0"/>
              <a:t>plates present low-contrast, reflected pigments under diffuse illumination.</a:t>
            </a:r>
            <a:endParaRPr lang="hu-HU" sz="2200" dirty="0" smtClean="0"/>
          </a:p>
          <a:p>
            <a:pPr lvl="1"/>
            <a:r>
              <a:rPr lang="en-US" sz="2200" dirty="0" smtClean="0"/>
              <a:t>Modern railway signals are high-intensity, point-source </a:t>
            </a:r>
            <a:r>
              <a:rPr lang="en-US" sz="2200" dirty="0" smtClean="0">
                <a:solidFill>
                  <a:srgbClr val="FFC000"/>
                </a:solidFill>
              </a:rPr>
              <a:t>LED arrays </a:t>
            </a:r>
            <a:r>
              <a:rPr lang="en-US" sz="2200" dirty="0" smtClean="0"/>
              <a:t>with narrow spectral bandwidths.</a:t>
            </a:r>
          </a:p>
          <a:p>
            <a:pPr lvl="1"/>
            <a:r>
              <a:rPr lang="en-US" sz="2200" dirty="0" smtClean="0">
                <a:solidFill>
                  <a:srgbClr val="FFC000"/>
                </a:solidFill>
              </a:rPr>
              <a:t>Empirical Findings</a:t>
            </a:r>
            <a:r>
              <a:rPr lang="en-US" sz="2200" dirty="0" smtClean="0"/>
              <a:t>: Cole &amp; </a:t>
            </a:r>
            <a:r>
              <a:rPr lang="en-US" sz="2200" dirty="0" err="1" smtClean="0"/>
              <a:t>Maddocks</a:t>
            </a:r>
            <a:r>
              <a:rPr lang="en-US" sz="2200" dirty="0" smtClean="0"/>
              <a:t> (2008)</a:t>
            </a:r>
          </a:p>
          <a:p>
            <a:pPr lvl="1"/>
            <a:r>
              <a:rPr lang="en-US" sz="2200" dirty="0" smtClean="0"/>
              <a:t>Anomalous </a:t>
            </a:r>
            <a:r>
              <a:rPr lang="en-US" sz="2200" dirty="0" err="1" smtClean="0"/>
              <a:t>trichromats</a:t>
            </a:r>
            <a:r>
              <a:rPr lang="en-US" sz="2200" dirty="0" smtClean="0"/>
              <a:t> </a:t>
            </a:r>
            <a:r>
              <a:rPr lang="en-US" sz="2200" dirty="0" smtClean="0">
                <a:solidFill>
                  <a:srgbClr val="FFC000"/>
                </a:solidFill>
              </a:rPr>
              <a:t>distinguish pure, saturated LED colors</a:t>
            </a:r>
            <a:r>
              <a:rPr lang="en-US" sz="2200" dirty="0" smtClean="0"/>
              <a:t> (CIE primary red, green, yellow) with near-100% accuracy.</a:t>
            </a:r>
            <a:endParaRPr lang="hu-HU" sz="2200" dirty="0" smtClean="0"/>
          </a:p>
          <a:p>
            <a:pPr lvl="1"/>
            <a:r>
              <a:rPr lang="en-US" sz="2200" dirty="0" smtClean="0"/>
              <a:t>Recognition is heavily augmented by </a:t>
            </a:r>
            <a:r>
              <a:rPr lang="en-US" sz="2200" dirty="0" smtClean="0">
                <a:solidFill>
                  <a:srgbClr val="FFC000"/>
                </a:solidFill>
              </a:rPr>
              <a:t>luminance contrast and high spectral saturation</a:t>
            </a:r>
            <a:r>
              <a:rPr lang="en-US" sz="2200" dirty="0" smtClean="0"/>
              <a:t>.</a:t>
            </a:r>
          </a:p>
          <a:p>
            <a:pPr lvl="1"/>
            <a:r>
              <a:rPr lang="en-US" sz="2200" dirty="0" smtClean="0"/>
              <a:t>Signal lamps are </a:t>
            </a:r>
            <a:r>
              <a:rPr lang="en-US" sz="2200" dirty="0" smtClean="0">
                <a:solidFill>
                  <a:srgbClr val="FFC000"/>
                </a:solidFill>
              </a:rPr>
              <a:t>position-coded</a:t>
            </a:r>
            <a:r>
              <a:rPr lang="en-US" sz="2200" dirty="0" smtClean="0"/>
              <a:t> (e.g., top red, bottom green).</a:t>
            </a:r>
          </a:p>
          <a:p>
            <a:pPr lvl="1"/>
            <a:r>
              <a:rPr lang="en-US" sz="2200" dirty="0" smtClean="0"/>
              <a:t>Train drivers read </a:t>
            </a:r>
            <a:r>
              <a:rPr lang="en-US" sz="2200" dirty="0" smtClean="0">
                <a:solidFill>
                  <a:srgbClr val="FFC000"/>
                </a:solidFill>
              </a:rPr>
              <a:t>spatial location and aspect pattern</a:t>
            </a:r>
            <a:r>
              <a:rPr lang="en-US" sz="2200" dirty="0" smtClean="0"/>
              <a:t>, not isolated wavelength hues.</a:t>
            </a:r>
            <a:endParaRPr lang="hu-HU" sz="2200" dirty="0"/>
          </a:p>
        </p:txBody>
      </p:sp>
    </p:spTree>
    <p:extLst>
      <p:ext uri="{BB962C8B-B14F-4D97-AF65-F5344CB8AC3E}">
        <p14:creationId xmlns:p14="http://schemas.microsoft.com/office/powerpoint/2010/main" val="3625074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3795" y="176784"/>
            <a:ext cx="10353761" cy="1326321"/>
          </a:xfrm>
        </p:spPr>
        <p:txBody>
          <a:bodyPr/>
          <a:lstStyle/>
          <a:p>
            <a:r>
              <a:rPr lang="fr-FR" dirty="0" smtClean="0">
                <a:solidFill>
                  <a:srgbClr val="FFFF00"/>
                </a:solidFill>
              </a:rPr>
              <a:t>Functional Occupational Analysis: Danger Zone &amp; Track Maintenance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75846" y="1503105"/>
            <a:ext cx="4590887" cy="5123247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hu-HU" sz="2400" dirty="0" err="1">
                <a:effectLst/>
              </a:rPr>
              <a:t>Hungarian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legislation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automatically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excludes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individuals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with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color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vision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deficiency</a:t>
            </a:r>
            <a:r>
              <a:rPr lang="hu-HU" sz="2400" dirty="0">
                <a:effectLst/>
              </a:rPr>
              <a:t>—</a:t>
            </a:r>
            <a:r>
              <a:rPr lang="hu-HU" sz="2400" dirty="0" err="1">
                <a:effectLst/>
              </a:rPr>
              <a:t>among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other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areas</a:t>
            </a:r>
            <a:r>
              <a:rPr lang="hu-HU" sz="2400" dirty="0">
                <a:effectLst/>
              </a:rPr>
              <a:t>—</a:t>
            </a:r>
            <a:r>
              <a:rPr lang="hu-HU" sz="2400" dirty="0" err="1">
                <a:effectLst/>
              </a:rPr>
              <a:t>from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all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positions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involving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work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within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the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safety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envelope</a:t>
            </a:r>
            <a:r>
              <a:rPr lang="hu-HU" sz="2400" dirty="0">
                <a:effectLst/>
              </a:rPr>
              <a:t>/</a:t>
            </a:r>
            <a:r>
              <a:rPr lang="hu-HU" sz="2400" dirty="0" err="1">
                <a:effectLst/>
              </a:rPr>
              <a:t>danger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zone</a:t>
            </a:r>
            <a:r>
              <a:rPr lang="hu-HU" sz="2400" dirty="0">
                <a:effectLst/>
              </a:rPr>
              <a:t> (2.5 </a:t>
            </a:r>
            <a:r>
              <a:rPr lang="hu-HU" sz="2400" dirty="0" err="1">
                <a:effectLst/>
              </a:rPr>
              <a:t>meters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from</a:t>
            </a:r>
            <a:r>
              <a:rPr lang="hu-HU" sz="2400" dirty="0">
                <a:effectLst/>
              </a:rPr>
              <a:t> </a:t>
            </a:r>
            <a:r>
              <a:rPr lang="hu-HU" sz="2400" dirty="0" smtClean="0">
                <a:effectLst/>
              </a:rPr>
              <a:t>  </a:t>
            </a:r>
            <a:r>
              <a:rPr lang="hu-HU" sz="2400" dirty="0" err="1" smtClean="0">
                <a:effectLst/>
              </a:rPr>
              <a:t>track</a:t>
            </a:r>
            <a:r>
              <a:rPr lang="hu-HU" sz="2400" dirty="0" smtClean="0">
                <a:effectLst/>
              </a:rPr>
              <a:t> </a:t>
            </a:r>
            <a:r>
              <a:rPr lang="hu-HU" sz="2400" dirty="0">
                <a:effectLst/>
              </a:rPr>
              <a:t>center). </a:t>
            </a:r>
            <a:endParaRPr lang="hu-HU" sz="2400" dirty="0" smtClean="0">
              <a:effectLst/>
            </a:endParaRPr>
          </a:p>
          <a:p>
            <a:pPr marL="457200" lvl="1" indent="0" algn="ctr">
              <a:buNone/>
            </a:pPr>
            <a:r>
              <a:rPr lang="hu-HU" sz="4000" b="1" dirty="0" smtClean="0">
                <a:solidFill>
                  <a:srgbClr val="FFFF00"/>
                </a:solidFill>
                <a:effectLst/>
              </a:rPr>
              <a:t>UNREALISTIC!</a:t>
            </a:r>
            <a:endParaRPr lang="hu-HU" sz="4000" b="1" dirty="0">
              <a:solidFill>
                <a:srgbClr val="FFFF00"/>
              </a:solidFill>
            </a:endParaRPr>
          </a:p>
        </p:txBody>
      </p:sp>
      <p:pic>
        <p:nvPicPr>
          <p:cNvPr id="8196" name="Picture 4" descr="Safe work on track across Australia: Analysis of incident data, 2009 - 2014  | ATS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036" y="1503105"/>
            <a:ext cx="7199469" cy="4848352"/>
          </a:xfrm>
          <a:prstGeom prst="rect">
            <a:avLst/>
          </a:prstGeom>
          <a:noFill/>
          <a:effectLst>
            <a:softEdge rad="76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8041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3795" y="176784"/>
            <a:ext cx="10353761" cy="1326321"/>
          </a:xfrm>
        </p:spPr>
        <p:txBody>
          <a:bodyPr/>
          <a:lstStyle/>
          <a:p>
            <a:r>
              <a:rPr lang="hu-HU" dirty="0" err="1" smtClean="0">
                <a:solidFill>
                  <a:srgbClr val="FFFF00"/>
                </a:solidFill>
              </a:rPr>
              <a:t>Functional</a:t>
            </a:r>
            <a:r>
              <a:rPr lang="hu-HU" dirty="0" smtClean="0">
                <a:solidFill>
                  <a:srgbClr val="FFFF00"/>
                </a:solidFill>
              </a:rPr>
              <a:t> </a:t>
            </a:r>
            <a:r>
              <a:rPr lang="hu-HU" dirty="0" err="1" smtClean="0">
                <a:solidFill>
                  <a:srgbClr val="FFFF00"/>
                </a:solidFill>
              </a:rPr>
              <a:t>Occupational</a:t>
            </a:r>
            <a:r>
              <a:rPr lang="hu-HU" dirty="0" smtClean="0">
                <a:solidFill>
                  <a:srgbClr val="FFFF00"/>
                </a:solidFill>
              </a:rPr>
              <a:t> </a:t>
            </a:r>
            <a:r>
              <a:rPr lang="hu-HU" dirty="0" err="1" smtClean="0">
                <a:solidFill>
                  <a:srgbClr val="FFFF00"/>
                </a:solidFill>
              </a:rPr>
              <a:t>Analysis</a:t>
            </a:r>
            <a:r>
              <a:rPr lang="hu-HU" dirty="0" smtClean="0">
                <a:solidFill>
                  <a:srgbClr val="FFFF00"/>
                </a:solidFill>
              </a:rPr>
              <a:t>: TRACK MAINTENANCE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257908" y="1617784"/>
            <a:ext cx="11629292" cy="5017477"/>
          </a:xfrm>
        </p:spPr>
        <p:txBody>
          <a:bodyPr>
            <a:noAutofit/>
          </a:bodyPr>
          <a:lstStyle/>
          <a:p>
            <a:pPr algn="just"/>
            <a:r>
              <a:rPr lang="hu-HU" sz="2400" dirty="0">
                <a:effectLst/>
              </a:rPr>
              <a:t>I</a:t>
            </a:r>
            <a:r>
              <a:rPr lang="hu-HU" sz="2400" dirty="0" smtClean="0">
                <a:effectLst/>
              </a:rPr>
              <a:t>n </a:t>
            </a:r>
            <a:r>
              <a:rPr lang="hu-HU" sz="2400" dirty="0" err="1">
                <a:effectLst/>
              </a:rPr>
              <a:t>the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case</a:t>
            </a:r>
            <a:r>
              <a:rPr lang="hu-HU" sz="2400" dirty="0">
                <a:effectLst/>
              </a:rPr>
              <a:t> of </a:t>
            </a:r>
            <a:r>
              <a:rPr lang="hu-HU" sz="2400" dirty="0" err="1">
                <a:effectLst/>
              </a:rPr>
              <a:t>track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workers</a:t>
            </a:r>
            <a:r>
              <a:rPr lang="hu-HU" sz="2400" dirty="0">
                <a:effectLst/>
              </a:rPr>
              <a:t>, </a:t>
            </a:r>
            <a:r>
              <a:rPr lang="hu-HU" sz="2400" b="1" dirty="0" err="1">
                <a:solidFill>
                  <a:srgbClr val="FFFF00"/>
                </a:solidFill>
                <a:effectLst/>
              </a:rPr>
              <a:t>telecommunications</a:t>
            </a:r>
            <a:r>
              <a:rPr lang="hu-HU" sz="2400" b="1" dirty="0">
                <a:solidFill>
                  <a:srgbClr val="FFFF00"/>
                </a:solidFill>
                <a:effectLst/>
              </a:rPr>
              <a:t>, </a:t>
            </a:r>
            <a:r>
              <a:rPr lang="hu-HU" sz="2400" b="1" dirty="0" err="1">
                <a:solidFill>
                  <a:srgbClr val="FFFF00"/>
                </a:solidFill>
                <a:effectLst/>
              </a:rPr>
              <a:t>power</a:t>
            </a:r>
            <a:r>
              <a:rPr lang="hu-HU" sz="2400" b="1" dirty="0">
                <a:solidFill>
                  <a:srgbClr val="FFFF00"/>
                </a:solidFill>
                <a:effectLst/>
              </a:rPr>
              <a:t> </a:t>
            </a:r>
            <a:r>
              <a:rPr lang="hu-HU" sz="2400" b="1" dirty="0" err="1">
                <a:solidFill>
                  <a:srgbClr val="FFFF00"/>
                </a:solidFill>
                <a:effectLst/>
              </a:rPr>
              <a:t>supply</a:t>
            </a:r>
            <a:r>
              <a:rPr lang="hu-HU" sz="2400" b="1" dirty="0">
                <a:solidFill>
                  <a:srgbClr val="FFFF00"/>
                </a:solidFill>
                <a:effectLst/>
              </a:rPr>
              <a:t>, and </a:t>
            </a:r>
            <a:r>
              <a:rPr lang="hu-HU" sz="2400" b="1" dirty="0" err="1">
                <a:solidFill>
                  <a:srgbClr val="FFFF00"/>
                </a:solidFill>
                <a:effectLst/>
              </a:rPr>
              <a:t>interlocking</a:t>
            </a:r>
            <a:r>
              <a:rPr lang="hu-HU" sz="2400" b="1" dirty="0">
                <a:solidFill>
                  <a:srgbClr val="FFFF00"/>
                </a:solidFill>
                <a:effectLst/>
              </a:rPr>
              <a:t>/</a:t>
            </a:r>
            <a:r>
              <a:rPr lang="hu-HU" sz="2400" b="1" dirty="0" err="1">
                <a:solidFill>
                  <a:srgbClr val="FFFF00"/>
                </a:solidFill>
                <a:effectLst/>
              </a:rPr>
              <a:t>signaling</a:t>
            </a:r>
            <a:r>
              <a:rPr lang="hu-HU" sz="2400" b="1" dirty="0">
                <a:solidFill>
                  <a:srgbClr val="FFFF00"/>
                </a:solidFill>
                <a:effectLst/>
              </a:rPr>
              <a:t> </a:t>
            </a:r>
            <a:r>
              <a:rPr lang="hu-HU" sz="2400" b="1" dirty="0" err="1">
                <a:solidFill>
                  <a:srgbClr val="FFFF00"/>
                </a:solidFill>
                <a:effectLst/>
              </a:rPr>
              <a:t>roles</a:t>
            </a:r>
            <a:r>
              <a:rPr lang="hu-HU" sz="2400" dirty="0">
                <a:effectLst/>
              </a:rPr>
              <a:t>, </a:t>
            </a:r>
            <a:r>
              <a:rPr lang="hu-HU" sz="2400" dirty="0" err="1">
                <a:effectLst/>
              </a:rPr>
              <a:t>the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fundamental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principle</a:t>
            </a:r>
            <a:r>
              <a:rPr lang="hu-HU" sz="2400" dirty="0">
                <a:effectLst/>
              </a:rPr>
              <a:t> of </a:t>
            </a:r>
            <a:r>
              <a:rPr lang="hu-HU" sz="2400" dirty="0" err="1">
                <a:effectLst/>
              </a:rPr>
              <a:t>accident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prevention</a:t>
            </a:r>
            <a:r>
              <a:rPr lang="hu-HU" sz="2400" dirty="0">
                <a:effectLst/>
              </a:rPr>
              <a:t> is </a:t>
            </a:r>
            <a:r>
              <a:rPr lang="hu-HU" sz="2400" dirty="0" err="1">
                <a:effectLst/>
              </a:rPr>
              <a:t>that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workers</a:t>
            </a:r>
            <a:r>
              <a:rPr lang="hu-HU" sz="2400" dirty="0">
                <a:effectLst/>
              </a:rPr>
              <a:t> must </a:t>
            </a:r>
            <a:r>
              <a:rPr lang="hu-HU" sz="2400" dirty="0" err="1">
                <a:effectLst/>
              </a:rPr>
              <a:t>detect</a:t>
            </a:r>
            <a:r>
              <a:rPr lang="hu-HU" sz="2400" dirty="0">
                <a:effectLst/>
              </a:rPr>
              <a:t> an </a:t>
            </a:r>
            <a:r>
              <a:rPr lang="hu-HU" sz="2400" dirty="0" err="1">
                <a:effectLst/>
              </a:rPr>
              <a:t>approaching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railway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vehicle</a:t>
            </a:r>
            <a:r>
              <a:rPr lang="hu-HU" sz="2400" dirty="0">
                <a:effectLst/>
              </a:rPr>
              <a:t> in </a:t>
            </a:r>
            <a:r>
              <a:rPr lang="hu-HU" sz="2400" dirty="0" err="1" smtClean="0">
                <a:effectLst/>
              </a:rPr>
              <a:t>time</a:t>
            </a:r>
            <a:r>
              <a:rPr lang="hu-HU" sz="2400" dirty="0">
                <a:effectLst/>
              </a:rPr>
              <a:t>!</a:t>
            </a:r>
            <a:endParaRPr lang="hu-HU" sz="2400" dirty="0" smtClean="0">
              <a:effectLst/>
            </a:endParaRPr>
          </a:p>
          <a:p>
            <a:pPr algn="just"/>
            <a:r>
              <a:rPr lang="hu-HU" sz="2400" b="1" dirty="0" err="1" smtClean="0">
                <a:solidFill>
                  <a:srgbClr val="FFFF00"/>
                </a:solidFill>
                <a:effectLst/>
              </a:rPr>
              <a:t>Detecting</a:t>
            </a:r>
            <a:r>
              <a:rPr lang="hu-HU" sz="2400" b="1" dirty="0" smtClean="0">
                <a:solidFill>
                  <a:srgbClr val="FFFF00"/>
                </a:solidFill>
                <a:effectLst/>
              </a:rPr>
              <a:t> </a:t>
            </a:r>
            <a:r>
              <a:rPr lang="hu-HU" sz="2400" b="1" dirty="0">
                <a:solidFill>
                  <a:srgbClr val="FFFF00"/>
                </a:solidFill>
                <a:effectLst/>
              </a:rPr>
              <a:t>an </a:t>
            </a:r>
            <a:r>
              <a:rPr lang="hu-HU" sz="2400" b="1" dirty="0" err="1">
                <a:solidFill>
                  <a:srgbClr val="FFFF00"/>
                </a:solidFill>
                <a:effectLst/>
              </a:rPr>
              <a:t>approaching</a:t>
            </a:r>
            <a:r>
              <a:rPr lang="hu-HU" sz="2400" b="1" dirty="0">
                <a:solidFill>
                  <a:srgbClr val="FFFF00"/>
                </a:solidFill>
                <a:effectLst/>
              </a:rPr>
              <a:t> </a:t>
            </a:r>
            <a:r>
              <a:rPr lang="hu-HU" sz="2400" dirty="0" err="1">
                <a:effectLst/>
              </a:rPr>
              <a:t>train</a:t>
            </a:r>
            <a:r>
              <a:rPr lang="hu-HU" sz="2400" dirty="0">
                <a:effectLst/>
              </a:rPr>
              <a:t> is </a:t>
            </a:r>
            <a:r>
              <a:rPr lang="hu-HU" sz="2400" dirty="0" err="1">
                <a:effectLst/>
              </a:rPr>
              <a:t>not</a:t>
            </a:r>
            <a:r>
              <a:rPr lang="hu-HU" sz="2400" dirty="0">
                <a:effectLst/>
              </a:rPr>
              <a:t> a </a:t>
            </a:r>
            <a:r>
              <a:rPr lang="hu-HU" sz="2400" dirty="0" err="1">
                <a:effectLst/>
              </a:rPr>
              <a:t>matter</a:t>
            </a:r>
            <a:r>
              <a:rPr lang="hu-HU" sz="2400" dirty="0">
                <a:effectLst/>
              </a:rPr>
              <a:t> of </a:t>
            </a:r>
            <a:r>
              <a:rPr lang="hu-HU" sz="2400" dirty="0" err="1">
                <a:effectLst/>
              </a:rPr>
              <a:t>color</a:t>
            </a:r>
            <a:r>
              <a:rPr lang="hu-HU" sz="2400" dirty="0">
                <a:effectLst/>
              </a:rPr>
              <a:t> </a:t>
            </a:r>
            <a:r>
              <a:rPr lang="hu-HU" sz="2400" dirty="0" err="1" smtClean="0">
                <a:effectLst/>
              </a:rPr>
              <a:t>vision</a:t>
            </a:r>
            <a:r>
              <a:rPr lang="hu-HU" sz="2400" dirty="0" smtClean="0">
                <a:effectLst/>
              </a:rPr>
              <a:t>!</a:t>
            </a:r>
          </a:p>
          <a:p>
            <a:pPr algn="just"/>
            <a:r>
              <a:rPr lang="hu-HU" sz="2400" dirty="0" smtClean="0">
                <a:effectLst/>
              </a:rPr>
              <a:t>The </a:t>
            </a:r>
            <a:r>
              <a:rPr lang="hu-HU" sz="2400" dirty="0" err="1">
                <a:effectLst/>
              </a:rPr>
              <a:t>worker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perceives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the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gigantic</a:t>
            </a:r>
            <a:r>
              <a:rPr lang="hu-HU" sz="2400" dirty="0">
                <a:effectLst/>
              </a:rPr>
              <a:t> </a:t>
            </a:r>
            <a:r>
              <a:rPr lang="hu-HU" sz="2400" b="1" dirty="0" err="1">
                <a:solidFill>
                  <a:srgbClr val="FFFF00"/>
                </a:solidFill>
                <a:effectLst/>
              </a:rPr>
              <a:t>moving</a:t>
            </a:r>
            <a:r>
              <a:rPr lang="hu-HU" sz="2400" b="1" dirty="0">
                <a:solidFill>
                  <a:srgbClr val="FFFF00"/>
                </a:solidFill>
                <a:effectLst/>
              </a:rPr>
              <a:t> </a:t>
            </a:r>
            <a:r>
              <a:rPr lang="hu-HU" sz="2400" b="1" dirty="0" err="1">
                <a:solidFill>
                  <a:srgbClr val="FFFF00"/>
                </a:solidFill>
                <a:effectLst/>
              </a:rPr>
              <a:t>silhouette</a:t>
            </a:r>
            <a:r>
              <a:rPr lang="hu-HU" sz="2400" dirty="0">
                <a:solidFill>
                  <a:srgbClr val="FFFF00"/>
                </a:solidFill>
                <a:effectLst/>
              </a:rPr>
              <a:t> </a:t>
            </a:r>
            <a:r>
              <a:rPr lang="hu-HU" sz="2400" dirty="0">
                <a:effectLst/>
              </a:rPr>
              <a:t>and </a:t>
            </a:r>
            <a:r>
              <a:rPr lang="hu-HU" sz="2400" dirty="0" err="1">
                <a:effectLst/>
              </a:rPr>
              <a:t>the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mandatorily</a:t>
            </a:r>
            <a:r>
              <a:rPr lang="hu-HU" sz="2400" dirty="0">
                <a:effectLst/>
              </a:rPr>
              <a:t> </a:t>
            </a:r>
            <a:r>
              <a:rPr lang="hu-HU" sz="2400" b="1" dirty="0" err="1">
                <a:solidFill>
                  <a:srgbClr val="FFFF00"/>
                </a:solidFill>
                <a:effectLst/>
              </a:rPr>
              <a:t>sounded</a:t>
            </a:r>
            <a:r>
              <a:rPr lang="hu-HU" sz="2400" b="1" dirty="0">
                <a:solidFill>
                  <a:srgbClr val="FFFF00"/>
                </a:solidFill>
                <a:effectLst/>
              </a:rPr>
              <a:t> </a:t>
            </a:r>
            <a:r>
              <a:rPr lang="hu-HU" sz="2400" b="1" dirty="0" err="1">
                <a:solidFill>
                  <a:srgbClr val="FFFF00"/>
                </a:solidFill>
                <a:effectLst/>
              </a:rPr>
              <a:t>horn</a:t>
            </a:r>
            <a:r>
              <a:rPr lang="hu-HU" sz="2400" b="1" dirty="0">
                <a:solidFill>
                  <a:srgbClr val="FFFF00"/>
                </a:solidFill>
                <a:effectLst/>
              </a:rPr>
              <a:t> </a:t>
            </a:r>
            <a:r>
              <a:rPr lang="hu-HU" sz="2400" b="1" dirty="0" err="1">
                <a:solidFill>
                  <a:srgbClr val="FFFF00"/>
                </a:solidFill>
                <a:effectLst/>
              </a:rPr>
              <a:t>signal</a:t>
            </a:r>
            <a:r>
              <a:rPr lang="hu-HU" sz="2400" b="1" dirty="0">
                <a:solidFill>
                  <a:srgbClr val="FFFF00"/>
                </a:solidFill>
                <a:effectLst/>
              </a:rPr>
              <a:t>. </a:t>
            </a:r>
            <a:endParaRPr lang="hu-HU" sz="2400" b="1" dirty="0" smtClean="0">
              <a:solidFill>
                <a:srgbClr val="FFFF00"/>
              </a:solidFill>
              <a:effectLst/>
            </a:endParaRPr>
          </a:p>
          <a:p>
            <a:r>
              <a:rPr lang="hu-HU" sz="2400" dirty="0">
                <a:effectLst/>
              </a:rPr>
              <a:t>T</a:t>
            </a:r>
            <a:r>
              <a:rPr lang="hu-HU" sz="2400" dirty="0" smtClean="0">
                <a:effectLst/>
              </a:rPr>
              <a:t>he </a:t>
            </a:r>
            <a:r>
              <a:rPr lang="hu-HU" sz="2400" dirty="0" err="1">
                <a:effectLst/>
              </a:rPr>
              <a:t>yellow</a:t>
            </a:r>
            <a:r>
              <a:rPr lang="hu-HU" sz="2400" dirty="0">
                <a:effectLst/>
              </a:rPr>
              <a:t> and </a:t>
            </a:r>
            <a:r>
              <a:rPr lang="hu-HU" sz="2400" dirty="0" err="1">
                <a:effectLst/>
              </a:rPr>
              <a:t>red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warning</a:t>
            </a:r>
            <a:r>
              <a:rPr lang="hu-HU" sz="2400" dirty="0">
                <a:effectLst/>
              </a:rPr>
              <a:t> </a:t>
            </a:r>
            <a:r>
              <a:rPr lang="hu-HU" sz="2400" dirty="0" smtClean="0">
                <a:effectLst/>
              </a:rPr>
              <a:t>                                                                 </a:t>
            </a:r>
            <a:r>
              <a:rPr lang="hu-HU" sz="2400" dirty="0" err="1" smtClean="0">
                <a:effectLst/>
              </a:rPr>
              <a:t>boards</a:t>
            </a:r>
            <a:r>
              <a:rPr lang="hu-HU" sz="2400" dirty="0" smtClean="0">
                <a:effectLst/>
              </a:rPr>
              <a:t> </a:t>
            </a:r>
            <a:r>
              <a:rPr lang="hu-HU" sz="2400" dirty="0" err="1" smtClean="0">
                <a:effectLst/>
              </a:rPr>
              <a:t>they</a:t>
            </a:r>
            <a:r>
              <a:rPr lang="hu-HU" sz="2400" dirty="0" smtClean="0">
                <a:effectLst/>
              </a:rPr>
              <a:t> </a:t>
            </a:r>
            <a:r>
              <a:rPr lang="hu-HU" sz="2400" dirty="0">
                <a:effectLst/>
              </a:rPr>
              <a:t>must </a:t>
            </a:r>
            <a:r>
              <a:rPr lang="hu-HU" sz="2400" dirty="0" err="1">
                <a:effectLst/>
              </a:rPr>
              <a:t>observe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are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completely</a:t>
            </a:r>
            <a:r>
              <a:rPr lang="hu-HU" sz="2400" dirty="0">
                <a:effectLst/>
              </a:rPr>
              <a:t> </a:t>
            </a:r>
            <a:r>
              <a:rPr lang="hu-HU" sz="2400" dirty="0" smtClean="0">
                <a:effectLst/>
              </a:rPr>
              <a:t>                                                              </a:t>
            </a:r>
            <a:r>
              <a:rPr lang="hu-HU" sz="2400" dirty="0" err="1" smtClean="0">
                <a:effectLst/>
              </a:rPr>
              <a:t>distinct</a:t>
            </a:r>
            <a:r>
              <a:rPr lang="hu-HU" sz="2400" dirty="0" smtClean="0">
                <a:effectLst/>
              </a:rPr>
              <a:t> </a:t>
            </a:r>
            <a:r>
              <a:rPr lang="hu-HU" sz="2400" dirty="0" err="1">
                <a:effectLst/>
              </a:rPr>
              <a:t>both</a:t>
            </a:r>
            <a:r>
              <a:rPr lang="hu-HU" sz="2400" dirty="0">
                <a:effectLst/>
              </a:rPr>
              <a:t> </a:t>
            </a:r>
            <a:r>
              <a:rPr lang="hu-HU" sz="2400" b="1" dirty="0" err="1">
                <a:solidFill>
                  <a:srgbClr val="FFFF00"/>
                </a:solidFill>
                <a:effectLst/>
              </a:rPr>
              <a:t>geometrically</a:t>
            </a:r>
            <a:r>
              <a:rPr lang="hu-HU" sz="2400" b="1" dirty="0">
                <a:solidFill>
                  <a:srgbClr val="FFFF00"/>
                </a:solidFill>
                <a:effectLst/>
              </a:rPr>
              <a:t> and in </a:t>
            </a:r>
            <a:r>
              <a:rPr lang="hu-HU" sz="2400" b="1" dirty="0" err="1">
                <a:solidFill>
                  <a:srgbClr val="FFFF00"/>
                </a:solidFill>
                <a:effectLst/>
              </a:rPr>
              <a:t>their</a:t>
            </a:r>
            <a:r>
              <a:rPr lang="hu-HU" sz="2400" b="1" dirty="0">
                <a:solidFill>
                  <a:srgbClr val="FFFF00"/>
                </a:solidFill>
                <a:effectLst/>
              </a:rPr>
              <a:t> </a:t>
            </a:r>
            <a:r>
              <a:rPr lang="hu-HU" sz="2400" b="1" dirty="0" smtClean="0">
                <a:solidFill>
                  <a:srgbClr val="FFFF00"/>
                </a:solidFill>
                <a:effectLst/>
              </a:rPr>
              <a:t>                                                             </a:t>
            </a:r>
            <a:r>
              <a:rPr lang="hu-HU" sz="2400" b="1" dirty="0" err="1" smtClean="0">
                <a:solidFill>
                  <a:srgbClr val="FFFF00"/>
                </a:solidFill>
                <a:effectLst/>
              </a:rPr>
              <a:t>patterns</a:t>
            </a:r>
            <a:r>
              <a:rPr lang="hu-HU" sz="2400" b="1" dirty="0" smtClean="0">
                <a:solidFill>
                  <a:srgbClr val="FFFF00"/>
                </a:solidFill>
                <a:effectLst/>
              </a:rPr>
              <a:t> </a:t>
            </a:r>
            <a:r>
              <a:rPr lang="hu-HU" sz="2400" dirty="0">
                <a:effectLst/>
              </a:rPr>
              <a:t>(</a:t>
            </a:r>
            <a:r>
              <a:rPr lang="hu-HU" sz="2400" dirty="0" err="1">
                <a:effectLst/>
              </a:rPr>
              <a:t>shape-coded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signals</a:t>
            </a:r>
            <a:r>
              <a:rPr lang="hu-HU" sz="2400" dirty="0" smtClean="0">
                <a:effectLst/>
              </a:rPr>
              <a:t>).</a:t>
            </a:r>
            <a:endParaRPr lang="hu-HU" sz="2400" dirty="0">
              <a:effectLst/>
            </a:endParaRPr>
          </a:p>
        </p:txBody>
      </p:sp>
      <p:pic>
        <p:nvPicPr>
          <p:cNvPr id="9218" name="Picture 2" descr="Fine Train Track Sharpening &amp; Rail Maintenance Choice Lo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308" y="4164813"/>
            <a:ext cx="3764492" cy="247044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396189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3796" y="128016"/>
            <a:ext cx="10353761" cy="1326321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Functional Occupational Analysis: </a:t>
            </a:r>
            <a:r>
              <a:rPr lang="hu-HU" dirty="0" smtClean="0">
                <a:solidFill>
                  <a:srgbClr val="FFFF00"/>
                </a:solidFill>
              </a:rPr>
              <a:t>TRAFFIC CONTROL (</a:t>
            </a:r>
            <a:r>
              <a:rPr lang="hu-HU" dirty="0" err="1" smtClean="0">
                <a:solidFill>
                  <a:srgbClr val="FFFF00"/>
                </a:solidFill>
              </a:rPr>
              <a:t>eg</a:t>
            </a:r>
            <a:r>
              <a:rPr lang="hu-HU" dirty="0" smtClean="0">
                <a:solidFill>
                  <a:srgbClr val="FFFF00"/>
                </a:solidFill>
              </a:rPr>
              <a:t>. </a:t>
            </a:r>
            <a:r>
              <a:rPr lang="hu-HU" dirty="0" err="1" smtClean="0">
                <a:solidFill>
                  <a:srgbClr val="FFFF00"/>
                </a:solidFill>
              </a:rPr>
              <a:t>Dispatchers</a:t>
            </a:r>
            <a:r>
              <a:rPr lang="hu-HU" dirty="0" smtClean="0">
                <a:solidFill>
                  <a:srgbClr val="FFFF00"/>
                </a:solidFill>
              </a:rPr>
              <a:t>)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0" y="1354667"/>
            <a:ext cx="9795933" cy="5381413"/>
          </a:xfrm>
        </p:spPr>
        <p:txBody>
          <a:bodyPr>
            <a:noAutofit/>
          </a:bodyPr>
          <a:lstStyle/>
          <a:p>
            <a:pPr marL="457200" lvl="1" indent="0">
              <a:buNone/>
            </a:pPr>
            <a:r>
              <a:rPr lang="hu-HU" sz="2200" b="1" dirty="0" err="1">
                <a:solidFill>
                  <a:srgbClr val="FFC000"/>
                </a:solidFill>
                <a:effectLst/>
              </a:rPr>
              <a:t>Inside</a:t>
            </a:r>
            <a:r>
              <a:rPr lang="hu-HU" sz="2200" b="1" dirty="0">
                <a:solidFill>
                  <a:srgbClr val="FFC000"/>
                </a:solidFill>
                <a:effectLst/>
              </a:rPr>
              <a:t> </a:t>
            </a:r>
            <a:r>
              <a:rPr lang="hu-HU" sz="2200" b="1" dirty="0" err="1">
                <a:solidFill>
                  <a:srgbClr val="FFC000"/>
                </a:solidFill>
                <a:effectLst/>
              </a:rPr>
              <a:t>the</a:t>
            </a:r>
            <a:r>
              <a:rPr lang="hu-HU" sz="2200" b="1" dirty="0">
                <a:solidFill>
                  <a:srgbClr val="FFC000"/>
                </a:solidFill>
                <a:effectLst/>
              </a:rPr>
              <a:t> </a:t>
            </a:r>
            <a:r>
              <a:rPr lang="hu-HU" sz="2200" b="1" dirty="0" err="1">
                <a:solidFill>
                  <a:srgbClr val="FFC000"/>
                </a:solidFill>
                <a:effectLst/>
              </a:rPr>
              <a:t>office</a:t>
            </a:r>
            <a:r>
              <a:rPr lang="hu-HU" sz="2200" b="1" dirty="0">
                <a:solidFill>
                  <a:srgbClr val="FFC000"/>
                </a:solidFill>
                <a:effectLst/>
              </a:rPr>
              <a:t>:</a:t>
            </a:r>
            <a:r>
              <a:rPr lang="hu-HU" sz="2200" dirty="0">
                <a:solidFill>
                  <a:srgbClr val="FFC000"/>
                </a:solidFill>
                <a:effectLst/>
              </a:rPr>
              <a:t> </a:t>
            </a:r>
            <a:endParaRPr lang="hu-HU" sz="2200" dirty="0" smtClean="0">
              <a:solidFill>
                <a:srgbClr val="FFC000"/>
              </a:solidFill>
              <a:effectLst/>
            </a:endParaRPr>
          </a:p>
          <a:p>
            <a:pPr lvl="1"/>
            <a:r>
              <a:rPr lang="hu-HU" sz="2200" dirty="0" err="1" smtClean="0">
                <a:effectLst/>
              </a:rPr>
              <a:t>Traffic</a:t>
            </a:r>
            <a:r>
              <a:rPr lang="hu-HU" sz="2200" dirty="0" smtClean="0">
                <a:effectLst/>
              </a:rPr>
              <a:t> </a:t>
            </a:r>
            <a:r>
              <a:rPr lang="hu-HU" sz="2200" dirty="0" err="1">
                <a:effectLst/>
              </a:rPr>
              <a:t>control</a:t>
            </a:r>
            <a:r>
              <a:rPr lang="hu-HU" sz="2200" dirty="0">
                <a:effectLst/>
              </a:rPr>
              <a:t> </a:t>
            </a:r>
            <a:r>
              <a:rPr lang="hu-HU" sz="2200" dirty="0" err="1">
                <a:effectLst/>
              </a:rPr>
              <a:t>consoles</a:t>
            </a:r>
            <a:r>
              <a:rPr lang="hu-HU" sz="2200" dirty="0">
                <a:effectLst/>
              </a:rPr>
              <a:t> and </a:t>
            </a:r>
            <a:r>
              <a:rPr lang="hu-HU" sz="2200" dirty="0" err="1">
                <a:effectLst/>
              </a:rPr>
              <a:t>monitors</a:t>
            </a:r>
            <a:r>
              <a:rPr lang="hu-HU" sz="2200" dirty="0">
                <a:effectLst/>
              </a:rPr>
              <a:t> </a:t>
            </a:r>
            <a:r>
              <a:rPr lang="hu-HU" sz="2200" dirty="0" err="1" smtClean="0">
                <a:effectLst/>
              </a:rPr>
              <a:t>are</a:t>
            </a:r>
            <a:r>
              <a:rPr lang="hu-HU" sz="2200" dirty="0" smtClean="0">
                <a:effectLst/>
              </a:rPr>
              <a:t> </a:t>
            </a:r>
            <a:r>
              <a:rPr lang="hu-HU" sz="2200" dirty="0" err="1">
                <a:effectLst/>
              </a:rPr>
              <a:t>high-contrast</a:t>
            </a:r>
            <a:r>
              <a:rPr lang="hu-HU" sz="2200" dirty="0">
                <a:effectLst/>
              </a:rPr>
              <a:t>, </a:t>
            </a:r>
            <a:r>
              <a:rPr lang="hu-HU" sz="2200" dirty="0" smtClean="0">
                <a:effectLst/>
              </a:rPr>
              <a:t>                   </a:t>
            </a:r>
            <a:r>
              <a:rPr lang="hu-HU" sz="2200" dirty="0" err="1" smtClean="0">
                <a:effectLst/>
              </a:rPr>
              <a:t>backlit</a:t>
            </a:r>
            <a:r>
              <a:rPr lang="hu-HU" sz="2200" dirty="0" smtClean="0">
                <a:effectLst/>
              </a:rPr>
              <a:t> </a:t>
            </a:r>
            <a:r>
              <a:rPr lang="hu-HU" sz="2200" dirty="0" err="1">
                <a:effectLst/>
              </a:rPr>
              <a:t>digital</a:t>
            </a:r>
            <a:r>
              <a:rPr lang="hu-HU" sz="2200" dirty="0">
                <a:effectLst/>
              </a:rPr>
              <a:t> </a:t>
            </a:r>
            <a:r>
              <a:rPr lang="hu-HU" sz="2200" dirty="0" err="1">
                <a:effectLst/>
              </a:rPr>
              <a:t>interfaces</a:t>
            </a:r>
            <a:r>
              <a:rPr lang="hu-HU" sz="2200" dirty="0">
                <a:effectLst/>
              </a:rPr>
              <a:t>. </a:t>
            </a:r>
            <a:endParaRPr lang="hu-HU" sz="2200" dirty="0" smtClean="0">
              <a:effectLst/>
            </a:endParaRPr>
          </a:p>
          <a:p>
            <a:pPr lvl="1"/>
            <a:r>
              <a:rPr lang="hu-HU" sz="2200" dirty="0" err="1" smtClean="0">
                <a:effectLst/>
              </a:rPr>
              <a:t>Track</a:t>
            </a:r>
            <a:r>
              <a:rPr lang="hu-HU" sz="2200" dirty="0" smtClean="0">
                <a:effectLst/>
              </a:rPr>
              <a:t> </a:t>
            </a:r>
            <a:r>
              <a:rPr lang="hu-HU" sz="2200" dirty="0" err="1">
                <a:effectLst/>
              </a:rPr>
              <a:t>occupancy</a:t>
            </a:r>
            <a:r>
              <a:rPr lang="hu-HU" sz="2200" dirty="0">
                <a:effectLst/>
              </a:rPr>
              <a:t> and </a:t>
            </a:r>
            <a:r>
              <a:rPr lang="hu-HU" sz="2200" dirty="0" err="1">
                <a:effectLst/>
              </a:rPr>
              <a:t>signal</a:t>
            </a:r>
            <a:r>
              <a:rPr lang="hu-HU" sz="2200" dirty="0">
                <a:effectLst/>
              </a:rPr>
              <a:t> </a:t>
            </a:r>
            <a:r>
              <a:rPr lang="hu-HU" sz="2200" dirty="0" err="1">
                <a:effectLst/>
              </a:rPr>
              <a:t>aspects</a:t>
            </a:r>
            <a:r>
              <a:rPr lang="hu-HU" sz="2200" dirty="0">
                <a:effectLst/>
              </a:rPr>
              <a:t> </a:t>
            </a:r>
            <a:r>
              <a:rPr lang="hu-HU" sz="2200" dirty="0" err="1">
                <a:effectLst/>
              </a:rPr>
              <a:t>are</a:t>
            </a:r>
            <a:r>
              <a:rPr lang="hu-HU" sz="2200" dirty="0">
                <a:effectLst/>
              </a:rPr>
              <a:t> </a:t>
            </a:r>
            <a:r>
              <a:rPr lang="hu-HU" sz="2200" dirty="0" err="1">
                <a:effectLst/>
              </a:rPr>
              <a:t>indicated</a:t>
            </a:r>
            <a:r>
              <a:rPr lang="hu-HU" sz="2200" dirty="0">
                <a:effectLst/>
              </a:rPr>
              <a:t> </a:t>
            </a:r>
            <a:r>
              <a:rPr lang="hu-HU" sz="2200" dirty="0" err="1" smtClean="0">
                <a:effectLst/>
              </a:rPr>
              <a:t>by</a:t>
            </a:r>
            <a:r>
              <a:rPr lang="hu-HU" sz="2200" dirty="0" smtClean="0">
                <a:effectLst/>
              </a:rPr>
              <a:t> </a:t>
            </a:r>
            <a:r>
              <a:rPr lang="hu-HU" sz="2200" dirty="0" err="1">
                <a:effectLst/>
              </a:rPr>
              <a:t>sharp</a:t>
            </a:r>
            <a:r>
              <a:rPr lang="hu-HU" sz="2200" dirty="0">
                <a:effectLst/>
              </a:rPr>
              <a:t>, </a:t>
            </a:r>
            <a:r>
              <a:rPr lang="hu-HU" sz="2200" dirty="0" smtClean="0">
                <a:effectLst/>
              </a:rPr>
              <a:t>        </a:t>
            </a:r>
            <a:r>
              <a:rPr lang="hu-HU" sz="2200" dirty="0" err="1" smtClean="0">
                <a:effectLst/>
              </a:rPr>
              <a:t>bright</a:t>
            </a:r>
            <a:r>
              <a:rPr lang="hu-HU" sz="2200" dirty="0">
                <a:effectLst/>
              </a:rPr>
              <a:t>, </a:t>
            </a:r>
            <a:r>
              <a:rPr lang="hu-HU" sz="2200" dirty="0" err="1">
                <a:effectLst/>
              </a:rPr>
              <a:t>position</a:t>
            </a:r>
            <a:r>
              <a:rPr lang="hu-HU" sz="2200" dirty="0">
                <a:effectLst/>
              </a:rPr>
              <a:t>- and </a:t>
            </a:r>
            <a:r>
              <a:rPr lang="hu-HU" sz="2200" dirty="0" err="1">
                <a:effectLst/>
              </a:rPr>
              <a:t>track-layout-bound</a:t>
            </a:r>
            <a:r>
              <a:rPr lang="hu-HU" sz="2200" dirty="0">
                <a:effectLst/>
              </a:rPr>
              <a:t> </a:t>
            </a:r>
            <a:r>
              <a:rPr lang="hu-HU" sz="2200" dirty="0" err="1">
                <a:effectLst/>
              </a:rPr>
              <a:t>graphical</a:t>
            </a:r>
            <a:r>
              <a:rPr lang="hu-HU" sz="2200" dirty="0">
                <a:effectLst/>
              </a:rPr>
              <a:t> </a:t>
            </a:r>
            <a:r>
              <a:rPr lang="hu-HU" sz="2200" dirty="0" err="1" smtClean="0">
                <a:effectLst/>
              </a:rPr>
              <a:t>elements</a:t>
            </a:r>
            <a:endParaRPr lang="hu-HU" sz="2200" dirty="0" smtClean="0">
              <a:effectLst/>
            </a:endParaRPr>
          </a:p>
          <a:p>
            <a:pPr marL="457200" lvl="1" indent="0">
              <a:buNone/>
            </a:pPr>
            <a:r>
              <a:rPr lang="hu-HU" sz="2200" b="1" dirty="0">
                <a:solidFill>
                  <a:srgbClr val="FFC000"/>
                </a:solidFill>
                <a:effectLst/>
              </a:rPr>
              <a:t>Out </a:t>
            </a:r>
            <a:r>
              <a:rPr lang="hu-HU" sz="2200" b="1" dirty="0" err="1">
                <a:solidFill>
                  <a:srgbClr val="FFC000"/>
                </a:solidFill>
                <a:effectLst/>
              </a:rPr>
              <a:t>on</a:t>
            </a:r>
            <a:r>
              <a:rPr lang="hu-HU" sz="2200" b="1" dirty="0">
                <a:solidFill>
                  <a:srgbClr val="FFC000"/>
                </a:solidFill>
                <a:effectLst/>
              </a:rPr>
              <a:t> </a:t>
            </a:r>
            <a:r>
              <a:rPr lang="hu-HU" sz="2200" b="1" dirty="0" err="1">
                <a:solidFill>
                  <a:srgbClr val="FFC000"/>
                </a:solidFill>
                <a:effectLst/>
              </a:rPr>
              <a:t>the</a:t>
            </a:r>
            <a:r>
              <a:rPr lang="hu-HU" sz="2200" b="1" dirty="0">
                <a:solidFill>
                  <a:srgbClr val="FFC000"/>
                </a:solidFill>
                <a:effectLst/>
              </a:rPr>
              <a:t> platform (</a:t>
            </a:r>
            <a:r>
              <a:rPr lang="hu-HU" sz="2200" b="1" dirty="0" err="1">
                <a:solidFill>
                  <a:srgbClr val="FFC000"/>
                </a:solidFill>
                <a:effectLst/>
              </a:rPr>
              <a:t>Train</a:t>
            </a:r>
            <a:r>
              <a:rPr lang="hu-HU" sz="2200" b="1" dirty="0">
                <a:solidFill>
                  <a:srgbClr val="FFC000"/>
                </a:solidFill>
                <a:effectLst/>
              </a:rPr>
              <a:t> </a:t>
            </a:r>
            <a:r>
              <a:rPr lang="hu-HU" sz="2200" b="1" dirty="0" err="1" smtClean="0">
                <a:solidFill>
                  <a:srgbClr val="FFC000"/>
                </a:solidFill>
                <a:effectLst/>
              </a:rPr>
              <a:t>dispach</a:t>
            </a:r>
            <a:r>
              <a:rPr lang="hu-HU" sz="2200" b="1" dirty="0">
                <a:solidFill>
                  <a:srgbClr val="FFC000"/>
                </a:solidFill>
                <a:effectLst/>
              </a:rPr>
              <a:t>):</a:t>
            </a:r>
            <a:r>
              <a:rPr lang="hu-HU" sz="2200" dirty="0">
                <a:solidFill>
                  <a:srgbClr val="FFC000"/>
                </a:solidFill>
                <a:effectLst/>
              </a:rPr>
              <a:t> </a:t>
            </a:r>
            <a:endParaRPr lang="hu-HU" sz="2200" dirty="0" smtClean="0">
              <a:solidFill>
                <a:srgbClr val="FFC000"/>
              </a:solidFill>
              <a:effectLst/>
            </a:endParaRPr>
          </a:p>
          <a:p>
            <a:pPr lvl="1"/>
            <a:r>
              <a:rPr lang="hu-HU" sz="2200" dirty="0" smtClean="0">
                <a:effectLst/>
              </a:rPr>
              <a:t>The </a:t>
            </a:r>
            <a:r>
              <a:rPr lang="hu-HU" sz="2200" dirty="0" err="1" smtClean="0">
                <a:effectLst/>
              </a:rPr>
              <a:t>daytime</a:t>
            </a:r>
            <a:r>
              <a:rPr lang="hu-HU" sz="2200" dirty="0" smtClean="0">
                <a:effectLst/>
              </a:rPr>
              <a:t> </a:t>
            </a:r>
            <a:r>
              <a:rPr lang="hu-HU" sz="2200" dirty="0" err="1">
                <a:effectLst/>
              </a:rPr>
              <a:t>dispatch</a:t>
            </a:r>
            <a:r>
              <a:rPr lang="hu-HU" sz="2200" dirty="0">
                <a:effectLst/>
              </a:rPr>
              <a:t> </a:t>
            </a:r>
            <a:r>
              <a:rPr lang="hu-HU" sz="2200" dirty="0" err="1">
                <a:effectLst/>
              </a:rPr>
              <a:t>baton</a:t>
            </a:r>
            <a:r>
              <a:rPr lang="hu-HU" sz="2200" dirty="0">
                <a:effectLst/>
              </a:rPr>
              <a:t> (</a:t>
            </a:r>
            <a:r>
              <a:rPr lang="hu-HU" sz="2200" dirty="0" err="1">
                <a:effectLst/>
              </a:rPr>
              <a:t>paddle</a:t>
            </a:r>
            <a:r>
              <a:rPr lang="hu-HU" sz="2200" dirty="0">
                <a:effectLst/>
              </a:rPr>
              <a:t>)—is an </a:t>
            </a:r>
            <a:r>
              <a:rPr lang="hu-HU" sz="2200" dirty="0" err="1">
                <a:effectLst/>
              </a:rPr>
              <a:t>object</a:t>
            </a:r>
            <a:r>
              <a:rPr lang="hu-HU" sz="2200" dirty="0">
                <a:effectLst/>
              </a:rPr>
              <a:t> of </a:t>
            </a:r>
            <a:r>
              <a:rPr lang="hu-HU" sz="2200" dirty="0" err="1">
                <a:effectLst/>
              </a:rPr>
              <a:t>specific</a:t>
            </a:r>
            <a:r>
              <a:rPr lang="hu-HU" sz="2200" dirty="0">
                <a:effectLst/>
              </a:rPr>
              <a:t> </a:t>
            </a:r>
            <a:r>
              <a:rPr lang="hu-HU" sz="2200" dirty="0" err="1">
                <a:effectLst/>
              </a:rPr>
              <a:t>geometry</a:t>
            </a:r>
            <a:r>
              <a:rPr lang="hu-HU" sz="2200" dirty="0">
                <a:effectLst/>
              </a:rPr>
              <a:t> (</a:t>
            </a:r>
            <a:r>
              <a:rPr lang="hu-HU" sz="2200" dirty="0" err="1">
                <a:effectLst/>
              </a:rPr>
              <a:t>circular</a:t>
            </a:r>
            <a:r>
              <a:rPr lang="hu-HU" sz="2200" dirty="0">
                <a:effectLst/>
              </a:rPr>
              <a:t>, </a:t>
            </a:r>
            <a:r>
              <a:rPr lang="hu-HU" sz="2200" dirty="0" err="1">
                <a:effectLst/>
              </a:rPr>
              <a:t>with</a:t>
            </a:r>
            <a:r>
              <a:rPr lang="hu-HU" sz="2200" dirty="0">
                <a:effectLst/>
              </a:rPr>
              <a:t> a </a:t>
            </a:r>
            <a:r>
              <a:rPr lang="hu-HU" sz="2200" dirty="0" err="1">
                <a:effectLst/>
              </a:rPr>
              <a:t>broad</a:t>
            </a:r>
            <a:r>
              <a:rPr lang="hu-HU" sz="2200" dirty="0">
                <a:effectLst/>
              </a:rPr>
              <a:t> </a:t>
            </a:r>
            <a:r>
              <a:rPr lang="hu-HU" sz="2200" dirty="0" err="1">
                <a:effectLst/>
              </a:rPr>
              <a:t>white</a:t>
            </a:r>
            <a:r>
              <a:rPr lang="hu-HU" sz="2200" dirty="0">
                <a:effectLst/>
              </a:rPr>
              <a:t> </a:t>
            </a:r>
            <a:r>
              <a:rPr lang="hu-HU" sz="2200" dirty="0" err="1">
                <a:effectLst/>
              </a:rPr>
              <a:t>rim</a:t>
            </a:r>
            <a:r>
              <a:rPr lang="hu-HU" sz="2200" dirty="0">
                <a:effectLst/>
              </a:rPr>
              <a:t> and </a:t>
            </a:r>
            <a:r>
              <a:rPr lang="hu-HU" sz="2200" dirty="0" err="1">
                <a:effectLst/>
              </a:rPr>
              <a:t>green</a:t>
            </a:r>
            <a:r>
              <a:rPr lang="hu-HU" sz="2200" dirty="0">
                <a:effectLst/>
              </a:rPr>
              <a:t> </a:t>
            </a:r>
            <a:r>
              <a:rPr lang="hu-HU" sz="2200" dirty="0" err="1">
                <a:effectLst/>
              </a:rPr>
              <a:t>interior</a:t>
            </a:r>
            <a:r>
              <a:rPr lang="hu-HU" sz="2200" dirty="0">
                <a:effectLst/>
              </a:rPr>
              <a:t>). </a:t>
            </a:r>
          </a:p>
          <a:p>
            <a:pPr lvl="1"/>
            <a:r>
              <a:rPr lang="hu-HU" sz="2200" dirty="0" smtClean="0">
                <a:effectLst/>
              </a:rPr>
              <a:t>The </a:t>
            </a:r>
            <a:r>
              <a:rPr lang="hu-HU" sz="2200" dirty="0" err="1">
                <a:effectLst/>
              </a:rPr>
              <a:t>meaning</a:t>
            </a:r>
            <a:r>
              <a:rPr lang="hu-HU" sz="2200" dirty="0">
                <a:effectLst/>
              </a:rPr>
              <a:t> of </a:t>
            </a:r>
            <a:r>
              <a:rPr lang="hu-HU" sz="2200" dirty="0" err="1">
                <a:effectLst/>
              </a:rPr>
              <a:t>night</a:t>
            </a:r>
            <a:r>
              <a:rPr lang="hu-HU" sz="2200" dirty="0">
                <a:effectLst/>
              </a:rPr>
              <a:t> </a:t>
            </a:r>
            <a:r>
              <a:rPr lang="hu-HU" sz="2200" dirty="0" err="1">
                <a:effectLst/>
              </a:rPr>
              <a:t>lantern</a:t>
            </a:r>
            <a:r>
              <a:rPr lang="hu-HU" sz="2200" dirty="0">
                <a:effectLst/>
              </a:rPr>
              <a:t> </a:t>
            </a:r>
            <a:r>
              <a:rPr lang="hu-HU" sz="2200" dirty="0" err="1">
                <a:effectLst/>
              </a:rPr>
              <a:t>signals</a:t>
            </a:r>
            <a:r>
              <a:rPr lang="hu-HU" sz="2200" dirty="0">
                <a:effectLst/>
              </a:rPr>
              <a:t> is </a:t>
            </a:r>
            <a:r>
              <a:rPr lang="hu-HU" sz="2200" dirty="0" err="1">
                <a:effectLst/>
              </a:rPr>
              <a:t>determined</a:t>
            </a:r>
            <a:r>
              <a:rPr lang="hu-HU" sz="2200" dirty="0">
                <a:effectLst/>
              </a:rPr>
              <a:t> </a:t>
            </a:r>
            <a:r>
              <a:rPr lang="hu-HU" sz="2200" dirty="0" err="1">
                <a:effectLst/>
              </a:rPr>
              <a:t>by</a:t>
            </a:r>
            <a:r>
              <a:rPr lang="hu-HU" sz="2200" dirty="0">
                <a:effectLst/>
              </a:rPr>
              <a:t> </a:t>
            </a:r>
            <a:r>
              <a:rPr lang="hu-HU" sz="2200" dirty="0" err="1">
                <a:effectLst/>
              </a:rPr>
              <a:t>the</a:t>
            </a:r>
            <a:r>
              <a:rPr lang="hu-HU" sz="2200" dirty="0">
                <a:effectLst/>
              </a:rPr>
              <a:t> </a:t>
            </a:r>
            <a:r>
              <a:rPr lang="hu-HU" sz="2200" dirty="0" smtClean="0">
                <a:effectLst/>
              </a:rPr>
              <a:t>          </a:t>
            </a:r>
            <a:r>
              <a:rPr lang="hu-HU" sz="2200" dirty="0" err="1" smtClean="0">
                <a:effectLst/>
              </a:rPr>
              <a:t>direction</a:t>
            </a:r>
            <a:r>
              <a:rPr lang="hu-HU" sz="2200" dirty="0" smtClean="0">
                <a:effectLst/>
              </a:rPr>
              <a:t> </a:t>
            </a:r>
            <a:r>
              <a:rPr lang="hu-HU" sz="2200" dirty="0">
                <a:effectLst/>
              </a:rPr>
              <a:t>and </a:t>
            </a:r>
            <a:r>
              <a:rPr lang="hu-HU" sz="2200" dirty="0" err="1">
                <a:effectLst/>
              </a:rPr>
              <a:t>rhythm</a:t>
            </a:r>
            <a:r>
              <a:rPr lang="hu-HU" sz="2200" dirty="0">
                <a:effectLst/>
              </a:rPr>
              <a:t> of </a:t>
            </a:r>
            <a:r>
              <a:rPr lang="hu-HU" sz="2200" dirty="0" err="1">
                <a:effectLst/>
              </a:rPr>
              <a:t>movement</a:t>
            </a:r>
            <a:r>
              <a:rPr lang="hu-HU" sz="2200" dirty="0">
                <a:effectLst/>
              </a:rPr>
              <a:t>. </a:t>
            </a:r>
            <a:endParaRPr lang="hu-HU" sz="2200" dirty="0" smtClean="0">
              <a:effectLst/>
            </a:endParaRPr>
          </a:p>
          <a:p>
            <a:pPr lvl="1"/>
            <a:r>
              <a:rPr lang="hu-HU" sz="2200" dirty="0">
                <a:effectLst/>
              </a:rPr>
              <a:t>In </a:t>
            </a:r>
            <a:r>
              <a:rPr lang="hu-HU" sz="2200" dirty="0" err="1">
                <a:effectLst/>
              </a:rPr>
              <a:t>practice</a:t>
            </a:r>
            <a:r>
              <a:rPr lang="hu-HU" sz="2200" dirty="0">
                <a:effectLst/>
              </a:rPr>
              <a:t>, a </a:t>
            </a:r>
            <a:r>
              <a:rPr lang="hu-HU" sz="2200" dirty="0" err="1">
                <a:effectLst/>
              </a:rPr>
              <a:t>train</a:t>
            </a:r>
            <a:r>
              <a:rPr lang="hu-HU" sz="2200" dirty="0">
                <a:effectLst/>
              </a:rPr>
              <a:t> </a:t>
            </a:r>
            <a:r>
              <a:rPr lang="hu-HU" sz="2200" dirty="0" err="1">
                <a:effectLst/>
              </a:rPr>
              <a:t>dispatcher's</a:t>
            </a:r>
            <a:r>
              <a:rPr lang="hu-HU" sz="2200" dirty="0">
                <a:effectLst/>
              </a:rPr>
              <a:t> </a:t>
            </a:r>
            <a:r>
              <a:rPr lang="hu-HU" sz="2200" dirty="0" err="1">
                <a:effectLst/>
              </a:rPr>
              <a:t>work</a:t>
            </a:r>
            <a:r>
              <a:rPr lang="hu-HU" sz="2200" dirty="0">
                <a:effectLst/>
              </a:rPr>
              <a:t> is </a:t>
            </a:r>
            <a:r>
              <a:rPr lang="hu-HU" sz="2200" dirty="0" err="1">
                <a:effectLst/>
              </a:rPr>
              <a:t>determined</a:t>
            </a:r>
            <a:r>
              <a:rPr lang="hu-HU" sz="2200" dirty="0">
                <a:effectLst/>
              </a:rPr>
              <a:t> </a:t>
            </a:r>
            <a:r>
              <a:rPr lang="hu-HU" sz="2200" dirty="0" err="1">
                <a:effectLst/>
              </a:rPr>
              <a:t>by</a:t>
            </a:r>
            <a:r>
              <a:rPr lang="hu-HU" sz="2200" dirty="0">
                <a:effectLst/>
              </a:rPr>
              <a:t> </a:t>
            </a:r>
            <a:r>
              <a:rPr lang="hu-HU" sz="2200" dirty="0" err="1">
                <a:effectLst/>
              </a:rPr>
              <a:t>shapes</a:t>
            </a:r>
            <a:r>
              <a:rPr lang="hu-HU" sz="2200" dirty="0">
                <a:effectLst/>
              </a:rPr>
              <a:t>, </a:t>
            </a:r>
            <a:r>
              <a:rPr lang="hu-HU" sz="2200" dirty="0" err="1">
                <a:effectLst/>
              </a:rPr>
              <a:t>spatial</a:t>
            </a:r>
            <a:r>
              <a:rPr lang="hu-HU" sz="2200" dirty="0">
                <a:effectLst/>
              </a:rPr>
              <a:t> </a:t>
            </a:r>
            <a:r>
              <a:rPr lang="hu-HU" sz="2200" dirty="0" err="1">
                <a:effectLst/>
              </a:rPr>
              <a:t>positions</a:t>
            </a:r>
            <a:r>
              <a:rPr lang="hu-HU" sz="2200" dirty="0">
                <a:effectLst/>
              </a:rPr>
              <a:t>, </a:t>
            </a:r>
            <a:r>
              <a:rPr lang="hu-HU" sz="2200" dirty="0" err="1">
                <a:effectLst/>
              </a:rPr>
              <a:t>standardized</a:t>
            </a:r>
            <a:r>
              <a:rPr lang="hu-HU" sz="2200" dirty="0">
                <a:effectLst/>
              </a:rPr>
              <a:t> </a:t>
            </a:r>
            <a:r>
              <a:rPr lang="hu-HU" sz="2200" dirty="0" err="1">
                <a:effectLst/>
              </a:rPr>
              <a:t>gestures</a:t>
            </a:r>
            <a:r>
              <a:rPr lang="hu-HU" sz="2200" dirty="0">
                <a:effectLst/>
              </a:rPr>
              <a:t>, and </a:t>
            </a:r>
            <a:r>
              <a:rPr lang="hu-HU" sz="2200" dirty="0" err="1">
                <a:effectLst/>
              </a:rPr>
              <a:t>high-contrast</a:t>
            </a:r>
            <a:r>
              <a:rPr lang="hu-HU" sz="2200" dirty="0">
                <a:effectLst/>
              </a:rPr>
              <a:t> </a:t>
            </a:r>
            <a:r>
              <a:rPr lang="hu-HU" sz="2200" dirty="0" err="1">
                <a:effectLst/>
              </a:rPr>
              <a:t>digital</a:t>
            </a:r>
            <a:r>
              <a:rPr lang="hu-HU" sz="2200" dirty="0">
                <a:effectLst/>
              </a:rPr>
              <a:t> displays. </a:t>
            </a:r>
            <a:endParaRPr lang="hu-HU" sz="2200" dirty="0"/>
          </a:p>
        </p:txBody>
      </p:sp>
      <p:pic>
        <p:nvPicPr>
          <p:cNvPr id="10242" name="Picture 2" descr="Train Dispatcher: Meaning, Job Description &amp; Career Guide | Jin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7214" y="1354667"/>
            <a:ext cx="1840397" cy="259820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Train Dispat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7214" y="4094572"/>
            <a:ext cx="3249319" cy="1624660"/>
          </a:xfrm>
          <a:prstGeom prst="rect">
            <a:avLst/>
          </a:prstGeom>
          <a:noFill/>
          <a:effectLst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455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3796" y="128016"/>
            <a:ext cx="10353761" cy="1326321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Functional Occupational Analysis: </a:t>
            </a:r>
            <a:r>
              <a:rPr lang="hu-HU" dirty="0" err="1">
                <a:solidFill>
                  <a:srgbClr val="FFFF00"/>
                </a:solidFill>
                <a:effectLst/>
              </a:rPr>
              <a:t>Shunting</a:t>
            </a:r>
            <a:r>
              <a:rPr lang="hu-HU" dirty="0">
                <a:solidFill>
                  <a:srgbClr val="FFFF00"/>
                </a:solidFill>
                <a:effectLst/>
              </a:rPr>
              <a:t> </a:t>
            </a:r>
            <a:r>
              <a:rPr lang="hu-HU" dirty="0" err="1" smtClean="0">
                <a:solidFill>
                  <a:srgbClr val="FFFF00"/>
                </a:solidFill>
                <a:effectLst/>
              </a:rPr>
              <a:t>Personnel</a:t>
            </a:r>
            <a:r>
              <a:rPr lang="hu-HU" dirty="0" smtClean="0">
                <a:solidFill>
                  <a:srgbClr val="FFFF00"/>
                </a:solidFill>
                <a:effectLst/>
              </a:rPr>
              <a:t> (</a:t>
            </a:r>
            <a:r>
              <a:rPr lang="hu-HU" dirty="0" err="1" smtClean="0">
                <a:solidFill>
                  <a:srgbClr val="FFFF00"/>
                </a:solidFill>
                <a:effectLst/>
              </a:rPr>
              <a:t>Eg</a:t>
            </a:r>
            <a:r>
              <a:rPr lang="hu-HU" dirty="0" smtClean="0">
                <a:solidFill>
                  <a:srgbClr val="FFFF00"/>
                </a:solidFill>
                <a:effectLst/>
              </a:rPr>
              <a:t>. Yard </a:t>
            </a:r>
            <a:r>
              <a:rPr lang="hu-HU" dirty="0" err="1" smtClean="0">
                <a:solidFill>
                  <a:srgbClr val="FFFF00"/>
                </a:solidFill>
                <a:effectLst/>
              </a:rPr>
              <a:t>Switchmen</a:t>
            </a:r>
            <a:r>
              <a:rPr lang="hu-HU" dirty="0" smtClean="0">
                <a:solidFill>
                  <a:srgbClr val="FFFF00"/>
                </a:solidFill>
                <a:effectLst/>
              </a:rPr>
              <a:t>)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231648" y="1570892"/>
            <a:ext cx="11728704" cy="5165188"/>
          </a:xfrm>
        </p:spPr>
        <p:txBody>
          <a:bodyPr>
            <a:noAutofit/>
          </a:bodyPr>
          <a:lstStyle/>
          <a:p>
            <a:r>
              <a:rPr lang="hu-HU" sz="2800" dirty="0" err="1" smtClean="0">
                <a:effectLst/>
              </a:rPr>
              <a:t>Directed</a:t>
            </a:r>
            <a:r>
              <a:rPr lang="hu-HU" sz="2800" dirty="0" smtClean="0">
                <a:effectLst/>
              </a:rPr>
              <a:t> </a:t>
            </a:r>
            <a:r>
              <a:rPr lang="hu-HU" sz="2800" dirty="0" err="1">
                <a:effectLst/>
              </a:rPr>
              <a:t>via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live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voice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communication</a:t>
            </a:r>
            <a:r>
              <a:rPr lang="hu-HU" sz="2800" dirty="0">
                <a:effectLst/>
              </a:rPr>
              <a:t> over </a:t>
            </a:r>
            <a:r>
              <a:rPr lang="hu-HU" sz="2800" b="1" dirty="0" err="1">
                <a:solidFill>
                  <a:srgbClr val="FFC000"/>
                </a:solidFill>
                <a:effectLst/>
              </a:rPr>
              <a:t>closed-circuit</a:t>
            </a:r>
            <a:r>
              <a:rPr lang="hu-HU" sz="2800" b="1" dirty="0">
                <a:solidFill>
                  <a:srgbClr val="FFC000"/>
                </a:solidFill>
                <a:effectLst/>
              </a:rPr>
              <a:t> </a:t>
            </a:r>
            <a:r>
              <a:rPr lang="hu-HU" sz="2800" b="1" dirty="0" err="1">
                <a:solidFill>
                  <a:srgbClr val="FFC000"/>
                </a:solidFill>
                <a:effectLst/>
              </a:rPr>
              <a:t>digital</a:t>
            </a:r>
            <a:r>
              <a:rPr lang="hu-HU" sz="2800" b="1" dirty="0">
                <a:solidFill>
                  <a:srgbClr val="FFC000"/>
                </a:solidFill>
                <a:effectLst/>
              </a:rPr>
              <a:t> </a:t>
            </a:r>
            <a:r>
              <a:rPr lang="hu-HU" sz="2800" b="1" dirty="0" err="1">
                <a:solidFill>
                  <a:srgbClr val="FFC000"/>
                </a:solidFill>
                <a:effectLst/>
              </a:rPr>
              <a:t>radio</a:t>
            </a:r>
            <a:r>
              <a:rPr lang="hu-HU" sz="2800" b="1" dirty="0">
                <a:solidFill>
                  <a:srgbClr val="FFC000"/>
                </a:solidFill>
                <a:effectLst/>
              </a:rPr>
              <a:t> </a:t>
            </a:r>
            <a:r>
              <a:rPr lang="hu-HU" sz="2800" b="1" dirty="0" err="1" smtClean="0">
                <a:solidFill>
                  <a:srgbClr val="FFC000"/>
                </a:solidFill>
                <a:effectLst/>
              </a:rPr>
              <a:t>networks</a:t>
            </a:r>
            <a:endParaRPr lang="hu-HU" sz="2800" b="1" dirty="0">
              <a:solidFill>
                <a:srgbClr val="FFC000"/>
              </a:solidFill>
              <a:effectLst/>
            </a:endParaRPr>
          </a:p>
          <a:p>
            <a:r>
              <a:rPr lang="hu-HU" sz="2800" dirty="0" err="1" smtClean="0">
                <a:effectLst/>
              </a:rPr>
              <a:t>Auxiliary</a:t>
            </a:r>
            <a:r>
              <a:rPr lang="hu-HU" sz="2800" dirty="0" smtClean="0">
                <a:effectLst/>
              </a:rPr>
              <a:t> </a:t>
            </a:r>
            <a:r>
              <a:rPr lang="hu-HU" sz="2800" b="1" dirty="0" err="1">
                <a:solidFill>
                  <a:srgbClr val="FFC000"/>
                </a:solidFill>
                <a:effectLst/>
              </a:rPr>
              <a:t>hand</a:t>
            </a:r>
            <a:r>
              <a:rPr lang="hu-HU" sz="2800" b="1" dirty="0">
                <a:solidFill>
                  <a:srgbClr val="FFC000"/>
                </a:solidFill>
                <a:effectLst/>
              </a:rPr>
              <a:t> </a:t>
            </a:r>
            <a:r>
              <a:rPr lang="hu-HU" sz="2800" b="1" dirty="0" err="1">
                <a:solidFill>
                  <a:srgbClr val="FFC000"/>
                </a:solidFill>
                <a:effectLst/>
              </a:rPr>
              <a:t>signals</a:t>
            </a:r>
            <a:r>
              <a:rPr lang="hu-HU" sz="2800" b="1" dirty="0">
                <a:solidFill>
                  <a:srgbClr val="FFC000"/>
                </a:solidFill>
                <a:effectLst/>
              </a:rPr>
              <a:t> </a:t>
            </a:r>
            <a:r>
              <a:rPr lang="hu-HU" sz="2800" dirty="0" err="1">
                <a:effectLst/>
              </a:rPr>
              <a:t>are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still</a:t>
            </a:r>
            <a:r>
              <a:rPr lang="hu-HU" sz="2800" dirty="0">
                <a:effectLst/>
              </a:rPr>
              <a:t> </a:t>
            </a:r>
            <a:r>
              <a:rPr lang="hu-HU" sz="2800" dirty="0" err="1" smtClean="0">
                <a:effectLst/>
              </a:rPr>
              <a:t>given</a:t>
            </a:r>
            <a:r>
              <a:rPr lang="hu-HU" sz="2800" dirty="0">
                <a:effectLst/>
              </a:rPr>
              <a:t>, </a:t>
            </a:r>
            <a:r>
              <a:rPr lang="hu-HU" sz="2800" dirty="0" smtClean="0">
                <a:effectLst/>
              </a:rPr>
              <a:t>                                                            </a:t>
            </a:r>
            <a:r>
              <a:rPr lang="hu-HU" sz="2800" dirty="0" err="1" smtClean="0">
                <a:effectLst/>
              </a:rPr>
              <a:t>the</a:t>
            </a:r>
            <a:r>
              <a:rPr lang="hu-HU" sz="2800" dirty="0" smtClean="0">
                <a:effectLst/>
              </a:rPr>
              <a:t> </a:t>
            </a:r>
            <a:r>
              <a:rPr lang="hu-HU" sz="2800" dirty="0" err="1">
                <a:effectLst/>
              </a:rPr>
              <a:t>signal's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message</a:t>
            </a:r>
            <a:r>
              <a:rPr lang="hu-HU" sz="2800" dirty="0">
                <a:effectLst/>
              </a:rPr>
              <a:t> </a:t>
            </a:r>
            <a:r>
              <a:rPr lang="hu-HU" sz="2800" dirty="0" smtClean="0">
                <a:effectLst/>
              </a:rPr>
              <a:t>is </a:t>
            </a:r>
            <a:r>
              <a:rPr lang="hu-HU" sz="2800" dirty="0" err="1" smtClean="0">
                <a:effectLst/>
              </a:rPr>
              <a:t>conveyed</a:t>
            </a:r>
            <a:r>
              <a:rPr lang="hu-HU" sz="2800" dirty="0" smtClean="0">
                <a:effectLst/>
              </a:rPr>
              <a:t> </a:t>
            </a:r>
            <a:r>
              <a:rPr lang="hu-HU" sz="2800" dirty="0" err="1">
                <a:effectLst/>
              </a:rPr>
              <a:t>by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the</a:t>
            </a:r>
            <a:r>
              <a:rPr lang="hu-HU" sz="2800" dirty="0">
                <a:effectLst/>
              </a:rPr>
              <a:t> </a:t>
            </a:r>
            <a:r>
              <a:rPr lang="hu-HU" sz="2800" dirty="0" smtClean="0">
                <a:effectLst/>
              </a:rPr>
              <a:t>                                                                      </a:t>
            </a:r>
            <a:r>
              <a:rPr lang="hu-HU" sz="2800" b="1" dirty="0" err="1" smtClean="0">
                <a:solidFill>
                  <a:srgbClr val="FFC000"/>
                </a:solidFill>
                <a:effectLst/>
              </a:rPr>
              <a:t>movement</a:t>
            </a:r>
            <a:r>
              <a:rPr lang="hu-HU" sz="2800" b="1" dirty="0" smtClean="0">
                <a:solidFill>
                  <a:srgbClr val="FFC000"/>
                </a:solidFill>
                <a:effectLst/>
              </a:rPr>
              <a:t> </a:t>
            </a:r>
            <a:r>
              <a:rPr lang="hu-HU" sz="2800" b="1" dirty="0" err="1" smtClean="0">
                <a:solidFill>
                  <a:srgbClr val="FFC000"/>
                </a:solidFill>
                <a:effectLst/>
              </a:rPr>
              <a:t>geometry</a:t>
            </a:r>
            <a:r>
              <a:rPr lang="hu-HU" sz="2800" b="1" dirty="0" smtClean="0">
                <a:solidFill>
                  <a:srgbClr val="FFC000"/>
                </a:solidFill>
                <a:effectLst/>
              </a:rPr>
              <a:t> </a:t>
            </a:r>
            <a:r>
              <a:rPr lang="hu-HU" sz="2800" b="1" dirty="0">
                <a:solidFill>
                  <a:srgbClr val="FFC000"/>
                </a:solidFill>
                <a:effectLst/>
              </a:rPr>
              <a:t>of </a:t>
            </a:r>
            <a:r>
              <a:rPr lang="hu-HU" sz="2800" b="1" dirty="0" err="1">
                <a:solidFill>
                  <a:srgbClr val="FFC000"/>
                </a:solidFill>
                <a:effectLst/>
              </a:rPr>
              <a:t>the</a:t>
            </a:r>
            <a:r>
              <a:rPr lang="hu-HU" sz="2800" b="1" dirty="0">
                <a:solidFill>
                  <a:srgbClr val="FFC000"/>
                </a:solidFill>
                <a:effectLst/>
              </a:rPr>
              <a:t> </a:t>
            </a:r>
            <a:r>
              <a:rPr lang="hu-HU" sz="2800" b="1" dirty="0" err="1" smtClean="0">
                <a:solidFill>
                  <a:srgbClr val="FFC000"/>
                </a:solidFill>
                <a:effectLst/>
              </a:rPr>
              <a:t>implement</a:t>
            </a:r>
            <a:endParaRPr lang="hu-HU" sz="2400" b="1" dirty="0">
              <a:solidFill>
                <a:srgbClr val="FFC000"/>
              </a:solidFill>
              <a:effectLst/>
            </a:endParaRPr>
          </a:p>
        </p:txBody>
      </p:sp>
      <p:pic>
        <p:nvPicPr>
          <p:cNvPr id="11266" name="Picture 2" descr="Careers – Find Your Future | Norfolk Souther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4892" y="2436593"/>
            <a:ext cx="4233142" cy="2829674"/>
          </a:xfrm>
          <a:prstGeom prst="rect">
            <a:avLst/>
          </a:prstGeom>
          <a:noFill/>
          <a:effectLst>
            <a:softEdge rad="76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6" y="4097867"/>
            <a:ext cx="5357597" cy="2924704"/>
          </a:xfrm>
          <a:prstGeom prst="rect">
            <a:avLst/>
          </a:prstGeom>
          <a:effectLst>
            <a:softEdge rad="558800"/>
          </a:effectLst>
        </p:spPr>
      </p:pic>
    </p:spTree>
    <p:extLst>
      <p:ext uri="{BB962C8B-B14F-4D97-AF65-F5344CB8AC3E}">
        <p14:creationId xmlns:p14="http://schemas.microsoft.com/office/powerpoint/2010/main" val="277176802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3795" y="152400"/>
            <a:ext cx="10353761" cy="1326321"/>
          </a:xfrm>
        </p:spPr>
        <p:txBody>
          <a:bodyPr>
            <a:normAutofit/>
          </a:bodyPr>
          <a:lstStyle/>
          <a:p>
            <a:r>
              <a:rPr lang="hu-HU" dirty="0" err="1" smtClean="0">
                <a:solidFill>
                  <a:srgbClr val="FFFF00"/>
                </a:solidFill>
              </a:rPr>
              <a:t>Functional</a:t>
            </a:r>
            <a:r>
              <a:rPr lang="hu-HU" dirty="0" smtClean="0">
                <a:solidFill>
                  <a:srgbClr val="FFFF00"/>
                </a:solidFill>
              </a:rPr>
              <a:t> </a:t>
            </a:r>
            <a:r>
              <a:rPr lang="hu-HU" dirty="0" err="1" smtClean="0">
                <a:solidFill>
                  <a:srgbClr val="FFFF00"/>
                </a:solidFill>
              </a:rPr>
              <a:t>Occupational</a:t>
            </a:r>
            <a:r>
              <a:rPr lang="hu-HU" dirty="0" smtClean="0">
                <a:solidFill>
                  <a:srgbClr val="FFFF00"/>
                </a:solidFill>
              </a:rPr>
              <a:t> </a:t>
            </a:r>
            <a:r>
              <a:rPr lang="hu-HU" dirty="0" err="1" smtClean="0">
                <a:solidFill>
                  <a:srgbClr val="FFFF00"/>
                </a:solidFill>
              </a:rPr>
              <a:t>Analysis</a:t>
            </a:r>
            <a:r>
              <a:rPr lang="hu-HU" dirty="0" smtClean="0">
                <a:solidFill>
                  <a:srgbClr val="FFFF00"/>
                </a:solidFill>
              </a:rPr>
              <a:t>: </a:t>
            </a:r>
            <a:r>
              <a:rPr lang="hu-HU" dirty="0" err="1" smtClean="0">
                <a:solidFill>
                  <a:srgbClr val="FFFF00"/>
                </a:solidFill>
              </a:rPr>
              <a:t>Locomotive</a:t>
            </a:r>
            <a:r>
              <a:rPr lang="hu-HU" dirty="0" smtClean="0">
                <a:solidFill>
                  <a:srgbClr val="FFFF00"/>
                </a:solidFill>
              </a:rPr>
              <a:t> </a:t>
            </a:r>
            <a:r>
              <a:rPr lang="hu-HU" dirty="0" err="1" smtClean="0">
                <a:solidFill>
                  <a:srgbClr val="FFFF00"/>
                </a:solidFill>
              </a:rPr>
              <a:t>Drivers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323088" y="1377696"/>
            <a:ext cx="11490960" cy="537667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hu-HU" b="1" dirty="0">
                <a:solidFill>
                  <a:srgbClr val="FFC000"/>
                </a:solidFill>
                <a:effectLst/>
              </a:rPr>
              <a:t>The </a:t>
            </a:r>
            <a:r>
              <a:rPr lang="hu-HU" b="1" dirty="0" err="1">
                <a:solidFill>
                  <a:srgbClr val="FFC000"/>
                </a:solidFill>
                <a:effectLst/>
              </a:rPr>
              <a:t>Risk</a:t>
            </a:r>
            <a:r>
              <a:rPr lang="hu-HU" b="1" dirty="0">
                <a:solidFill>
                  <a:srgbClr val="FFC000"/>
                </a:solidFill>
                <a:effectLst/>
              </a:rPr>
              <a:t> of "</a:t>
            </a:r>
            <a:r>
              <a:rPr lang="hu-HU" b="1" dirty="0" err="1">
                <a:solidFill>
                  <a:srgbClr val="FFC000"/>
                </a:solidFill>
                <a:effectLst/>
              </a:rPr>
              <a:t>Degraded</a:t>
            </a:r>
            <a:r>
              <a:rPr lang="hu-HU" b="1" dirty="0">
                <a:solidFill>
                  <a:srgbClr val="FFC000"/>
                </a:solidFill>
                <a:effectLst/>
              </a:rPr>
              <a:t> </a:t>
            </a:r>
            <a:r>
              <a:rPr lang="hu-HU" b="1" dirty="0" err="1" smtClean="0">
                <a:solidFill>
                  <a:srgbClr val="FFC000"/>
                </a:solidFill>
                <a:effectLst/>
              </a:rPr>
              <a:t>Mode</a:t>
            </a:r>
            <a:r>
              <a:rPr lang="hu-HU" b="1" dirty="0" smtClean="0">
                <a:solidFill>
                  <a:srgbClr val="FFC000"/>
                </a:solidFill>
                <a:effectLst/>
              </a:rPr>
              <a:t>„</a:t>
            </a:r>
          </a:p>
          <a:p>
            <a:pPr marL="0" lvl="0" indent="0">
              <a:buNone/>
            </a:pPr>
            <a:r>
              <a:rPr lang="hu-HU" dirty="0" smtClean="0">
                <a:effectLst/>
              </a:rPr>
              <a:t> </a:t>
            </a:r>
            <a:r>
              <a:rPr lang="hu-HU" dirty="0" err="1">
                <a:effectLst/>
              </a:rPr>
              <a:t>If</a:t>
            </a:r>
            <a:r>
              <a:rPr lang="hu-HU" dirty="0">
                <a:effectLst/>
              </a:rPr>
              <a:t> </a:t>
            </a:r>
            <a:r>
              <a:rPr lang="hu-HU" dirty="0" err="1">
                <a:effectLst/>
              </a:rPr>
              <a:t>the</a:t>
            </a:r>
            <a:r>
              <a:rPr lang="hu-HU" dirty="0">
                <a:effectLst/>
              </a:rPr>
              <a:t> modern </a:t>
            </a:r>
            <a:r>
              <a:rPr lang="hu-HU" dirty="0" err="1">
                <a:effectLst/>
              </a:rPr>
              <a:t>onboard</a:t>
            </a:r>
            <a:r>
              <a:rPr lang="hu-HU" dirty="0">
                <a:effectLst/>
              </a:rPr>
              <a:t> </a:t>
            </a:r>
            <a:r>
              <a:rPr lang="hu-HU" dirty="0" err="1">
                <a:effectLst/>
              </a:rPr>
              <a:t>cab</a:t>
            </a:r>
            <a:r>
              <a:rPr lang="hu-HU" dirty="0">
                <a:effectLst/>
              </a:rPr>
              <a:t> </a:t>
            </a:r>
            <a:r>
              <a:rPr lang="hu-HU" dirty="0" err="1">
                <a:effectLst/>
              </a:rPr>
              <a:t>signaling</a:t>
            </a:r>
            <a:r>
              <a:rPr lang="hu-HU" dirty="0">
                <a:effectLst/>
              </a:rPr>
              <a:t> </a:t>
            </a:r>
            <a:r>
              <a:rPr lang="hu-HU" dirty="0" err="1">
                <a:effectLst/>
              </a:rPr>
              <a:t>system</a:t>
            </a:r>
            <a:r>
              <a:rPr lang="hu-HU" dirty="0">
                <a:effectLst/>
              </a:rPr>
              <a:t> (</a:t>
            </a:r>
            <a:r>
              <a:rPr lang="hu-HU" dirty="0" err="1">
                <a:effectLst/>
              </a:rPr>
              <a:t>train</a:t>
            </a:r>
            <a:r>
              <a:rPr lang="hu-HU" dirty="0">
                <a:effectLst/>
              </a:rPr>
              <a:t> </a:t>
            </a:r>
            <a:r>
              <a:rPr lang="hu-HU" dirty="0" err="1">
                <a:effectLst/>
              </a:rPr>
              <a:t>control</a:t>
            </a:r>
            <a:r>
              <a:rPr lang="hu-HU" dirty="0">
                <a:effectLst/>
              </a:rPr>
              <a:t> </a:t>
            </a:r>
            <a:r>
              <a:rPr lang="hu-HU" dirty="0" err="1">
                <a:effectLst/>
              </a:rPr>
              <a:t>system</a:t>
            </a:r>
            <a:r>
              <a:rPr lang="hu-HU" dirty="0">
                <a:effectLst/>
              </a:rPr>
              <a:t>) </a:t>
            </a:r>
            <a:r>
              <a:rPr lang="hu-HU" dirty="0" err="1">
                <a:effectLst/>
              </a:rPr>
              <a:t>fails</a:t>
            </a:r>
            <a:r>
              <a:rPr lang="hu-HU" dirty="0">
                <a:effectLst/>
              </a:rPr>
              <a:t>, </a:t>
            </a:r>
            <a:r>
              <a:rPr lang="hu-HU" dirty="0" err="1">
                <a:effectLst/>
              </a:rPr>
              <a:t>the</a:t>
            </a:r>
            <a:r>
              <a:rPr lang="hu-HU" dirty="0">
                <a:effectLst/>
              </a:rPr>
              <a:t> </a:t>
            </a:r>
            <a:r>
              <a:rPr lang="hu-HU" dirty="0" err="1">
                <a:effectLst/>
              </a:rPr>
              <a:t>train</a:t>
            </a:r>
            <a:r>
              <a:rPr lang="hu-HU" dirty="0">
                <a:effectLst/>
              </a:rPr>
              <a:t> driver must </a:t>
            </a:r>
            <a:r>
              <a:rPr lang="hu-HU" dirty="0" err="1">
                <a:effectLst/>
              </a:rPr>
              <a:t>revert</a:t>
            </a:r>
            <a:r>
              <a:rPr lang="hu-HU" dirty="0">
                <a:effectLst/>
              </a:rPr>
              <a:t> </a:t>
            </a:r>
            <a:r>
              <a:rPr lang="hu-HU" dirty="0" err="1">
                <a:effectLst/>
              </a:rPr>
              <a:t>to</a:t>
            </a:r>
            <a:r>
              <a:rPr lang="hu-HU" dirty="0">
                <a:effectLst/>
              </a:rPr>
              <a:t> </a:t>
            </a:r>
            <a:r>
              <a:rPr lang="hu-HU" dirty="0" err="1">
                <a:effectLst/>
              </a:rPr>
              <a:t>conventional</a:t>
            </a:r>
            <a:r>
              <a:rPr lang="hu-HU" dirty="0">
                <a:effectLst/>
              </a:rPr>
              <a:t>, </a:t>
            </a:r>
            <a:r>
              <a:rPr lang="hu-HU" dirty="0" err="1">
                <a:effectLst/>
              </a:rPr>
              <a:t>visual</a:t>
            </a:r>
            <a:r>
              <a:rPr lang="hu-HU" dirty="0">
                <a:effectLst/>
              </a:rPr>
              <a:t> </a:t>
            </a:r>
            <a:r>
              <a:rPr lang="hu-HU" dirty="0" err="1">
                <a:effectLst/>
              </a:rPr>
              <a:t>driving</a:t>
            </a:r>
            <a:r>
              <a:rPr lang="hu-HU" dirty="0">
                <a:effectLst/>
              </a:rPr>
              <a:t>. </a:t>
            </a:r>
            <a:r>
              <a:rPr lang="hu-HU" dirty="0" smtClean="0">
                <a:effectLst/>
              </a:rPr>
              <a:t>Than </a:t>
            </a:r>
            <a:r>
              <a:rPr lang="hu-HU" dirty="0" err="1" smtClean="0">
                <a:effectLst/>
              </a:rPr>
              <a:t>they</a:t>
            </a:r>
            <a:r>
              <a:rPr lang="hu-HU" dirty="0" smtClean="0">
                <a:effectLst/>
              </a:rPr>
              <a:t> </a:t>
            </a:r>
            <a:r>
              <a:rPr lang="hu-HU" dirty="0">
                <a:effectLst/>
              </a:rPr>
              <a:t>must </a:t>
            </a:r>
            <a:r>
              <a:rPr lang="hu-HU" dirty="0" err="1">
                <a:effectLst/>
              </a:rPr>
              <a:t>rely</a:t>
            </a:r>
            <a:r>
              <a:rPr lang="hu-HU" dirty="0">
                <a:effectLst/>
              </a:rPr>
              <a:t> 100% </a:t>
            </a:r>
            <a:r>
              <a:rPr lang="hu-HU" dirty="0" err="1">
                <a:effectLst/>
              </a:rPr>
              <a:t>on</a:t>
            </a:r>
            <a:r>
              <a:rPr lang="hu-HU" dirty="0">
                <a:effectLst/>
              </a:rPr>
              <a:t> </a:t>
            </a:r>
            <a:r>
              <a:rPr lang="hu-HU" dirty="0" err="1">
                <a:effectLst/>
              </a:rPr>
              <a:t>lineside</a:t>
            </a:r>
            <a:r>
              <a:rPr lang="hu-HU" dirty="0">
                <a:effectLst/>
              </a:rPr>
              <a:t> </a:t>
            </a:r>
            <a:r>
              <a:rPr lang="hu-HU" dirty="0" err="1">
                <a:effectLst/>
              </a:rPr>
              <a:t>optical</a:t>
            </a:r>
            <a:r>
              <a:rPr lang="hu-HU" dirty="0">
                <a:effectLst/>
              </a:rPr>
              <a:t> </a:t>
            </a:r>
            <a:r>
              <a:rPr lang="hu-HU" dirty="0" err="1">
                <a:effectLst/>
              </a:rPr>
              <a:t>signals</a:t>
            </a:r>
            <a:r>
              <a:rPr lang="hu-HU" dirty="0">
                <a:effectLst/>
              </a:rPr>
              <a:t>. </a:t>
            </a:r>
            <a:endParaRPr lang="hu-HU" dirty="0" smtClean="0">
              <a:effectLst/>
            </a:endParaRPr>
          </a:p>
          <a:p>
            <a:pPr marL="0" lvl="0" indent="0">
              <a:buNone/>
            </a:pPr>
            <a:r>
              <a:rPr lang="hu-HU" b="1" dirty="0" err="1" smtClean="0">
                <a:solidFill>
                  <a:srgbClr val="FFC000"/>
                </a:solidFill>
                <a:effectLst/>
              </a:rPr>
              <a:t>Branch</a:t>
            </a:r>
            <a:r>
              <a:rPr lang="hu-HU" b="1" dirty="0" smtClean="0">
                <a:solidFill>
                  <a:srgbClr val="FFC000"/>
                </a:solidFill>
                <a:effectLst/>
              </a:rPr>
              <a:t> </a:t>
            </a:r>
            <a:r>
              <a:rPr lang="hu-HU" b="1" dirty="0" err="1">
                <a:solidFill>
                  <a:srgbClr val="FFC000"/>
                </a:solidFill>
                <a:effectLst/>
              </a:rPr>
              <a:t>Lines</a:t>
            </a:r>
            <a:r>
              <a:rPr lang="hu-HU" b="1" dirty="0">
                <a:solidFill>
                  <a:srgbClr val="FFC000"/>
                </a:solidFill>
                <a:effectLst/>
              </a:rPr>
              <a:t> and </a:t>
            </a:r>
            <a:r>
              <a:rPr lang="hu-HU" b="1" dirty="0" err="1">
                <a:solidFill>
                  <a:srgbClr val="FFC000"/>
                </a:solidFill>
                <a:effectLst/>
              </a:rPr>
              <a:t>Outdated</a:t>
            </a:r>
            <a:r>
              <a:rPr lang="hu-HU" b="1" dirty="0">
                <a:solidFill>
                  <a:srgbClr val="FFC000"/>
                </a:solidFill>
                <a:effectLst/>
              </a:rPr>
              <a:t> </a:t>
            </a:r>
            <a:r>
              <a:rPr lang="hu-HU" b="1" dirty="0" err="1" smtClean="0">
                <a:solidFill>
                  <a:srgbClr val="FFC000"/>
                </a:solidFill>
                <a:effectLst/>
              </a:rPr>
              <a:t>Infrastructure</a:t>
            </a:r>
            <a:endParaRPr lang="hu-HU" dirty="0" smtClean="0">
              <a:solidFill>
                <a:srgbClr val="FFC000"/>
              </a:solidFill>
              <a:effectLst/>
            </a:endParaRPr>
          </a:p>
          <a:p>
            <a:pPr marL="0" lvl="0" indent="0">
              <a:buNone/>
            </a:pPr>
            <a:r>
              <a:rPr lang="hu-HU" dirty="0" err="1" smtClean="0">
                <a:effectLst/>
              </a:rPr>
              <a:t>Lineside</a:t>
            </a:r>
            <a:r>
              <a:rPr lang="hu-HU" dirty="0" smtClean="0">
                <a:effectLst/>
              </a:rPr>
              <a:t> </a:t>
            </a:r>
            <a:r>
              <a:rPr lang="hu-HU" dirty="0" err="1">
                <a:effectLst/>
              </a:rPr>
              <a:t>cab</a:t>
            </a:r>
            <a:r>
              <a:rPr lang="hu-HU" dirty="0">
                <a:effectLst/>
              </a:rPr>
              <a:t> </a:t>
            </a:r>
            <a:r>
              <a:rPr lang="hu-HU" dirty="0" err="1">
                <a:effectLst/>
              </a:rPr>
              <a:t>signaling</a:t>
            </a:r>
            <a:r>
              <a:rPr lang="hu-HU" dirty="0">
                <a:effectLst/>
              </a:rPr>
              <a:t> is </a:t>
            </a:r>
            <a:r>
              <a:rPr lang="hu-HU" dirty="0" err="1">
                <a:effectLst/>
              </a:rPr>
              <a:t>often</a:t>
            </a:r>
            <a:r>
              <a:rPr lang="hu-HU" dirty="0">
                <a:effectLst/>
              </a:rPr>
              <a:t> </a:t>
            </a:r>
            <a:r>
              <a:rPr lang="hu-HU" dirty="0" err="1">
                <a:effectLst/>
              </a:rPr>
              <a:t>not</a:t>
            </a:r>
            <a:r>
              <a:rPr lang="hu-HU" dirty="0">
                <a:effectLst/>
              </a:rPr>
              <a:t> </a:t>
            </a:r>
            <a:r>
              <a:rPr lang="hu-HU" dirty="0" err="1">
                <a:effectLst/>
              </a:rPr>
              <a:t>installed</a:t>
            </a:r>
            <a:r>
              <a:rPr lang="hu-HU" dirty="0">
                <a:effectLst/>
              </a:rPr>
              <a:t> </a:t>
            </a:r>
            <a:r>
              <a:rPr lang="hu-HU" dirty="0" err="1">
                <a:effectLst/>
              </a:rPr>
              <a:t>on</a:t>
            </a:r>
            <a:r>
              <a:rPr lang="hu-HU" dirty="0">
                <a:effectLst/>
              </a:rPr>
              <a:t> </a:t>
            </a:r>
            <a:r>
              <a:rPr lang="hu-HU" dirty="0" err="1">
                <a:effectLst/>
              </a:rPr>
              <a:t>branch</a:t>
            </a:r>
            <a:r>
              <a:rPr lang="hu-HU" dirty="0">
                <a:effectLst/>
              </a:rPr>
              <a:t> </a:t>
            </a:r>
            <a:r>
              <a:rPr lang="hu-HU" dirty="0" err="1">
                <a:effectLst/>
              </a:rPr>
              <a:t>lines</a:t>
            </a:r>
            <a:r>
              <a:rPr lang="hu-HU" dirty="0">
                <a:effectLst/>
              </a:rPr>
              <a:t> </a:t>
            </a:r>
            <a:r>
              <a:rPr lang="hu-HU" dirty="0" err="1">
                <a:effectLst/>
              </a:rPr>
              <a:t>or</a:t>
            </a:r>
            <a:r>
              <a:rPr lang="hu-HU" dirty="0">
                <a:effectLst/>
              </a:rPr>
              <a:t> </a:t>
            </a:r>
            <a:r>
              <a:rPr lang="hu-HU" dirty="0" err="1">
                <a:effectLst/>
              </a:rPr>
              <a:t>industrial</a:t>
            </a:r>
            <a:r>
              <a:rPr lang="hu-HU" dirty="0">
                <a:effectLst/>
              </a:rPr>
              <a:t> </a:t>
            </a:r>
            <a:r>
              <a:rPr lang="hu-HU" dirty="0" err="1">
                <a:effectLst/>
              </a:rPr>
              <a:t>sidings</a:t>
            </a:r>
            <a:r>
              <a:rPr lang="hu-HU" dirty="0">
                <a:effectLst/>
              </a:rPr>
              <a:t>. </a:t>
            </a:r>
            <a:endParaRPr lang="hu-HU" dirty="0" smtClean="0">
              <a:effectLst/>
            </a:endParaRPr>
          </a:p>
          <a:p>
            <a:pPr marL="0" lvl="0" indent="0" algn="ctr">
              <a:buNone/>
            </a:pPr>
            <a:r>
              <a:rPr lang="hu-HU" sz="2800" b="1" dirty="0" smtClean="0">
                <a:solidFill>
                  <a:srgbClr val="FFFF00"/>
                </a:solidFill>
                <a:effectLst/>
              </a:rPr>
              <a:t>The </a:t>
            </a:r>
            <a:r>
              <a:rPr lang="hu-HU" sz="2800" b="1" dirty="0" err="1">
                <a:solidFill>
                  <a:srgbClr val="FFFF00"/>
                </a:solidFill>
                <a:effectLst/>
              </a:rPr>
              <a:t>above</a:t>
            </a:r>
            <a:r>
              <a:rPr lang="hu-HU" sz="2800" b="1" dirty="0">
                <a:solidFill>
                  <a:srgbClr val="FFFF00"/>
                </a:solidFill>
                <a:effectLst/>
              </a:rPr>
              <a:t> </a:t>
            </a:r>
            <a:r>
              <a:rPr lang="hu-HU" sz="2800" b="1" dirty="0" err="1">
                <a:solidFill>
                  <a:srgbClr val="FFFF00"/>
                </a:solidFill>
                <a:effectLst/>
              </a:rPr>
              <a:t>concerns</a:t>
            </a:r>
            <a:r>
              <a:rPr lang="hu-HU" sz="2800" b="1" dirty="0">
                <a:solidFill>
                  <a:srgbClr val="FFFF00"/>
                </a:solidFill>
                <a:effectLst/>
              </a:rPr>
              <a:t> </a:t>
            </a:r>
            <a:r>
              <a:rPr lang="hu-HU" sz="2800" b="1" dirty="0" err="1">
                <a:solidFill>
                  <a:srgbClr val="FFFF00"/>
                </a:solidFill>
                <a:effectLst/>
              </a:rPr>
              <a:t>are</a:t>
            </a:r>
            <a:r>
              <a:rPr lang="hu-HU" sz="2800" b="1" dirty="0">
                <a:solidFill>
                  <a:srgbClr val="FFFF00"/>
                </a:solidFill>
                <a:effectLst/>
              </a:rPr>
              <a:t> </a:t>
            </a:r>
            <a:r>
              <a:rPr lang="hu-HU" sz="2800" b="1" dirty="0" err="1">
                <a:solidFill>
                  <a:srgbClr val="FFFF00"/>
                </a:solidFill>
                <a:effectLst/>
              </a:rPr>
              <a:t>now</a:t>
            </a:r>
            <a:r>
              <a:rPr lang="hu-HU" sz="2800" b="1" dirty="0">
                <a:solidFill>
                  <a:srgbClr val="FFFF00"/>
                </a:solidFill>
                <a:effectLst/>
              </a:rPr>
              <a:t> </a:t>
            </a:r>
            <a:r>
              <a:rPr lang="hu-HU" sz="2800" b="1" dirty="0" err="1">
                <a:solidFill>
                  <a:srgbClr val="FFFF00"/>
                </a:solidFill>
                <a:effectLst/>
              </a:rPr>
              <a:t>largely</a:t>
            </a:r>
            <a:r>
              <a:rPr lang="hu-HU" sz="2800" b="1" dirty="0">
                <a:solidFill>
                  <a:srgbClr val="FFFF00"/>
                </a:solidFill>
                <a:effectLst/>
              </a:rPr>
              <a:t> </a:t>
            </a:r>
            <a:r>
              <a:rPr lang="hu-HU" sz="2800" b="1" dirty="0" err="1">
                <a:solidFill>
                  <a:srgbClr val="FFFF00"/>
                </a:solidFill>
                <a:effectLst/>
              </a:rPr>
              <a:t>superseded</a:t>
            </a:r>
            <a:r>
              <a:rPr lang="hu-HU" sz="2800" b="1" dirty="0">
                <a:solidFill>
                  <a:srgbClr val="FFFF00"/>
                </a:solidFill>
                <a:effectLst/>
              </a:rPr>
              <a:t> </a:t>
            </a:r>
            <a:r>
              <a:rPr lang="hu-HU" sz="2800" b="1" dirty="0" err="1">
                <a:solidFill>
                  <a:srgbClr val="FFFF00"/>
                </a:solidFill>
                <a:effectLst/>
              </a:rPr>
              <a:t>by</a:t>
            </a:r>
            <a:r>
              <a:rPr lang="hu-HU" sz="2800" b="1" dirty="0">
                <a:solidFill>
                  <a:srgbClr val="FFFF00"/>
                </a:solidFill>
                <a:effectLst/>
              </a:rPr>
              <a:t> modern </a:t>
            </a:r>
            <a:r>
              <a:rPr lang="hu-HU" sz="2800" b="1" dirty="0" err="1">
                <a:solidFill>
                  <a:srgbClr val="FFFF00"/>
                </a:solidFill>
                <a:effectLst/>
              </a:rPr>
              <a:t>technology</a:t>
            </a:r>
            <a:r>
              <a:rPr lang="hu-HU" sz="2800" b="1" dirty="0">
                <a:solidFill>
                  <a:srgbClr val="FFFF00"/>
                </a:solidFill>
                <a:effectLst/>
              </a:rPr>
              <a:t> and </a:t>
            </a:r>
            <a:r>
              <a:rPr lang="hu-HU" sz="2800" b="1" dirty="0" err="1">
                <a:solidFill>
                  <a:srgbClr val="FFFF00"/>
                </a:solidFill>
                <a:effectLst/>
              </a:rPr>
              <a:t>optometric</a:t>
            </a:r>
            <a:r>
              <a:rPr lang="hu-HU" sz="2800" b="1" dirty="0">
                <a:solidFill>
                  <a:srgbClr val="FFFF00"/>
                </a:solidFill>
                <a:effectLst/>
              </a:rPr>
              <a:t> </a:t>
            </a:r>
            <a:r>
              <a:rPr lang="hu-HU" sz="2800" b="1" dirty="0" err="1">
                <a:solidFill>
                  <a:srgbClr val="FFFF00"/>
                </a:solidFill>
                <a:effectLst/>
              </a:rPr>
              <a:t>facts</a:t>
            </a:r>
            <a:r>
              <a:rPr lang="hu-HU" sz="2800" b="1" dirty="0" smtClean="0">
                <a:solidFill>
                  <a:srgbClr val="FFFF00"/>
                </a:solidFill>
                <a:effectLst/>
              </a:rPr>
              <a:t>:</a:t>
            </a:r>
          </a:p>
          <a:p>
            <a:pPr algn="ctr"/>
            <a:r>
              <a:rPr lang="hu-HU" sz="2400" b="1" dirty="0" err="1">
                <a:effectLst/>
              </a:rPr>
              <a:t>Position</a:t>
            </a:r>
            <a:r>
              <a:rPr lang="hu-HU" sz="2400" b="1" dirty="0">
                <a:effectLst/>
              </a:rPr>
              <a:t> and </a:t>
            </a:r>
            <a:r>
              <a:rPr lang="hu-HU" sz="2400" b="1" dirty="0" err="1" smtClean="0">
                <a:effectLst/>
              </a:rPr>
              <a:t>Luminance</a:t>
            </a:r>
            <a:endParaRPr lang="hu-HU" sz="2400" b="1" dirty="0" smtClean="0">
              <a:effectLst/>
            </a:endParaRPr>
          </a:p>
          <a:p>
            <a:pPr algn="ctr"/>
            <a:r>
              <a:rPr lang="hu-HU" sz="2400" b="1" dirty="0" err="1">
                <a:effectLst/>
              </a:rPr>
              <a:t>Primacy</a:t>
            </a:r>
            <a:r>
              <a:rPr lang="hu-HU" sz="2400" b="1" dirty="0">
                <a:effectLst/>
              </a:rPr>
              <a:t> of </a:t>
            </a:r>
            <a:r>
              <a:rPr lang="hu-HU" sz="2400" b="1" dirty="0" err="1">
                <a:effectLst/>
              </a:rPr>
              <a:t>Onboard</a:t>
            </a:r>
            <a:r>
              <a:rPr lang="hu-HU" sz="2400" b="1" dirty="0">
                <a:effectLst/>
              </a:rPr>
              <a:t> Driver-</a:t>
            </a:r>
            <a:r>
              <a:rPr lang="hu-HU" sz="2400" b="1" dirty="0" err="1">
                <a:effectLst/>
              </a:rPr>
              <a:t>Machine</a:t>
            </a:r>
            <a:r>
              <a:rPr lang="hu-HU" sz="2400" b="1" dirty="0">
                <a:effectLst/>
              </a:rPr>
              <a:t> </a:t>
            </a:r>
            <a:r>
              <a:rPr lang="hu-HU" sz="2400" b="1" dirty="0" err="1">
                <a:effectLst/>
              </a:rPr>
              <a:t>Interfaces</a:t>
            </a:r>
            <a:r>
              <a:rPr lang="hu-HU" sz="2400" b="1" dirty="0">
                <a:effectLst/>
              </a:rPr>
              <a:t> (DMI</a:t>
            </a:r>
            <a:r>
              <a:rPr lang="hu-HU" sz="2400" b="1" dirty="0" smtClean="0">
                <a:effectLst/>
              </a:rPr>
              <a:t>)</a:t>
            </a:r>
          </a:p>
          <a:p>
            <a:pPr algn="ctr"/>
            <a:r>
              <a:rPr lang="hu-HU" sz="2400" b="1" dirty="0" err="1">
                <a:effectLst/>
              </a:rPr>
              <a:t>Automatic</a:t>
            </a:r>
            <a:r>
              <a:rPr lang="hu-HU" sz="2400" b="1" dirty="0">
                <a:effectLst/>
              </a:rPr>
              <a:t> </a:t>
            </a:r>
            <a:r>
              <a:rPr lang="hu-HU" sz="2400" b="1" dirty="0" err="1">
                <a:effectLst/>
              </a:rPr>
              <a:t>Intervention</a:t>
            </a:r>
            <a:endParaRPr lang="hu-HU" sz="2800" b="1" dirty="0">
              <a:solidFill>
                <a:srgbClr val="FFFF00"/>
              </a:solidFill>
              <a:effectLst/>
            </a:endParaRPr>
          </a:p>
          <a:p>
            <a:pPr marL="0" lvl="0" indent="0">
              <a:buNone/>
            </a:pPr>
            <a:endParaRPr lang="hu-HU" sz="1800" dirty="0">
              <a:effectLst/>
            </a:endParaRPr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0829772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3795" y="176784"/>
            <a:ext cx="10353761" cy="1326321"/>
          </a:xfrm>
        </p:spPr>
        <p:txBody>
          <a:bodyPr>
            <a:normAutofit fontScale="90000"/>
          </a:bodyPr>
          <a:lstStyle/>
          <a:p>
            <a:r>
              <a:rPr lang="hu-HU" dirty="0">
                <a:solidFill>
                  <a:srgbClr val="FFFF00"/>
                </a:solidFill>
                <a:effectLst/>
              </a:rPr>
              <a:t>The </a:t>
            </a:r>
            <a:r>
              <a:rPr lang="hu-HU" dirty="0" err="1">
                <a:solidFill>
                  <a:srgbClr val="FFFF00"/>
                </a:solidFill>
                <a:effectLst/>
              </a:rPr>
              <a:t>Weather</a:t>
            </a:r>
            <a:r>
              <a:rPr lang="hu-HU" dirty="0">
                <a:solidFill>
                  <a:srgbClr val="FFFF00"/>
                </a:solidFill>
                <a:effectLst/>
              </a:rPr>
              <a:t> </a:t>
            </a:r>
            <a:r>
              <a:rPr lang="hu-HU" dirty="0" err="1">
                <a:solidFill>
                  <a:srgbClr val="FFFF00"/>
                </a:solidFill>
                <a:effectLst/>
              </a:rPr>
              <a:t>Factor</a:t>
            </a:r>
            <a:r>
              <a:rPr lang="hu-HU" dirty="0">
                <a:solidFill>
                  <a:srgbClr val="FFFF00"/>
                </a:solidFill>
                <a:effectLst/>
              </a:rPr>
              <a:t>: Fog, </a:t>
            </a:r>
            <a:r>
              <a:rPr lang="hu-HU" dirty="0" err="1">
                <a:solidFill>
                  <a:srgbClr val="FFFF00"/>
                </a:solidFill>
                <a:effectLst/>
              </a:rPr>
              <a:t>Snowstorms</a:t>
            </a:r>
            <a:r>
              <a:rPr lang="hu-HU" dirty="0">
                <a:solidFill>
                  <a:srgbClr val="FFFF00"/>
                </a:solidFill>
                <a:effectLst/>
              </a:rPr>
              <a:t>, and </a:t>
            </a:r>
            <a:r>
              <a:rPr lang="hu-HU" dirty="0" err="1">
                <a:solidFill>
                  <a:srgbClr val="FFFF00"/>
                </a:solidFill>
                <a:effectLst/>
              </a:rPr>
              <a:t>Biological</a:t>
            </a:r>
            <a:r>
              <a:rPr lang="hu-HU" dirty="0">
                <a:solidFill>
                  <a:srgbClr val="FFFF00"/>
                </a:solidFill>
                <a:effectLst/>
              </a:rPr>
              <a:t> </a:t>
            </a:r>
            <a:r>
              <a:rPr lang="hu-HU" dirty="0" err="1">
                <a:solidFill>
                  <a:srgbClr val="FFFF00"/>
                </a:solidFill>
                <a:effectLst/>
              </a:rPr>
              <a:t>Limitations</a:t>
            </a:r>
            <a:endParaRPr lang="hu-HU" dirty="0">
              <a:solidFill>
                <a:srgbClr val="FFFF00"/>
              </a:solidFill>
              <a:effectLst/>
            </a:endParaRP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298704" y="1365504"/>
            <a:ext cx="11558016" cy="52974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400" dirty="0" smtClean="0">
                <a:effectLst/>
              </a:rPr>
              <a:t>In </a:t>
            </a:r>
            <a:r>
              <a:rPr lang="hu-HU" sz="2400" dirty="0" err="1">
                <a:effectLst/>
              </a:rPr>
              <a:t>extremely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dense</a:t>
            </a:r>
            <a:r>
              <a:rPr lang="hu-HU" sz="2400" dirty="0">
                <a:effectLst/>
              </a:rPr>
              <a:t> fog </a:t>
            </a:r>
            <a:r>
              <a:rPr lang="hu-HU" sz="2400" dirty="0" err="1">
                <a:effectLst/>
              </a:rPr>
              <a:t>or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torrential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snowfall</a:t>
            </a:r>
            <a:r>
              <a:rPr lang="hu-HU" sz="2400" dirty="0">
                <a:effectLst/>
              </a:rPr>
              <a:t>, a </a:t>
            </a:r>
            <a:r>
              <a:rPr lang="hu-HU" sz="2400" dirty="0" err="1">
                <a:effectLst/>
              </a:rPr>
              <a:t>train</a:t>
            </a:r>
            <a:r>
              <a:rPr lang="hu-HU" sz="2400" dirty="0">
                <a:effectLst/>
              </a:rPr>
              <a:t> driver </a:t>
            </a:r>
            <a:r>
              <a:rPr lang="hu-HU" sz="2400" dirty="0" err="1">
                <a:effectLst/>
              </a:rPr>
              <a:t>with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perfect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color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vision</a:t>
            </a:r>
            <a:r>
              <a:rPr lang="hu-HU" sz="2400" dirty="0">
                <a:effectLst/>
              </a:rPr>
              <a:t> is </a:t>
            </a:r>
            <a:r>
              <a:rPr lang="hu-HU" sz="2400" dirty="0" err="1">
                <a:effectLst/>
              </a:rPr>
              <a:t>just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as</a:t>
            </a:r>
            <a:r>
              <a:rPr lang="hu-HU" sz="2400" dirty="0">
                <a:effectLst/>
              </a:rPr>
              <a:t> "</a:t>
            </a:r>
            <a:r>
              <a:rPr lang="hu-HU" sz="2400" dirty="0" err="1">
                <a:effectLst/>
              </a:rPr>
              <a:t>blind</a:t>
            </a:r>
            <a:r>
              <a:rPr lang="hu-HU" sz="2400" dirty="0">
                <a:effectLst/>
              </a:rPr>
              <a:t>" </a:t>
            </a:r>
            <a:r>
              <a:rPr lang="hu-HU" sz="2400" dirty="0" err="1">
                <a:effectLst/>
              </a:rPr>
              <a:t>as</a:t>
            </a:r>
            <a:r>
              <a:rPr lang="hu-HU" sz="2400" dirty="0">
                <a:effectLst/>
              </a:rPr>
              <a:t> an </a:t>
            </a:r>
            <a:r>
              <a:rPr lang="hu-HU" sz="2400" dirty="0" err="1">
                <a:effectLst/>
              </a:rPr>
              <a:t>individual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with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color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vision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deficiency</a:t>
            </a:r>
            <a:r>
              <a:rPr lang="hu-HU" sz="2400" dirty="0">
                <a:effectLst/>
              </a:rPr>
              <a:t>. </a:t>
            </a:r>
            <a:endParaRPr lang="hu-HU" sz="2400" dirty="0" smtClean="0">
              <a:effectLst/>
            </a:endParaRPr>
          </a:p>
          <a:p>
            <a:r>
              <a:rPr lang="hu-HU" sz="2400" dirty="0" err="1" smtClean="0">
                <a:effectLst/>
              </a:rPr>
              <a:t>Track-mounted</a:t>
            </a:r>
            <a:r>
              <a:rPr lang="hu-HU" sz="2400" dirty="0" smtClean="0">
                <a:effectLst/>
              </a:rPr>
              <a:t> </a:t>
            </a:r>
            <a:r>
              <a:rPr lang="hu-HU" sz="2400" dirty="0" err="1">
                <a:effectLst/>
              </a:rPr>
              <a:t>balises</a:t>
            </a:r>
            <a:r>
              <a:rPr lang="hu-HU" sz="2400" dirty="0">
                <a:effectLst/>
              </a:rPr>
              <a:t>/</a:t>
            </a:r>
            <a:r>
              <a:rPr lang="hu-HU" sz="2400" dirty="0" err="1">
                <a:effectLst/>
              </a:rPr>
              <a:t>magnets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or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track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circuits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transmit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the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information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to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the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locomotive's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onboard</a:t>
            </a:r>
            <a:r>
              <a:rPr lang="hu-HU" sz="2400" dirty="0">
                <a:effectLst/>
              </a:rPr>
              <a:t> computer </a:t>
            </a:r>
            <a:r>
              <a:rPr lang="hu-HU" sz="2400" dirty="0" err="1">
                <a:effectLst/>
              </a:rPr>
              <a:t>via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radio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frequency</a:t>
            </a:r>
            <a:r>
              <a:rPr lang="hu-HU" sz="2400" dirty="0">
                <a:effectLst/>
              </a:rPr>
              <a:t>/</a:t>
            </a:r>
            <a:r>
              <a:rPr lang="hu-HU" sz="2400" dirty="0" err="1">
                <a:effectLst/>
              </a:rPr>
              <a:t>electromagnetic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induction</a:t>
            </a:r>
            <a:r>
              <a:rPr lang="hu-HU" sz="2400" dirty="0">
                <a:effectLst/>
              </a:rPr>
              <a:t>. </a:t>
            </a:r>
            <a:endParaRPr lang="hu-HU" dirty="0">
              <a:effectLst/>
            </a:endParaRPr>
          </a:p>
          <a:p>
            <a:pPr lvl="0"/>
            <a:r>
              <a:rPr lang="hu-HU" sz="2400" dirty="0" err="1">
                <a:effectLst/>
              </a:rPr>
              <a:t>Despite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heavy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snowfall</a:t>
            </a:r>
            <a:r>
              <a:rPr lang="hu-HU" sz="2400" dirty="0">
                <a:effectLst/>
              </a:rPr>
              <a:t>, </a:t>
            </a:r>
            <a:r>
              <a:rPr lang="hu-HU" sz="2400" dirty="0" err="1">
                <a:effectLst/>
              </a:rPr>
              <a:t>the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train</a:t>
            </a:r>
            <a:r>
              <a:rPr lang="hu-HU" sz="2400" dirty="0">
                <a:effectLst/>
              </a:rPr>
              <a:t> driver </a:t>
            </a:r>
            <a:r>
              <a:rPr lang="hu-HU" sz="2400" dirty="0" err="1">
                <a:effectLst/>
              </a:rPr>
              <a:t>sees</a:t>
            </a:r>
            <a:r>
              <a:rPr lang="hu-HU" sz="2400" dirty="0">
                <a:effectLst/>
              </a:rPr>
              <a:t> </a:t>
            </a:r>
            <a:r>
              <a:rPr lang="hu-HU" sz="2400" dirty="0" smtClean="0">
                <a:effectLst/>
              </a:rPr>
              <a:t>                                                                  </a:t>
            </a:r>
            <a:r>
              <a:rPr lang="hu-HU" sz="2400" dirty="0" err="1" smtClean="0">
                <a:effectLst/>
              </a:rPr>
              <a:t>on</a:t>
            </a:r>
            <a:r>
              <a:rPr lang="hu-HU" sz="2400" dirty="0" smtClean="0">
                <a:effectLst/>
              </a:rPr>
              <a:t> </a:t>
            </a:r>
            <a:r>
              <a:rPr lang="hu-HU" sz="2400" dirty="0" err="1">
                <a:effectLst/>
              </a:rPr>
              <a:t>their</a:t>
            </a:r>
            <a:r>
              <a:rPr lang="hu-HU" sz="2400" dirty="0">
                <a:effectLst/>
              </a:rPr>
              <a:t> monitor </a:t>
            </a:r>
            <a:r>
              <a:rPr lang="hu-HU" sz="2400" dirty="0" err="1">
                <a:effectLst/>
              </a:rPr>
              <a:t>what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aspect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the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next</a:t>
            </a:r>
            <a:r>
              <a:rPr lang="hu-HU" sz="2400" dirty="0">
                <a:effectLst/>
              </a:rPr>
              <a:t> </a:t>
            </a:r>
            <a:r>
              <a:rPr lang="hu-HU" sz="2400" dirty="0" smtClean="0">
                <a:effectLst/>
              </a:rPr>
              <a:t>                                                                            </a:t>
            </a:r>
            <a:r>
              <a:rPr lang="hu-HU" sz="2400" dirty="0" err="1" smtClean="0">
                <a:effectLst/>
              </a:rPr>
              <a:t>signal</a:t>
            </a:r>
            <a:r>
              <a:rPr lang="hu-HU" sz="2400" dirty="0" smtClean="0">
                <a:effectLst/>
              </a:rPr>
              <a:t> — </a:t>
            </a:r>
            <a:r>
              <a:rPr lang="hu-HU" sz="2400" dirty="0" err="1" smtClean="0">
                <a:effectLst/>
              </a:rPr>
              <a:t>still</a:t>
            </a:r>
            <a:r>
              <a:rPr lang="hu-HU" sz="2400" dirty="0" smtClean="0">
                <a:effectLst/>
              </a:rPr>
              <a:t> </a:t>
            </a:r>
            <a:r>
              <a:rPr lang="hu-HU" sz="2400" dirty="0" err="1">
                <a:effectLst/>
              </a:rPr>
              <a:t>invisible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to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the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naked</a:t>
            </a:r>
            <a:r>
              <a:rPr lang="hu-HU" sz="2400" dirty="0">
                <a:effectLst/>
              </a:rPr>
              <a:t> </a:t>
            </a:r>
            <a:r>
              <a:rPr lang="hu-HU" sz="2400" dirty="0" err="1" smtClean="0">
                <a:effectLst/>
              </a:rPr>
              <a:t>eye</a:t>
            </a:r>
            <a:r>
              <a:rPr lang="hu-HU" sz="2400" dirty="0" smtClean="0">
                <a:effectLst/>
              </a:rPr>
              <a:t> —                                                                              is displaying</a:t>
            </a:r>
            <a:r>
              <a:rPr lang="hu-HU" sz="2400" dirty="0">
                <a:effectLst/>
              </a:rPr>
              <a:t>. </a:t>
            </a:r>
            <a:endParaRPr lang="hu-HU" dirty="0">
              <a:effectLst/>
            </a:endParaRPr>
          </a:p>
        </p:txBody>
      </p:sp>
      <p:pic>
        <p:nvPicPr>
          <p:cNvPr id="12290" name="Picture 2" descr="Explainer | Indian Railways' new trump card: What is Fog PASS? Here's all  about this revolutionary GPS-based device - Railways News | The Financial  Expres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854" y="3750734"/>
            <a:ext cx="4859866" cy="2733675"/>
          </a:xfrm>
          <a:prstGeom prst="rect">
            <a:avLst/>
          </a:prstGeom>
          <a:noFill/>
          <a:effectLst>
            <a:softEdge rad="76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Transparent snow falling gif on your blog! preview here since you cant see  it – @traansparent on Tumblr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78" y="3461132"/>
            <a:ext cx="6333083" cy="3124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720762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3795" y="176784"/>
            <a:ext cx="10353761" cy="1326321"/>
          </a:xfrm>
        </p:spPr>
        <p:txBody>
          <a:bodyPr>
            <a:normAutofit fontScale="90000"/>
          </a:bodyPr>
          <a:lstStyle/>
          <a:p>
            <a:r>
              <a:rPr lang="hu-HU" dirty="0">
                <a:solidFill>
                  <a:srgbClr val="FFFF00"/>
                </a:solidFill>
                <a:effectLst/>
              </a:rPr>
              <a:t>The </a:t>
            </a:r>
            <a:r>
              <a:rPr lang="hu-HU" dirty="0" err="1">
                <a:solidFill>
                  <a:srgbClr val="FFFF00"/>
                </a:solidFill>
                <a:effectLst/>
              </a:rPr>
              <a:t>Weather</a:t>
            </a:r>
            <a:r>
              <a:rPr lang="hu-HU" dirty="0">
                <a:solidFill>
                  <a:srgbClr val="FFFF00"/>
                </a:solidFill>
                <a:effectLst/>
              </a:rPr>
              <a:t> </a:t>
            </a:r>
            <a:r>
              <a:rPr lang="hu-HU" dirty="0" err="1">
                <a:solidFill>
                  <a:srgbClr val="FFFF00"/>
                </a:solidFill>
                <a:effectLst/>
              </a:rPr>
              <a:t>Factor</a:t>
            </a:r>
            <a:r>
              <a:rPr lang="hu-HU" dirty="0">
                <a:solidFill>
                  <a:srgbClr val="FFFF00"/>
                </a:solidFill>
                <a:effectLst/>
              </a:rPr>
              <a:t>: Fog, </a:t>
            </a:r>
            <a:r>
              <a:rPr lang="hu-HU" dirty="0" err="1">
                <a:solidFill>
                  <a:srgbClr val="FFFF00"/>
                </a:solidFill>
                <a:effectLst/>
              </a:rPr>
              <a:t>Snowstorms</a:t>
            </a:r>
            <a:r>
              <a:rPr lang="hu-HU" dirty="0">
                <a:solidFill>
                  <a:srgbClr val="FFFF00"/>
                </a:solidFill>
                <a:effectLst/>
              </a:rPr>
              <a:t>, and </a:t>
            </a:r>
            <a:r>
              <a:rPr lang="hu-HU" dirty="0" err="1">
                <a:solidFill>
                  <a:srgbClr val="FFFF00"/>
                </a:solidFill>
                <a:effectLst/>
              </a:rPr>
              <a:t>Biological</a:t>
            </a:r>
            <a:r>
              <a:rPr lang="hu-HU" dirty="0">
                <a:solidFill>
                  <a:srgbClr val="FFFF00"/>
                </a:solidFill>
                <a:effectLst/>
              </a:rPr>
              <a:t> </a:t>
            </a:r>
            <a:r>
              <a:rPr lang="hu-HU" dirty="0" err="1">
                <a:solidFill>
                  <a:srgbClr val="FFFF00"/>
                </a:solidFill>
                <a:effectLst/>
              </a:rPr>
              <a:t>Limitations</a:t>
            </a:r>
            <a:endParaRPr lang="hu-HU" dirty="0">
              <a:solidFill>
                <a:srgbClr val="FFFF00"/>
              </a:solidFill>
              <a:effectLst/>
            </a:endParaRP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298704" y="1365504"/>
            <a:ext cx="11893296" cy="52974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400" b="1" dirty="0">
                <a:solidFill>
                  <a:srgbClr val="FFC000"/>
                </a:solidFill>
                <a:effectLst/>
              </a:rPr>
              <a:t>The </a:t>
            </a:r>
            <a:r>
              <a:rPr lang="hu-HU" sz="2400" b="1" dirty="0" err="1">
                <a:solidFill>
                  <a:srgbClr val="FFC000"/>
                </a:solidFill>
                <a:effectLst/>
              </a:rPr>
              <a:t>Conclusion</a:t>
            </a:r>
            <a:r>
              <a:rPr lang="hu-HU" sz="2400" b="1" dirty="0">
                <a:solidFill>
                  <a:srgbClr val="FFC000"/>
                </a:solidFill>
                <a:effectLst/>
              </a:rPr>
              <a:t>:</a:t>
            </a:r>
            <a:r>
              <a:rPr lang="hu-HU" sz="2400" dirty="0">
                <a:solidFill>
                  <a:srgbClr val="FFC000"/>
                </a:solidFill>
                <a:effectLst/>
              </a:rPr>
              <a:t> </a:t>
            </a:r>
            <a:endParaRPr lang="hu-HU" sz="2400" dirty="0" smtClean="0">
              <a:solidFill>
                <a:srgbClr val="FFC000"/>
              </a:solidFill>
              <a:effectLst/>
            </a:endParaRPr>
          </a:p>
          <a:p>
            <a:r>
              <a:rPr lang="en-US" sz="2400" dirty="0">
                <a:effectLst/>
              </a:rPr>
              <a:t>Under critical external conditions, the human eye alone is unreliable.</a:t>
            </a:r>
            <a:r>
              <a:rPr lang="hu-HU" sz="2400" dirty="0" smtClean="0">
                <a:effectLst/>
              </a:rPr>
              <a:t>(</a:t>
            </a:r>
            <a:r>
              <a:rPr lang="hu-HU" sz="2400" dirty="0">
                <a:effectLst/>
              </a:rPr>
              <a:t>fog, </a:t>
            </a:r>
            <a:r>
              <a:rPr lang="hu-HU" sz="2400" dirty="0" err="1">
                <a:effectLst/>
              </a:rPr>
              <a:t>snow</a:t>
            </a:r>
            <a:r>
              <a:rPr lang="hu-HU" sz="2400" dirty="0">
                <a:effectLst/>
              </a:rPr>
              <a:t>, </a:t>
            </a:r>
            <a:r>
              <a:rPr lang="hu-HU" sz="2400" dirty="0" err="1">
                <a:effectLst/>
              </a:rPr>
              <a:t>blinding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glare</a:t>
            </a:r>
            <a:r>
              <a:rPr lang="hu-HU" sz="2400" dirty="0" smtClean="0">
                <a:effectLst/>
              </a:rPr>
              <a:t>)</a:t>
            </a:r>
          </a:p>
          <a:p>
            <a:r>
              <a:rPr lang="hu-HU" sz="2400" dirty="0" smtClean="0">
                <a:effectLst/>
              </a:rPr>
              <a:t>The </a:t>
            </a:r>
            <a:r>
              <a:rPr lang="hu-HU" sz="2400" dirty="0" err="1">
                <a:effectLst/>
              </a:rPr>
              <a:t>system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was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optimized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for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instrumented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operation</a:t>
            </a:r>
            <a:r>
              <a:rPr lang="hu-HU" sz="2400" dirty="0">
                <a:effectLst/>
              </a:rPr>
              <a:t> (</a:t>
            </a:r>
            <a:r>
              <a:rPr lang="hu-HU" sz="2400" dirty="0" err="1">
                <a:effectLst/>
              </a:rPr>
              <a:t>onboard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data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transmission</a:t>
            </a:r>
            <a:r>
              <a:rPr lang="hu-HU" sz="2400" dirty="0">
                <a:effectLst/>
              </a:rPr>
              <a:t>). </a:t>
            </a:r>
            <a:endParaRPr lang="hu-HU" sz="2400" dirty="0" smtClean="0">
              <a:effectLst/>
            </a:endParaRPr>
          </a:p>
          <a:p>
            <a:r>
              <a:rPr lang="hu-HU" sz="2400" dirty="0" err="1" smtClean="0">
                <a:effectLst/>
              </a:rPr>
              <a:t>Biological</a:t>
            </a:r>
            <a:r>
              <a:rPr lang="hu-HU" sz="2400" dirty="0" smtClean="0">
                <a:effectLst/>
              </a:rPr>
              <a:t> </a:t>
            </a:r>
            <a:r>
              <a:rPr lang="hu-HU" sz="2400" dirty="0" err="1">
                <a:effectLst/>
              </a:rPr>
              <a:t>color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vision</a:t>
            </a:r>
            <a:r>
              <a:rPr lang="hu-HU" sz="2400" dirty="0">
                <a:effectLst/>
              </a:rPr>
              <a:t> is </a:t>
            </a:r>
            <a:r>
              <a:rPr lang="hu-HU" sz="2400" dirty="0" err="1">
                <a:effectLst/>
              </a:rPr>
              <a:t>degraded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to</a:t>
            </a:r>
            <a:r>
              <a:rPr lang="hu-HU" sz="2400" dirty="0">
                <a:effectLst/>
              </a:rPr>
              <a:t> a </a:t>
            </a:r>
            <a:r>
              <a:rPr lang="hu-HU" sz="2400" dirty="0" err="1">
                <a:effectLst/>
              </a:rPr>
              <a:t>secondary</a:t>
            </a:r>
            <a:r>
              <a:rPr lang="hu-HU" sz="2400" dirty="0">
                <a:effectLst/>
              </a:rPr>
              <a:t>, </a:t>
            </a:r>
            <a:r>
              <a:rPr lang="hu-HU" sz="2400" dirty="0" err="1">
                <a:effectLst/>
              </a:rPr>
              <a:t>redundant</a:t>
            </a:r>
            <a:r>
              <a:rPr lang="hu-HU" sz="2400" dirty="0">
                <a:effectLst/>
              </a:rPr>
              <a:t> factor. </a:t>
            </a:r>
          </a:p>
          <a:p>
            <a:pPr marL="0" indent="0" algn="ctr">
              <a:buNone/>
            </a:pPr>
            <a:endParaRPr lang="hu-HU" sz="1400" b="1" dirty="0" smtClean="0">
              <a:solidFill>
                <a:srgbClr val="FFC000"/>
              </a:solidFill>
              <a:effectLst/>
            </a:endParaRPr>
          </a:p>
          <a:p>
            <a:pPr marL="0" indent="0" algn="ctr">
              <a:buNone/>
            </a:pPr>
            <a:r>
              <a:rPr lang="hu-HU" sz="3200" b="1" dirty="0" err="1" smtClean="0">
                <a:solidFill>
                  <a:srgbClr val="FFC000"/>
                </a:solidFill>
                <a:effectLst/>
              </a:rPr>
              <a:t>Today's</a:t>
            </a:r>
            <a:r>
              <a:rPr lang="hu-HU" sz="3200" b="1" dirty="0" smtClean="0">
                <a:solidFill>
                  <a:srgbClr val="FFC000"/>
                </a:solidFill>
                <a:effectLst/>
              </a:rPr>
              <a:t> </a:t>
            </a:r>
            <a:r>
              <a:rPr lang="hu-HU" sz="3200" b="1" dirty="0" err="1">
                <a:solidFill>
                  <a:srgbClr val="FFC000"/>
                </a:solidFill>
                <a:effectLst/>
              </a:rPr>
              <a:t>railway</a:t>
            </a:r>
            <a:r>
              <a:rPr lang="hu-HU" sz="3200" b="1" dirty="0">
                <a:solidFill>
                  <a:srgbClr val="FFC000"/>
                </a:solidFill>
                <a:effectLst/>
              </a:rPr>
              <a:t> </a:t>
            </a:r>
            <a:r>
              <a:rPr lang="hu-HU" sz="3200" b="1" dirty="0" err="1">
                <a:solidFill>
                  <a:srgbClr val="FFC000"/>
                </a:solidFill>
                <a:effectLst/>
              </a:rPr>
              <a:t>safety</a:t>
            </a:r>
            <a:r>
              <a:rPr lang="hu-HU" sz="3200" b="1" dirty="0">
                <a:solidFill>
                  <a:srgbClr val="FFC000"/>
                </a:solidFill>
                <a:effectLst/>
              </a:rPr>
              <a:t> no </a:t>
            </a:r>
            <a:r>
              <a:rPr lang="hu-HU" sz="3200" b="1" dirty="0" err="1">
                <a:solidFill>
                  <a:srgbClr val="FFC000"/>
                </a:solidFill>
                <a:effectLst/>
              </a:rPr>
              <a:t>longer</a:t>
            </a:r>
            <a:r>
              <a:rPr lang="hu-HU" sz="3200" b="1" dirty="0">
                <a:solidFill>
                  <a:srgbClr val="FFC000"/>
                </a:solidFill>
                <a:effectLst/>
              </a:rPr>
              <a:t> </a:t>
            </a:r>
            <a:r>
              <a:rPr lang="hu-HU" sz="3200" b="1" dirty="0" err="1">
                <a:solidFill>
                  <a:srgbClr val="FFC000"/>
                </a:solidFill>
                <a:effectLst/>
              </a:rPr>
              <a:t>hinges</a:t>
            </a:r>
            <a:r>
              <a:rPr lang="hu-HU" sz="3200" b="1" dirty="0">
                <a:solidFill>
                  <a:srgbClr val="FFC000"/>
                </a:solidFill>
                <a:effectLst/>
              </a:rPr>
              <a:t> </a:t>
            </a:r>
            <a:r>
              <a:rPr lang="hu-HU" sz="3200" b="1" dirty="0" err="1">
                <a:solidFill>
                  <a:srgbClr val="FFC000"/>
                </a:solidFill>
                <a:effectLst/>
              </a:rPr>
              <a:t>on</a:t>
            </a:r>
            <a:r>
              <a:rPr lang="hu-HU" sz="3200" b="1" dirty="0">
                <a:solidFill>
                  <a:srgbClr val="FFC000"/>
                </a:solidFill>
                <a:effectLst/>
              </a:rPr>
              <a:t> </a:t>
            </a:r>
            <a:r>
              <a:rPr lang="hu-HU" sz="3200" b="1" dirty="0" err="1">
                <a:solidFill>
                  <a:srgbClr val="FFC000"/>
                </a:solidFill>
                <a:effectLst/>
              </a:rPr>
              <a:t>the</a:t>
            </a:r>
            <a:r>
              <a:rPr lang="hu-HU" sz="3200" b="1" dirty="0">
                <a:solidFill>
                  <a:srgbClr val="FFC000"/>
                </a:solidFill>
                <a:effectLst/>
              </a:rPr>
              <a:t> human </a:t>
            </a:r>
            <a:r>
              <a:rPr lang="hu-HU" sz="3200" b="1" dirty="0" err="1">
                <a:solidFill>
                  <a:srgbClr val="FFC000"/>
                </a:solidFill>
                <a:effectLst/>
              </a:rPr>
              <a:t>eyeball</a:t>
            </a:r>
            <a:r>
              <a:rPr lang="hu-HU" sz="3200" b="1" dirty="0">
                <a:solidFill>
                  <a:srgbClr val="FFC000"/>
                </a:solidFill>
                <a:effectLst/>
              </a:rPr>
              <a:t>, </a:t>
            </a:r>
            <a:r>
              <a:rPr lang="hu-HU" sz="3200" b="1" dirty="0" err="1">
                <a:solidFill>
                  <a:srgbClr val="FFC000"/>
                </a:solidFill>
                <a:effectLst/>
              </a:rPr>
              <a:t>but</a:t>
            </a:r>
            <a:r>
              <a:rPr lang="hu-HU" sz="3200" b="1" dirty="0">
                <a:solidFill>
                  <a:srgbClr val="FFC000"/>
                </a:solidFill>
                <a:effectLst/>
              </a:rPr>
              <a:t> </a:t>
            </a:r>
            <a:r>
              <a:rPr lang="hu-HU" sz="3200" b="1" dirty="0" err="1">
                <a:solidFill>
                  <a:srgbClr val="FFC000"/>
                </a:solidFill>
                <a:effectLst/>
              </a:rPr>
              <a:t>on</a:t>
            </a:r>
            <a:r>
              <a:rPr lang="hu-HU" sz="3200" b="1" dirty="0">
                <a:solidFill>
                  <a:srgbClr val="FFC000"/>
                </a:solidFill>
                <a:effectLst/>
              </a:rPr>
              <a:t> software. </a:t>
            </a:r>
            <a:endParaRPr lang="hu-HU" sz="2800" b="1" dirty="0">
              <a:solidFill>
                <a:srgbClr val="FFC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69938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3795" y="42672"/>
            <a:ext cx="10353761" cy="1326321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solidFill>
                  <a:srgbClr val="FFFF00"/>
                </a:solidFill>
              </a:rPr>
              <a:t>International </a:t>
            </a:r>
            <a:r>
              <a:rPr lang="hu-HU" dirty="0" err="1" smtClean="0">
                <a:solidFill>
                  <a:srgbClr val="FFFF00"/>
                </a:solidFill>
              </a:rPr>
              <a:t>Regulatory</a:t>
            </a:r>
            <a:r>
              <a:rPr lang="hu-HU" dirty="0" smtClean="0">
                <a:solidFill>
                  <a:srgbClr val="FFFF00"/>
                </a:solidFill>
              </a:rPr>
              <a:t> </a:t>
            </a:r>
            <a:r>
              <a:rPr lang="hu-HU" dirty="0" err="1" smtClean="0">
                <a:solidFill>
                  <a:srgbClr val="FFFF00"/>
                </a:solidFill>
              </a:rPr>
              <a:t>Paradigms</a:t>
            </a:r>
            <a:r>
              <a:rPr lang="hu-HU" dirty="0" smtClean="0">
                <a:solidFill>
                  <a:srgbClr val="FFFF00"/>
                </a:solidFill>
              </a:rPr>
              <a:t>: </a:t>
            </a:r>
            <a:r>
              <a:rPr lang="hu-HU" dirty="0" err="1" smtClean="0">
                <a:solidFill>
                  <a:srgbClr val="FFFF00"/>
                </a:solidFill>
              </a:rPr>
              <a:t>Moving</a:t>
            </a:r>
            <a:r>
              <a:rPr lang="hu-HU" dirty="0" smtClean="0">
                <a:solidFill>
                  <a:srgbClr val="FFFF00"/>
                </a:solidFill>
              </a:rPr>
              <a:t> </a:t>
            </a:r>
            <a:r>
              <a:rPr lang="hu-HU" dirty="0" err="1" smtClean="0">
                <a:solidFill>
                  <a:srgbClr val="FFFF00"/>
                </a:solidFill>
              </a:rPr>
              <a:t>Beyond</a:t>
            </a:r>
            <a:r>
              <a:rPr lang="hu-HU" dirty="0" smtClean="0">
                <a:solidFill>
                  <a:srgbClr val="FFFF00"/>
                </a:solidFill>
              </a:rPr>
              <a:t> </a:t>
            </a:r>
            <a:r>
              <a:rPr lang="hu-HU" dirty="0" err="1" smtClean="0">
                <a:solidFill>
                  <a:srgbClr val="FFFF00"/>
                </a:solidFill>
              </a:rPr>
              <a:t>Blanket</a:t>
            </a:r>
            <a:r>
              <a:rPr lang="hu-HU" dirty="0" smtClean="0">
                <a:solidFill>
                  <a:srgbClr val="FFFF00"/>
                </a:solidFill>
              </a:rPr>
              <a:t> </a:t>
            </a:r>
            <a:r>
              <a:rPr lang="hu-HU" dirty="0" err="1" smtClean="0">
                <a:solidFill>
                  <a:srgbClr val="FFFF00"/>
                </a:solidFill>
              </a:rPr>
              <a:t>Bans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701800" y="1304544"/>
            <a:ext cx="10490199" cy="5394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400" dirty="0" smtClean="0">
                <a:solidFill>
                  <a:srgbClr val="FFC000"/>
                </a:solidFill>
                <a:effectLst/>
              </a:rPr>
              <a:t>In </a:t>
            </a:r>
            <a:r>
              <a:rPr lang="hu-HU" sz="2400" dirty="0" err="1" smtClean="0">
                <a:solidFill>
                  <a:srgbClr val="FFC000"/>
                </a:solidFill>
                <a:effectLst/>
              </a:rPr>
              <a:t>the</a:t>
            </a:r>
            <a:r>
              <a:rPr lang="hu-HU" sz="2400" dirty="0" smtClean="0">
                <a:solidFill>
                  <a:srgbClr val="FFC000"/>
                </a:solidFill>
                <a:effectLst/>
              </a:rPr>
              <a:t> United </a:t>
            </a:r>
            <a:r>
              <a:rPr lang="hu-HU" sz="2400" dirty="0" err="1">
                <a:solidFill>
                  <a:srgbClr val="FFC000"/>
                </a:solidFill>
                <a:effectLst/>
              </a:rPr>
              <a:t>Kingdom</a:t>
            </a:r>
            <a:r>
              <a:rPr lang="hu-HU" sz="2400" dirty="0">
                <a:effectLst/>
              </a:rPr>
              <a:t>, </a:t>
            </a:r>
            <a:r>
              <a:rPr lang="hu-HU" sz="2400" dirty="0" err="1">
                <a:effectLst/>
              </a:rPr>
              <a:t>requirements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were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revised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based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on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extensive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research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published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by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the</a:t>
            </a:r>
            <a:r>
              <a:rPr lang="hu-HU" sz="2400" dirty="0">
                <a:effectLst/>
              </a:rPr>
              <a:t> RSSB in </a:t>
            </a:r>
            <a:r>
              <a:rPr lang="hu-HU" sz="2400" dirty="0" smtClean="0">
                <a:effectLst/>
              </a:rPr>
              <a:t>2016. </a:t>
            </a:r>
          </a:p>
          <a:p>
            <a:pPr marL="0" indent="0">
              <a:buNone/>
            </a:pPr>
            <a:r>
              <a:rPr lang="hu-HU" sz="2400" dirty="0" err="1" smtClean="0">
                <a:effectLst/>
              </a:rPr>
              <a:t>If</a:t>
            </a:r>
            <a:r>
              <a:rPr lang="hu-HU" sz="2400" dirty="0" smtClean="0">
                <a:effectLst/>
              </a:rPr>
              <a:t> </a:t>
            </a:r>
            <a:r>
              <a:rPr lang="hu-HU" sz="2400" dirty="0">
                <a:effectLst/>
              </a:rPr>
              <a:t>an </a:t>
            </a:r>
            <a:r>
              <a:rPr lang="hu-HU" sz="2400" dirty="0" err="1">
                <a:effectLst/>
              </a:rPr>
              <a:t>applicant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fails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the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clinical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Ishihara</a:t>
            </a:r>
            <a:r>
              <a:rPr lang="hu-HU" sz="2400" dirty="0">
                <a:effectLst/>
              </a:rPr>
              <a:t> test, </a:t>
            </a:r>
            <a:r>
              <a:rPr lang="hu-HU" sz="2400" dirty="0" err="1">
                <a:effectLst/>
              </a:rPr>
              <a:t>they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are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entitled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to</a:t>
            </a:r>
            <a:r>
              <a:rPr lang="hu-HU" sz="2400" dirty="0">
                <a:effectLst/>
              </a:rPr>
              <a:t> a </a:t>
            </a:r>
            <a:r>
              <a:rPr lang="hu-HU" sz="2400" dirty="0" err="1">
                <a:effectLst/>
              </a:rPr>
              <a:t>practical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lantern</a:t>
            </a:r>
            <a:r>
              <a:rPr lang="hu-HU" sz="2400" dirty="0">
                <a:effectLst/>
              </a:rPr>
              <a:t> test (</a:t>
            </a:r>
            <a:r>
              <a:rPr lang="hu-HU" sz="2400" dirty="0" err="1">
                <a:effectLst/>
              </a:rPr>
              <a:t>e.g</a:t>
            </a:r>
            <a:r>
              <a:rPr lang="hu-HU" sz="2400" dirty="0">
                <a:effectLst/>
              </a:rPr>
              <a:t>., Holmes-Wright </a:t>
            </a:r>
            <a:r>
              <a:rPr lang="hu-HU" sz="2400" dirty="0" err="1">
                <a:effectLst/>
              </a:rPr>
              <a:t>Lantern</a:t>
            </a:r>
            <a:r>
              <a:rPr lang="hu-HU" sz="2400" dirty="0">
                <a:effectLst/>
              </a:rPr>
              <a:t> test) </a:t>
            </a:r>
            <a:r>
              <a:rPr lang="hu-HU" sz="2400" dirty="0" err="1">
                <a:effectLst/>
              </a:rPr>
              <a:t>or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field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simulation</a:t>
            </a:r>
            <a:r>
              <a:rPr lang="hu-HU" sz="2400" dirty="0">
                <a:effectLst/>
              </a:rPr>
              <a:t>. </a:t>
            </a:r>
            <a:endParaRPr lang="hu-HU" sz="2400" dirty="0" smtClean="0">
              <a:effectLst/>
            </a:endParaRPr>
          </a:p>
          <a:p>
            <a:pPr marL="0" indent="0">
              <a:buNone/>
            </a:pPr>
            <a:r>
              <a:rPr lang="hu-HU" sz="2400" dirty="0" err="1" smtClean="0">
                <a:solidFill>
                  <a:srgbClr val="FFC000"/>
                </a:solidFill>
                <a:effectLst/>
              </a:rPr>
              <a:t>Australian</a:t>
            </a:r>
            <a:r>
              <a:rPr lang="hu-HU" sz="2400" dirty="0" smtClean="0">
                <a:solidFill>
                  <a:srgbClr val="FFC000"/>
                </a:solidFill>
                <a:effectLst/>
              </a:rPr>
              <a:t> </a:t>
            </a:r>
            <a:r>
              <a:rPr lang="hu-HU" sz="2400" dirty="0" err="1">
                <a:solidFill>
                  <a:srgbClr val="FFC000"/>
                </a:solidFill>
                <a:effectLst/>
              </a:rPr>
              <a:t>railway</a:t>
            </a:r>
            <a:r>
              <a:rPr lang="hu-HU" sz="2400" dirty="0">
                <a:solidFill>
                  <a:srgbClr val="FFC000"/>
                </a:solidFill>
                <a:effectLst/>
              </a:rPr>
              <a:t> </a:t>
            </a:r>
            <a:r>
              <a:rPr lang="hu-HU" sz="2400" dirty="0" err="1">
                <a:solidFill>
                  <a:srgbClr val="FFC000"/>
                </a:solidFill>
                <a:effectLst/>
              </a:rPr>
              <a:t>health</a:t>
            </a:r>
            <a:r>
              <a:rPr lang="hu-HU" sz="2400" dirty="0">
                <a:solidFill>
                  <a:srgbClr val="FFC000"/>
                </a:solidFill>
                <a:effectLst/>
              </a:rPr>
              <a:t> </a:t>
            </a:r>
            <a:r>
              <a:rPr lang="hu-HU" sz="2400" dirty="0" err="1">
                <a:solidFill>
                  <a:srgbClr val="FFC000"/>
                </a:solidFill>
                <a:effectLst/>
              </a:rPr>
              <a:t>standards</a:t>
            </a:r>
            <a:r>
              <a:rPr lang="hu-HU" sz="2400" dirty="0">
                <a:solidFill>
                  <a:srgbClr val="FFC000"/>
                </a:solidFill>
                <a:effectLst/>
              </a:rPr>
              <a:t> </a:t>
            </a:r>
            <a:r>
              <a:rPr lang="hu-HU" sz="2400" dirty="0">
                <a:effectLst/>
              </a:rPr>
              <a:t>(</a:t>
            </a:r>
            <a:r>
              <a:rPr lang="hu-HU" sz="2400" i="1" dirty="0">
                <a:effectLst/>
              </a:rPr>
              <a:t>National Standard </a:t>
            </a:r>
            <a:r>
              <a:rPr lang="hu-HU" sz="2400" i="1" dirty="0" err="1">
                <a:effectLst/>
              </a:rPr>
              <a:t>for</a:t>
            </a:r>
            <a:r>
              <a:rPr lang="hu-HU" sz="2400" i="1" dirty="0">
                <a:effectLst/>
              </a:rPr>
              <a:t> Health </a:t>
            </a:r>
            <a:r>
              <a:rPr lang="hu-HU" sz="2400" i="1" dirty="0" err="1">
                <a:effectLst/>
              </a:rPr>
              <a:t>Assessment</a:t>
            </a:r>
            <a:r>
              <a:rPr lang="hu-HU" sz="2400" i="1" dirty="0">
                <a:effectLst/>
              </a:rPr>
              <a:t> of </a:t>
            </a:r>
            <a:r>
              <a:rPr lang="hu-HU" sz="2400" i="1" dirty="0" err="1">
                <a:effectLst/>
              </a:rPr>
              <a:t>Rail</a:t>
            </a:r>
            <a:r>
              <a:rPr lang="hu-HU" sz="2400" i="1" dirty="0">
                <a:effectLst/>
              </a:rPr>
              <a:t> </a:t>
            </a:r>
            <a:r>
              <a:rPr lang="hu-HU" sz="2400" i="1" dirty="0" err="1">
                <a:effectLst/>
              </a:rPr>
              <a:t>Safety</a:t>
            </a:r>
            <a:r>
              <a:rPr lang="hu-HU" sz="2400" i="1" dirty="0">
                <a:effectLst/>
              </a:rPr>
              <a:t> </a:t>
            </a:r>
            <a:r>
              <a:rPr lang="hu-HU" sz="2400" i="1" dirty="0" err="1">
                <a:effectLst/>
              </a:rPr>
              <a:t>Workers</a:t>
            </a:r>
            <a:r>
              <a:rPr lang="hu-HU" sz="2400" dirty="0">
                <a:effectLst/>
              </a:rPr>
              <a:t>) link </a:t>
            </a:r>
            <a:r>
              <a:rPr lang="hu-HU" sz="2400" dirty="0" err="1">
                <a:effectLst/>
              </a:rPr>
              <a:t>exemption</a:t>
            </a:r>
            <a:r>
              <a:rPr lang="hu-HU" sz="2400" dirty="0">
                <a:effectLst/>
              </a:rPr>
              <a:t> in </a:t>
            </a:r>
            <a:r>
              <a:rPr lang="hu-HU" sz="2400" dirty="0" err="1">
                <a:effectLst/>
              </a:rPr>
              <a:t>Category</a:t>
            </a:r>
            <a:r>
              <a:rPr lang="hu-HU" sz="2400" dirty="0">
                <a:effectLst/>
              </a:rPr>
              <a:t> 2 and </a:t>
            </a:r>
            <a:r>
              <a:rPr lang="hu-HU" sz="2400" dirty="0" err="1">
                <a:effectLst/>
              </a:rPr>
              <a:t>Category</a:t>
            </a:r>
            <a:r>
              <a:rPr lang="hu-HU" sz="2400" dirty="0">
                <a:effectLst/>
              </a:rPr>
              <a:t> 3 </a:t>
            </a:r>
            <a:r>
              <a:rPr lang="hu-HU" sz="2400" dirty="0" err="1">
                <a:effectLst/>
              </a:rPr>
              <a:t>roles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to</a:t>
            </a:r>
            <a:r>
              <a:rPr lang="hu-HU" sz="2400" dirty="0">
                <a:effectLst/>
              </a:rPr>
              <a:t> a </a:t>
            </a:r>
            <a:r>
              <a:rPr lang="hu-HU" sz="2400" dirty="0" err="1">
                <a:effectLst/>
              </a:rPr>
              <a:t>functional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field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assessment</a:t>
            </a:r>
            <a:r>
              <a:rPr lang="hu-HU" sz="2400" dirty="0">
                <a:effectLst/>
              </a:rPr>
              <a:t>. </a:t>
            </a:r>
            <a:endParaRPr lang="hu-HU" sz="2400" dirty="0" smtClean="0">
              <a:effectLst/>
            </a:endParaRPr>
          </a:p>
          <a:p>
            <a:pPr marL="0" indent="0">
              <a:buNone/>
            </a:pPr>
            <a:r>
              <a:rPr lang="hu-HU" sz="2400" i="1" dirty="0" smtClean="0">
                <a:effectLst/>
              </a:rPr>
              <a:t>(</a:t>
            </a:r>
            <a:r>
              <a:rPr lang="hu-HU" sz="2400" i="1" dirty="0" err="1" smtClean="0">
                <a:effectLst/>
              </a:rPr>
              <a:t>See</a:t>
            </a:r>
            <a:r>
              <a:rPr lang="hu-HU" sz="2400" i="1" dirty="0" smtClean="0">
                <a:effectLst/>
              </a:rPr>
              <a:t>: National </a:t>
            </a:r>
            <a:r>
              <a:rPr lang="hu-HU" sz="2400" i="1" dirty="0" err="1">
                <a:effectLst/>
              </a:rPr>
              <a:t>Transport</a:t>
            </a:r>
            <a:r>
              <a:rPr lang="hu-HU" sz="2400" i="1" dirty="0">
                <a:effectLst/>
              </a:rPr>
              <a:t> </a:t>
            </a:r>
            <a:r>
              <a:rPr lang="hu-HU" sz="2400" i="1" dirty="0" err="1">
                <a:effectLst/>
              </a:rPr>
              <a:t>Commission</a:t>
            </a:r>
            <a:r>
              <a:rPr lang="hu-HU" sz="2400" i="1" dirty="0">
                <a:effectLst/>
              </a:rPr>
              <a:t>, </a:t>
            </a:r>
            <a:r>
              <a:rPr lang="hu-HU" sz="2400" i="1" dirty="0" err="1">
                <a:effectLst/>
              </a:rPr>
              <a:t>Australia</a:t>
            </a:r>
            <a:r>
              <a:rPr lang="hu-HU" sz="2400" i="1" dirty="0">
                <a:effectLst/>
              </a:rPr>
              <a:t> (2017/2024). "National Standard </a:t>
            </a:r>
            <a:r>
              <a:rPr lang="hu-HU" sz="2400" i="1" dirty="0" err="1">
                <a:effectLst/>
              </a:rPr>
              <a:t>for</a:t>
            </a:r>
            <a:r>
              <a:rPr lang="hu-HU" sz="2400" i="1" dirty="0">
                <a:effectLst/>
              </a:rPr>
              <a:t> Health </a:t>
            </a:r>
            <a:r>
              <a:rPr lang="hu-HU" sz="2400" i="1" dirty="0" err="1">
                <a:effectLst/>
              </a:rPr>
              <a:t>Assessment</a:t>
            </a:r>
            <a:r>
              <a:rPr lang="hu-HU" sz="2400" i="1" dirty="0">
                <a:effectLst/>
              </a:rPr>
              <a:t> of </a:t>
            </a:r>
            <a:r>
              <a:rPr lang="hu-HU" sz="2400" i="1" dirty="0" err="1">
                <a:effectLst/>
              </a:rPr>
              <a:t>Rail</a:t>
            </a:r>
            <a:r>
              <a:rPr lang="hu-HU" sz="2400" i="1" dirty="0">
                <a:effectLst/>
              </a:rPr>
              <a:t> </a:t>
            </a:r>
            <a:r>
              <a:rPr lang="hu-HU" sz="2400" i="1" dirty="0" err="1">
                <a:effectLst/>
              </a:rPr>
              <a:t>Safety</a:t>
            </a:r>
            <a:r>
              <a:rPr lang="hu-HU" sz="2400" i="1" dirty="0">
                <a:effectLst/>
              </a:rPr>
              <a:t> </a:t>
            </a:r>
            <a:r>
              <a:rPr lang="hu-HU" sz="2400" i="1" dirty="0" err="1">
                <a:effectLst/>
              </a:rPr>
              <a:t>Workers</a:t>
            </a:r>
            <a:r>
              <a:rPr lang="hu-HU" sz="2400" i="1" dirty="0">
                <a:effectLst/>
              </a:rPr>
              <a:t>." </a:t>
            </a:r>
            <a:r>
              <a:rPr lang="hu-HU" sz="2400" i="1" dirty="0" err="1">
                <a:effectLst/>
              </a:rPr>
              <a:t>Accordingly</a:t>
            </a:r>
            <a:r>
              <a:rPr lang="hu-HU" sz="2400" i="1" dirty="0">
                <a:effectLst/>
              </a:rPr>
              <a:t>, </a:t>
            </a:r>
            <a:r>
              <a:rPr lang="hu-HU" sz="2400" i="1" dirty="0" err="1">
                <a:effectLst/>
              </a:rPr>
              <a:t>the</a:t>
            </a:r>
            <a:r>
              <a:rPr lang="hu-HU" sz="2400" i="1" dirty="0">
                <a:effectLst/>
              </a:rPr>
              <a:t> </a:t>
            </a:r>
            <a:r>
              <a:rPr lang="hu-HU" sz="2400" i="1" dirty="0" err="1">
                <a:effectLst/>
              </a:rPr>
              <a:t>Australian</a:t>
            </a:r>
            <a:r>
              <a:rPr lang="hu-HU" sz="2400" i="1" dirty="0">
                <a:effectLst/>
              </a:rPr>
              <a:t> </a:t>
            </a:r>
            <a:r>
              <a:rPr lang="hu-HU" sz="2400" i="1" dirty="0" err="1">
                <a:effectLst/>
              </a:rPr>
              <a:t>regulatory</a:t>
            </a:r>
            <a:r>
              <a:rPr lang="hu-HU" sz="2400" i="1" dirty="0">
                <a:effectLst/>
              </a:rPr>
              <a:t> </a:t>
            </a:r>
            <a:r>
              <a:rPr lang="hu-HU" sz="2400" i="1" dirty="0" err="1">
                <a:effectLst/>
              </a:rPr>
              <a:t>tier</a:t>
            </a:r>
            <a:r>
              <a:rPr lang="hu-HU" sz="2400" i="1" dirty="0">
                <a:effectLst/>
              </a:rPr>
              <a:t> </a:t>
            </a:r>
            <a:r>
              <a:rPr lang="hu-HU" sz="2400" i="1" dirty="0" err="1">
                <a:effectLst/>
              </a:rPr>
              <a:t>system</a:t>
            </a:r>
            <a:r>
              <a:rPr lang="hu-HU" sz="2400" i="1" dirty="0">
                <a:effectLst/>
              </a:rPr>
              <a:t> </a:t>
            </a:r>
            <a:r>
              <a:rPr lang="hu-HU" sz="2400" i="1" dirty="0" err="1">
                <a:effectLst/>
              </a:rPr>
              <a:t>favors</a:t>
            </a:r>
            <a:r>
              <a:rPr lang="hu-HU" sz="2400" i="1" dirty="0">
                <a:effectLst/>
              </a:rPr>
              <a:t> </a:t>
            </a:r>
            <a:r>
              <a:rPr lang="hu-HU" sz="2400" i="1" dirty="0" err="1">
                <a:effectLst/>
              </a:rPr>
              <a:t>risk-based</a:t>
            </a:r>
            <a:r>
              <a:rPr lang="hu-HU" sz="2400" i="1" dirty="0">
                <a:effectLst/>
              </a:rPr>
              <a:t> and </a:t>
            </a:r>
            <a:r>
              <a:rPr lang="hu-HU" sz="2400" i="1" dirty="0" err="1">
                <a:effectLst/>
              </a:rPr>
              <a:t>conditional</a:t>
            </a:r>
            <a:r>
              <a:rPr lang="hu-HU" sz="2400" i="1" dirty="0">
                <a:effectLst/>
              </a:rPr>
              <a:t> </a:t>
            </a:r>
            <a:r>
              <a:rPr lang="hu-HU" sz="2400" i="1" dirty="0" err="1">
                <a:effectLst/>
              </a:rPr>
              <a:t>employment</a:t>
            </a:r>
            <a:r>
              <a:rPr lang="hu-HU" sz="2400" i="1" dirty="0">
                <a:effectLst/>
              </a:rPr>
              <a:t> in </a:t>
            </a:r>
            <a:r>
              <a:rPr lang="hu-HU" sz="2400" i="1" dirty="0" err="1">
                <a:effectLst/>
              </a:rPr>
              <a:t>the</a:t>
            </a:r>
            <a:r>
              <a:rPr lang="hu-HU" sz="2400" i="1" dirty="0">
                <a:effectLst/>
              </a:rPr>
              <a:t> </a:t>
            </a:r>
            <a:r>
              <a:rPr lang="hu-HU" sz="2400" i="1" dirty="0" err="1">
                <a:effectLst/>
              </a:rPr>
              <a:t>railway</a:t>
            </a:r>
            <a:r>
              <a:rPr lang="hu-HU" sz="2400" i="1" dirty="0">
                <a:effectLst/>
              </a:rPr>
              <a:t> sector. </a:t>
            </a:r>
            <a:r>
              <a:rPr lang="hu-HU" sz="2400" i="1" dirty="0" smtClean="0">
                <a:effectLst/>
              </a:rPr>
              <a:t>)</a:t>
            </a:r>
            <a:endParaRPr lang="hu-HU" i="1" dirty="0">
              <a:effectLst/>
            </a:endParaRPr>
          </a:p>
        </p:txBody>
      </p:sp>
      <p:pic>
        <p:nvPicPr>
          <p:cNvPr id="13314" name="Picture 2" descr="England map Transparent HQ PNG Download | FreePNGim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50" y="1481665"/>
            <a:ext cx="1097021" cy="170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File:Flag-map of Australia.svg - Wikimedia Commo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28" y="3611878"/>
            <a:ext cx="1515533" cy="1414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622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3795" y="128016"/>
            <a:ext cx="10353761" cy="1326321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Labor Market Realities &amp; The Socioeconomic Cost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65667" y="1335024"/>
            <a:ext cx="11286066" cy="53218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2400" dirty="0" err="1">
                <a:effectLst/>
              </a:rPr>
              <a:t>According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to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widely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accepted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research</a:t>
            </a:r>
            <a:r>
              <a:rPr lang="hu-HU" sz="2400" dirty="0">
                <a:effectLst/>
              </a:rPr>
              <a:t> projected </a:t>
            </a:r>
            <a:r>
              <a:rPr lang="hu-HU" sz="2400" dirty="0" err="1">
                <a:effectLst/>
              </a:rPr>
              <a:t>onto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the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Caucasian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male</a:t>
            </a:r>
            <a:r>
              <a:rPr lang="hu-HU" sz="2400" dirty="0">
                <a:effectLst/>
              </a:rPr>
              <a:t> </a:t>
            </a:r>
            <a:r>
              <a:rPr lang="hu-HU" sz="2400" dirty="0" err="1">
                <a:effectLst/>
              </a:rPr>
              <a:t>population</a:t>
            </a:r>
            <a:r>
              <a:rPr lang="hu-HU" sz="2400" dirty="0">
                <a:effectLst/>
              </a:rPr>
              <a:t>, </a:t>
            </a:r>
            <a:r>
              <a:rPr lang="hu-HU" sz="2400" dirty="0" err="1">
                <a:effectLst/>
              </a:rPr>
              <a:t>approximately</a:t>
            </a:r>
            <a:r>
              <a:rPr lang="hu-HU" sz="2400" dirty="0">
                <a:effectLst/>
              </a:rPr>
              <a:t> </a:t>
            </a:r>
            <a:r>
              <a:rPr lang="hu-HU" sz="2400" b="1" dirty="0">
                <a:solidFill>
                  <a:srgbClr val="FFFF00"/>
                </a:solidFill>
                <a:effectLst/>
              </a:rPr>
              <a:t>8% of </a:t>
            </a:r>
            <a:r>
              <a:rPr lang="hu-HU" sz="2400" b="1" dirty="0" err="1">
                <a:solidFill>
                  <a:srgbClr val="FFFF00"/>
                </a:solidFill>
                <a:effectLst/>
              </a:rPr>
              <a:t>the</a:t>
            </a:r>
            <a:r>
              <a:rPr lang="hu-HU" sz="2400" b="1" dirty="0">
                <a:solidFill>
                  <a:srgbClr val="FFFF00"/>
                </a:solidFill>
                <a:effectLst/>
              </a:rPr>
              <a:t> </a:t>
            </a:r>
            <a:r>
              <a:rPr lang="hu-HU" sz="2400" b="1" dirty="0" err="1">
                <a:solidFill>
                  <a:srgbClr val="FFFF00"/>
                </a:solidFill>
                <a:effectLst/>
              </a:rPr>
              <a:t>male</a:t>
            </a:r>
            <a:r>
              <a:rPr lang="hu-HU" sz="2400" b="1" dirty="0">
                <a:solidFill>
                  <a:srgbClr val="FFFF00"/>
                </a:solidFill>
                <a:effectLst/>
              </a:rPr>
              <a:t> </a:t>
            </a:r>
            <a:r>
              <a:rPr lang="hu-HU" sz="2400" b="1" dirty="0" err="1">
                <a:solidFill>
                  <a:srgbClr val="FFFF00"/>
                </a:solidFill>
                <a:effectLst/>
              </a:rPr>
              <a:t>population</a:t>
            </a:r>
            <a:r>
              <a:rPr lang="hu-HU" sz="2400" b="1" dirty="0">
                <a:solidFill>
                  <a:srgbClr val="FFFF00"/>
                </a:solidFill>
                <a:effectLst/>
              </a:rPr>
              <a:t> is </a:t>
            </a:r>
            <a:r>
              <a:rPr lang="hu-HU" sz="2400" b="1" dirty="0" err="1">
                <a:solidFill>
                  <a:srgbClr val="FFFF00"/>
                </a:solidFill>
                <a:effectLst/>
              </a:rPr>
              <a:t>affected</a:t>
            </a:r>
            <a:r>
              <a:rPr lang="hu-HU" sz="2400" b="1" dirty="0">
                <a:solidFill>
                  <a:srgbClr val="FFFF00"/>
                </a:solidFill>
                <a:effectLst/>
              </a:rPr>
              <a:t> </a:t>
            </a:r>
            <a:r>
              <a:rPr lang="hu-HU" sz="2400" b="1" dirty="0" err="1">
                <a:solidFill>
                  <a:srgbClr val="FFFF00"/>
                </a:solidFill>
                <a:effectLst/>
              </a:rPr>
              <a:t>by</a:t>
            </a:r>
            <a:r>
              <a:rPr lang="hu-HU" sz="2400" b="1" dirty="0">
                <a:solidFill>
                  <a:srgbClr val="FFFF00"/>
                </a:solidFill>
                <a:effectLst/>
              </a:rPr>
              <a:t> </a:t>
            </a:r>
            <a:r>
              <a:rPr lang="hu-HU" sz="2400" b="1" dirty="0" err="1">
                <a:solidFill>
                  <a:srgbClr val="FFFF00"/>
                </a:solidFill>
                <a:effectLst/>
              </a:rPr>
              <a:t>some</a:t>
            </a:r>
            <a:r>
              <a:rPr lang="hu-HU" sz="2400" b="1" dirty="0">
                <a:solidFill>
                  <a:srgbClr val="FFFF00"/>
                </a:solidFill>
                <a:effectLst/>
              </a:rPr>
              <a:t> </a:t>
            </a:r>
            <a:r>
              <a:rPr lang="hu-HU" sz="2400" b="1" dirty="0" err="1">
                <a:solidFill>
                  <a:srgbClr val="FFFF00"/>
                </a:solidFill>
                <a:effectLst/>
              </a:rPr>
              <a:t>degree</a:t>
            </a:r>
            <a:r>
              <a:rPr lang="hu-HU" sz="2400" b="1" dirty="0">
                <a:solidFill>
                  <a:srgbClr val="FFFF00"/>
                </a:solidFill>
                <a:effectLst/>
              </a:rPr>
              <a:t> of </a:t>
            </a:r>
            <a:r>
              <a:rPr lang="hu-HU" sz="2400" b="1" dirty="0" err="1">
                <a:solidFill>
                  <a:srgbClr val="FFFF00"/>
                </a:solidFill>
                <a:effectLst/>
              </a:rPr>
              <a:t>color</a:t>
            </a:r>
            <a:r>
              <a:rPr lang="hu-HU" sz="2400" b="1" dirty="0">
                <a:solidFill>
                  <a:srgbClr val="FFFF00"/>
                </a:solidFill>
                <a:effectLst/>
              </a:rPr>
              <a:t> </a:t>
            </a:r>
            <a:r>
              <a:rPr lang="hu-HU" sz="2400" b="1" dirty="0" err="1">
                <a:solidFill>
                  <a:srgbClr val="FFFF00"/>
                </a:solidFill>
                <a:effectLst/>
              </a:rPr>
              <a:t>vision</a:t>
            </a:r>
            <a:r>
              <a:rPr lang="hu-HU" sz="2400" b="1" dirty="0">
                <a:solidFill>
                  <a:srgbClr val="FFFF00"/>
                </a:solidFill>
                <a:effectLst/>
              </a:rPr>
              <a:t> </a:t>
            </a:r>
            <a:r>
              <a:rPr lang="hu-HU" sz="2400" b="1" dirty="0" err="1">
                <a:solidFill>
                  <a:srgbClr val="FFFF00"/>
                </a:solidFill>
                <a:effectLst/>
              </a:rPr>
              <a:t>deficiency</a:t>
            </a:r>
            <a:r>
              <a:rPr lang="hu-HU" sz="2400" b="1" dirty="0">
                <a:solidFill>
                  <a:srgbClr val="FFFF00"/>
                </a:solidFill>
                <a:effectLst/>
              </a:rPr>
              <a:t>. </a:t>
            </a:r>
            <a:endParaRPr lang="hu-HU" sz="2400" b="1" dirty="0" smtClean="0">
              <a:solidFill>
                <a:srgbClr val="FFFF00"/>
              </a:solidFill>
              <a:effectLst/>
            </a:endParaRPr>
          </a:p>
          <a:p>
            <a:pPr marL="0" indent="0" algn="ctr">
              <a:buNone/>
            </a:pPr>
            <a:r>
              <a:rPr lang="hu-HU" sz="2400" i="1" dirty="0">
                <a:effectLst/>
              </a:rPr>
              <a:t>(</a:t>
            </a:r>
            <a:r>
              <a:rPr lang="hu-HU" sz="2400" i="1" dirty="0" err="1" smtClean="0">
                <a:effectLst/>
              </a:rPr>
              <a:t>See</a:t>
            </a:r>
            <a:r>
              <a:rPr lang="hu-HU" sz="2400" i="1" dirty="0">
                <a:effectLst/>
              </a:rPr>
              <a:t>: </a:t>
            </a:r>
            <a:r>
              <a:rPr lang="hu-HU" sz="2400" i="1" dirty="0" err="1">
                <a:effectLst/>
              </a:rPr>
              <a:t>Nathans</a:t>
            </a:r>
            <a:r>
              <a:rPr lang="hu-HU" sz="2400" i="1" dirty="0">
                <a:effectLst/>
              </a:rPr>
              <a:t>, J., et </a:t>
            </a:r>
            <a:r>
              <a:rPr lang="hu-HU" sz="2400" i="1" dirty="0" err="1">
                <a:effectLst/>
              </a:rPr>
              <a:t>al</a:t>
            </a:r>
            <a:r>
              <a:rPr lang="hu-HU" sz="2400" i="1" dirty="0">
                <a:effectLst/>
              </a:rPr>
              <a:t>. (1986). "</a:t>
            </a:r>
            <a:r>
              <a:rPr lang="hu-HU" sz="2400" i="1" dirty="0" err="1">
                <a:effectLst/>
              </a:rPr>
              <a:t>Molecular</a:t>
            </a:r>
            <a:r>
              <a:rPr lang="hu-HU" sz="2400" i="1" dirty="0">
                <a:effectLst/>
              </a:rPr>
              <a:t> </a:t>
            </a:r>
            <a:r>
              <a:rPr lang="hu-HU" sz="2400" i="1" dirty="0" err="1">
                <a:effectLst/>
              </a:rPr>
              <a:t>genetics</a:t>
            </a:r>
            <a:r>
              <a:rPr lang="hu-HU" sz="2400" i="1" dirty="0">
                <a:effectLst/>
              </a:rPr>
              <a:t> of human </a:t>
            </a:r>
            <a:r>
              <a:rPr lang="hu-HU" sz="2400" i="1" dirty="0" err="1">
                <a:effectLst/>
              </a:rPr>
              <a:t>color</a:t>
            </a:r>
            <a:r>
              <a:rPr lang="hu-HU" sz="2400" i="1" dirty="0">
                <a:effectLst/>
              </a:rPr>
              <a:t> </a:t>
            </a:r>
            <a:r>
              <a:rPr lang="hu-HU" sz="2400" i="1" dirty="0" err="1">
                <a:effectLst/>
              </a:rPr>
              <a:t>vision</a:t>
            </a:r>
            <a:r>
              <a:rPr lang="hu-HU" sz="2400" i="1" dirty="0">
                <a:effectLst/>
              </a:rPr>
              <a:t>: </a:t>
            </a:r>
            <a:r>
              <a:rPr lang="hu-HU" sz="2400" i="1" dirty="0" err="1">
                <a:effectLst/>
              </a:rPr>
              <a:t>the</a:t>
            </a:r>
            <a:r>
              <a:rPr lang="hu-HU" sz="2400" i="1" dirty="0">
                <a:effectLst/>
              </a:rPr>
              <a:t> </a:t>
            </a:r>
            <a:r>
              <a:rPr lang="hu-HU" sz="2400" i="1" dirty="0" err="1">
                <a:effectLst/>
              </a:rPr>
              <a:t>genes</a:t>
            </a:r>
            <a:r>
              <a:rPr lang="hu-HU" sz="2400" i="1" dirty="0">
                <a:effectLst/>
              </a:rPr>
              <a:t> </a:t>
            </a:r>
            <a:r>
              <a:rPr lang="hu-HU" sz="2400" i="1" dirty="0" err="1">
                <a:effectLst/>
              </a:rPr>
              <a:t>encoding</a:t>
            </a:r>
            <a:r>
              <a:rPr lang="hu-HU" sz="2400" i="1" dirty="0">
                <a:effectLst/>
              </a:rPr>
              <a:t> </a:t>
            </a:r>
            <a:r>
              <a:rPr lang="hu-HU" sz="2400" i="1" dirty="0" err="1">
                <a:effectLst/>
              </a:rPr>
              <a:t>blue</a:t>
            </a:r>
            <a:r>
              <a:rPr lang="hu-HU" sz="2400" i="1" dirty="0">
                <a:effectLst/>
              </a:rPr>
              <a:t>, </a:t>
            </a:r>
            <a:r>
              <a:rPr lang="hu-HU" sz="2400" i="1" dirty="0" err="1">
                <a:effectLst/>
              </a:rPr>
              <a:t>green</a:t>
            </a:r>
            <a:r>
              <a:rPr lang="hu-HU" sz="2400" i="1" dirty="0">
                <a:effectLst/>
              </a:rPr>
              <a:t>, and </a:t>
            </a:r>
            <a:r>
              <a:rPr lang="hu-HU" sz="2400" i="1" dirty="0" err="1">
                <a:effectLst/>
              </a:rPr>
              <a:t>red</a:t>
            </a:r>
            <a:r>
              <a:rPr lang="hu-HU" sz="2400" i="1" dirty="0">
                <a:effectLst/>
              </a:rPr>
              <a:t> pigments." Science, 232(4747), 193–202</a:t>
            </a:r>
            <a:r>
              <a:rPr lang="hu-HU" sz="2400" i="1" dirty="0" smtClean="0">
                <a:effectLst/>
              </a:rPr>
              <a:t>.)</a:t>
            </a:r>
          </a:p>
          <a:p>
            <a:pPr marL="0" indent="0">
              <a:buNone/>
            </a:pPr>
            <a:endParaRPr lang="hu-HU" sz="100" i="1" dirty="0" smtClean="0">
              <a:effectLst/>
            </a:endParaRPr>
          </a:p>
          <a:p>
            <a:pPr marL="0" indent="0" algn="ctr">
              <a:buNone/>
            </a:pPr>
            <a:r>
              <a:rPr lang="en-US" sz="2800" b="1" dirty="0">
                <a:solidFill>
                  <a:srgbClr val="FFC000"/>
                </a:solidFill>
                <a:effectLst/>
              </a:rPr>
              <a:t>Amid the current demographic crisis and the labor shortages in manual and operational positions, it is unacceptable that, because of a theoretical laboratory dogma, we are closing the door to a career in railways for tens of thousands of healthy young people who are eager to </a:t>
            </a:r>
            <a:r>
              <a:rPr lang="en-US" sz="2800" b="1" dirty="0" smtClean="0">
                <a:solidFill>
                  <a:srgbClr val="FFC000"/>
                </a:solidFill>
                <a:effectLst/>
              </a:rPr>
              <a:t>work</a:t>
            </a:r>
            <a:r>
              <a:rPr lang="hu-HU" sz="2800" b="1" dirty="0" smtClean="0">
                <a:solidFill>
                  <a:srgbClr val="FFC000"/>
                </a:solidFill>
                <a:effectLst/>
              </a:rPr>
              <a:t>.</a:t>
            </a:r>
            <a:endParaRPr lang="hu-HU" sz="2400" b="1" dirty="0">
              <a:solidFill>
                <a:srgbClr val="FFC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108575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3795" y="0"/>
            <a:ext cx="10353761" cy="1326321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Strategic Policy: </a:t>
            </a:r>
            <a:r>
              <a:rPr lang="hu-HU" dirty="0" smtClean="0">
                <a:solidFill>
                  <a:srgbClr val="FFFF00"/>
                </a:solidFill>
              </a:rPr>
              <a:t>                                     </a:t>
            </a:r>
            <a:r>
              <a:rPr lang="en-US" dirty="0" smtClean="0">
                <a:solidFill>
                  <a:srgbClr val="FFFF00"/>
                </a:solidFill>
              </a:rPr>
              <a:t>A 4-Step Reform Framework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0" y="1164336"/>
            <a:ext cx="11893296" cy="5693664"/>
          </a:xfrm>
        </p:spPr>
        <p:txBody>
          <a:bodyPr>
            <a:normAutofit/>
          </a:bodyPr>
          <a:lstStyle/>
          <a:p>
            <a:pPr marL="800100" lvl="1" indent="-342900">
              <a:buAutoNum type="arabicPeriod"/>
            </a:pPr>
            <a:r>
              <a:rPr lang="hu-HU" sz="2400" b="1" dirty="0" err="1" smtClean="0">
                <a:solidFill>
                  <a:srgbClr val="FFC000"/>
                </a:solidFill>
              </a:rPr>
              <a:t>Legislative</a:t>
            </a:r>
            <a:r>
              <a:rPr lang="hu-HU" sz="2400" b="1" dirty="0" smtClean="0">
                <a:solidFill>
                  <a:srgbClr val="FFC000"/>
                </a:solidFill>
              </a:rPr>
              <a:t> Amendment</a:t>
            </a:r>
            <a:endParaRPr lang="hu-HU" sz="2400" b="1" dirty="0">
              <a:solidFill>
                <a:srgbClr val="FFC000"/>
              </a:solidFill>
            </a:endParaRPr>
          </a:p>
          <a:p>
            <a:pPr lvl="1"/>
            <a:r>
              <a:rPr lang="en-US" dirty="0" smtClean="0"/>
              <a:t>Abolish indiscriminate blanket bans and define safety-critical roles by </a:t>
            </a:r>
            <a:r>
              <a:rPr lang="hu-HU" dirty="0" smtClean="0"/>
              <a:t>                                                      </a:t>
            </a:r>
            <a:r>
              <a:rPr lang="en-US" dirty="0" smtClean="0"/>
              <a:t>genuine task demands.</a:t>
            </a:r>
          </a:p>
          <a:p>
            <a:pPr marL="457200" lvl="1" indent="0">
              <a:buNone/>
            </a:pPr>
            <a:r>
              <a:rPr lang="en-US" sz="2400" b="1" dirty="0" smtClean="0">
                <a:solidFill>
                  <a:srgbClr val="FFC000"/>
                </a:solidFill>
              </a:rPr>
              <a:t>2. Tiered Diagnostic Protocol</a:t>
            </a:r>
          </a:p>
          <a:p>
            <a:pPr lvl="1"/>
            <a:r>
              <a:rPr lang="en-US" dirty="0" smtClean="0"/>
              <a:t>First-line screening: </a:t>
            </a:r>
            <a:r>
              <a:rPr lang="en-US" dirty="0" err="1" smtClean="0"/>
              <a:t>Pseudoisochromatic</a:t>
            </a:r>
            <a:r>
              <a:rPr lang="en-US" dirty="0" smtClean="0"/>
              <a:t> plates (Ishihara).</a:t>
            </a:r>
            <a:endParaRPr lang="hu-HU" dirty="0" smtClean="0"/>
          </a:p>
          <a:p>
            <a:pPr lvl="1"/>
            <a:r>
              <a:rPr lang="en-US" dirty="0" smtClean="0"/>
              <a:t>Second-line functional test: Validated lantern tests (</a:t>
            </a:r>
            <a:r>
              <a:rPr lang="hu-HU" dirty="0" err="1" smtClean="0"/>
              <a:t>e.g</a:t>
            </a:r>
            <a:r>
              <a:rPr lang="hu-HU" dirty="0" smtClean="0"/>
              <a:t>.</a:t>
            </a:r>
            <a:r>
              <a:rPr lang="en-US" dirty="0" smtClean="0"/>
              <a:t> CAD test, simulated field trials).</a:t>
            </a:r>
          </a:p>
          <a:p>
            <a:pPr marL="457200" lvl="1" indent="0">
              <a:buNone/>
            </a:pPr>
            <a:r>
              <a:rPr lang="en-US" sz="2400" b="1" dirty="0" smtClean="0">
                <a:solidFill>
                  <a:srgbClr val="FFC000"/>
                </a:solidFill>
              </a:rPr>
              <a:t>3. Ergonomic Infrastructure Standardization</a:t>
            </a:r>
          </a:p>
          <a:p>
            <a:pPr lvl="1"/>
            <a:r>
              <a:rPr lang="en-US" dirty="0" smtClean="0"/>
              <a:t>Complete the transition to narrow-band, high-luminance LED optics across all lineside signals.</a:t>
            </a:r>
            <a:endParaRPr lang="hu-HU" dirty="0" smtClean="0"/>
          </a:p>
          <a:p>
            <a:pPr lvl="1"/>
            <a:r>
              <a:rPr lang="en-US" dirty="0" smtClean="0"/>
              <a:t>Multiple</a:t>
            </a:r>
            <a:r>
              <a:rPr lang="hu-HU" dirty="0" smtClean="0"/>
              <a:t> </a:t>
            </a:r>
            <a:r>
              <a:rPr lang="en-US" dirty="0" smtClean="0"/>
              <a:t>coding </a:t>
            </a:r>
            <a:r>
              <a:rPr lang="en-US" dirty="0"/>
              <a:t>of the shape and position should be made mandatory for all static and digital displays.</a:t>
            </a:r>
            <a:endParaRPr lang="en-US" dirty="0" smtClean="0"/>
          </a:p>
          <a:p>
            <a:pPr marL="457200" lvl="1" indent="0">
              <a:buNone/>
            </a:pPr>
            <a:r>
              <a:rPr lang="en-US" sz="2400" b="1" dirty="0" smtClean="0">
                <a:solidFill>
                  <a:srgbClr val="FFC000"/>
                </a:solidFill>
              </a:rPr>
              <a:t>4. Conditional Certification</a:t>
            </a:r>
          </a:p>
          <a:p>
            <a:pPr lvl="1"/>
            <a:r>
              <a:rPr lang="en-US" dirty="0" smtClean="0"/>
              <a:t>Permit anomalous </a:t>
            </a:r>
            <a:r>
              <a:rPr lang="en-US" dirty="0" err="1" smtClean="0"/>
              <a:t>trichromats</a:t>
            </a:r>
            <a:r>
              <a:rPr lang="en-US" dirty="0" smtClean="0"/>
              <a:t> to operate within instrumented (ETCS) corridors or specific operational branches.</a:t>
            </a:r>
            <a:endParaRPr lang="hu-HU" dirty="0"/>
          </a:p>
        </p:txBody>
      </p:sp>
      <p:pic>
        <p:nvPicPr>
          <p:cNvPr id="14338" name="Picture 2" descr="Four Color Piece Jigsaw Puzzle Four Section Stock Vector - Illustration of  leisure, plan: 10121460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4801" y="1016000"/>
            <a:ext cx="2455332" cy="2455332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0792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3795" y="48768"/>
            <a:ext cx="10353761" cy="1326321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Dismantling the 150-Year-Old Dogma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91440" y="1188720"/>
            <a:ext cx="12045696" cy="552297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dirty="0" smtClean="0"/>
              <a:t>The 1875 </a:t>
            </a:r>
            <a:r>
              <a:rPr lang="en-US" sz="2800" dirty="0" err="1" smtClean="0"/>
              <a:t>Lagerlunda</a:t>
            </a:r>
            <a:r>
              <a:rPr lang="en-US" sz="2800" dirty="0" smtClean="0"/>
              <a:t> accident was an operational and administrative failure, not a medical consequence of color blindness.</a:t>
            </a:r>
          </a:p>
          <a:p>
            <a:pPr marL="0" indent="0" algn="ctr">
              <a:buNone/>
            </a:pPr>
            <a:r>
              <a:rPr lang="en-US" sz="2800" dirty="0" smtClean="0">
                <a:solidFill>
                  <a:srgbClr val="FFFF00"/>
                </a:solidFill>
              </a:rPr>
              <a:t>Rail transport has transitioned from oil lamps and single-track telegraphs to LED optics, DMI cab signaling, and digital train protection.</a:t>
            </a:r>
            <a:endParaRPr lang="hu-HU" sz="2800" dirty="0" smtClean="0">
              <a:solidFill>
                <a:srgbClr val="FFFF00"/>
              </a:solidFill>
            </a:endParaRPr>
          </a:p>
          <a:p>
            <a:pPr marL="0" indent="0" algn="ctr">
              <a:buNone/>
            </a:pPr>
            <a:r>
              <a:rPr lang="en-US" sz="2800" dirty="0" smtClean="0"/>
              <a:t>Occupational ophthalmology and regulatory authorities must align with contemporary visual psychophysics.</a:t>
            </a:r>
            <a:endParaRPr lang="hu-HU" sz="2800" dirty="0" smtClean="0"/>
          </a:p>
          <a:p>
            <a:pPr marL="0" indent="0" algn="ctr">
              <a:buNone/>
            </a:pPr>
            <a:r>
              <a:rPr lang="en-US" sz="2800" dirty="0" smtClean="0">
                <a:solidFill>
                  <a:srgbClr val="FFFF00"/>
                </a:solidFill>
              </a:rPr>
              <a:t>It is time to replace dogma with evidence: Shift from categorical exclusion to functional, competence-based assessment</a:t>
            </a:r>
            <a:r>
              <a:rPr lang="en-US" sz="2800" dirty="0" smtClean="0"/>
              <a:t>.</a:t>
            </a:r>
            <a:endParaRPr lang="hu-HU" sz="2800" dirty="0" smtClean="0"/>
          </a:p>
          <a:p>
            <a:pPr marL="0" indent="0" algn="ctr">
              <a:buNone/>
            </a:pPr>
            <a:r>
              <a:rPr lang="hu-HU" sz="2800" dirty="0">
                <a:effectLst/>
              </a:rPr>
              <a:t>O</a:t>
            </a:r>
            <a:r>
              <a:rPr lang="hu-HU" sz="2800" dirty="0" smtClean="0">
                <a:effectLst/>
              </a:rPr>
              <a:t>pen </a:t>
            </a:r>
            <a:r>
              <a:rPr lang="hu-HU" sz="2800" dirty="0" err="1">
                <a:effectLst/>
              </a:rPr>
              <a:t>the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doors</a:t>
            </a:r>
            <a:r>
              <a:rPr lang="hu-HU" sz="2800" dirty="0">
                <a:effectLst/>
              </a:rPr>
              <a:t> of </a:t>
            </a:r>
            <a:r>
              <a:rPr lang="hu-HU" sz="2800" dirty="0" err="1">
                <a:effectLst/>
              </a:rPr>
              <a:t>the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railway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to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this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group</a:t>
            </a:r>
            <a:r>
              <a:rPr lang="hu-HU" sz="2800" dirty="0">
                <a:effectLst/>
              </a:rPr>
              <a:t>—</a:t>
            </a:r>
            <a:r>
              <a:rPr lang="hu-HU" sz="2800" dirty="0" err="1">
                <a:effectLst/>
              </a:rPr>
              <a:t>which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represents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nearly</a:t>
            </a:r>
            <a:r>
              <a:rPr lang="hu-HU" sz="2800" dirty="0">
                <a:effectLst/>
              </a:rPr>
              <a:t> 10% of </a:t>
            </a:r>
            <a:r>
              <a:rPr lang="hu-HU" sz="2800" dirty="0" err="1">
                <a:effectLst/>
              </a:rPr>
              <a:t>the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male</a:t>
            </a:r>
            <a:r>
              <a:rPr lang="hu-HU" sz="2800" dirty="0">
                <a:effectLst/>
              </a:rPr>
              <a:t> </a:t>
            </a:r>
            <a:r>
              <a:rPr lang="hu-HU" sz="2800" dirty="0" err="1">
                <a:effectLst/>
              </a:rPr>
              <a:t>population</a:t>
            </a: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450235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Related image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420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10559" y="5321808"/>
            <a:ext cx="10353761" cy="1377696"/>
          </a:xfrm>
        </p:spPr>
        <p:txBody>
          <a:bodyPr>
            <a:normAutofit fontScale="90000"/>
          </a:bodyPr>
          <a:lstStyle/>
          <a:p>
            <a:r>
              <a:rPr lang="hu-HU" sz="6000" dirty="0" smtClean="0">
                <a:solidFill>
                  <a:srgbClr val="FFFF00"/>
                </a:solidFill>
              </a:rPr>
              <a:t>THANK YOU FOR YOUR KIND ATTENTION!</a:t>
            </a:r>
            <a:endParaRPr lang="hu-HU" sz="6000" dirty="0">
              <a:solidFill>
                <a:srgbClr val="FFFF00"/>
              </a:solidFill>
            </a:endParaRPr>
          </a:p>
        </p:txBody>
      </p:sp>
      <p:sp>
        <p:nvSpPr>
          <p:cNvPr id="6" name="Cím 1"/>
          <p:cNvSpPr txBox="1">
            <a:spLocks/>
          </p:cNvSpPr>
          <p:nvPr/>
        </p:nvSpPr>
        <p:spPr>
          <a:xfrm>
            <a:off x="1010558" y="377952"/>
            <a:ext cx="10353761" cy="1377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u-HU" sz="6000" dirty="0" smtClean="0">
                <a:solidFill>
                  <a:srgbClr val="FFFF00"/>
                </a:solidFill>
              </a:rPr>
              <a:t>IT IS TIME TO SWITCH TRACKS!</a:t>
            </a:r>
            <a:endParaRPr lang="hu-HU" sz="6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105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E751BB2F2B624594DD2226B5CB9EFE" ma:contentTypeVersion="11" ma:contentTypeDescription="Create a new document." ma:contentTypeScope="" ma:versionID="5b0cd31ea403c4fb19044360e6723e2e">
  <xsd:schema xmlns:xsd="http://www.w3.org/2001/XMLSchema" xmlns:xs="http://www.w3.org/2001/XMLSchema" xmlns:p="http://schemas.microsoft.com/office/2006/metadata/properties" xmlns:ns2="d8a1b4a3-f85e-4ecf-a089-83786e7355dd" xmlns:ns3="0649f10a-a4f4-4824-970b-043ce43c6176" targetNamespace="http://schemas.microsoft.com/office/2006/metadata/properties" ma:root="true" ma:fieldsID="9b4c7eaa9b0c5e8b04cdf149d63dc77a" ns2:_="" ns3:_="">
    <xsd:import namespace="d8a1b4a3-f85e-4ecf-a089-83786e7355dd"/>
    <xsd:import namespace="0649f10a-a4f4-4824-970b-043ce43c61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a1b4a3-f85e-4ecf-a089-83786e7355d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310ad32e-07a6-40cb-9ec3-fd3649c7b3f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49f10a-a4f4-4824-970b-043ce43c6176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9e959cfe-1431-41f7-9658-9139a887a8b1}" ma:internalName="TaxCatchAll" ma:showField="CatchAllData" ma:web="0649f10a-a4f4-4824-970b-043ce43c617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649f10a-a4f4-4824-970b-043ce43c6176" xsi:nil="true"/>
    <lcf76f155ced4ddcb4097134ff3c332f xmlns="d8a1b4a3-f85e-4ecf-a089-83786e7355d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A34A014-1ACB-4542-A1B3-19B63C16D93E}"/>
</file>

<file path=customXml/itemProps2.xml><?xml version="1.0" encoding="utf-8"?>
<ds:datastoreItem xmlns:ds="http://schemas.openxmlformats.org/officeDocument/2006/customXml" ds:itemID="{36A284D5-A121-4E5F-956B-2F4094DB1700}"/>
</file>

<file path=customXml/itemProps3.xml><?xml version="1.0" encoding="utf-8"?>
<ds:datastoreItem xmlns:ds="http://schemas.openxmlformats.org/officeDocument/2006/customXml" ds:itemID="{377D28AE-0C3E-48AB-BC85-81A526C8E4CD}"/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TM04033921[[fn=Damaszt]]</Template>
  <TotalTime>947</TotalTime>
  <Words>1904</Words>
  <Application>Microsoft Office PowerPoint</Application>
  <PresentationFormat>Szélesvásznú</PresentationFormat>
  <Paragraphs>153</Paragraphs>
  <Slides>24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24</vt:i4>
      </vt:variant>
    </vt:vector>
  </HeadingPairs>
  <TitlesOfParts>
    <vt:vector size="28" baseType="lpstr">
      <vt:lpstr>Arial</vt:lpstr>
      <vt:lpstr>Bookman Old Style</vt:lpstr>
      <vt:lpstr>Rockwell</vt:lpstr>
      <vt:lpstr>Damask</vt:lpstr>
      <vt:lpstr>PowerPoint-bemutató</vt:lpstr>
      <vt:lpstr>Color Vision Deficiency in Railway Transport:             Medical Reality, Ergonomics, and Over-Regulation</vt:lpstr>
      <vt:lpstr>Executive Summary:                                  The Core Conflict</vt:lpstr>
      <vt:lpstr>Executive Summary:                                  The Core Conflict</vt:lpstr>
      <vt:lpstr>Occupational Screening Pitfalls in Transportation SECTOR</vt:lpstr>
      <vt:lpstr>Real-World Safety Statistics:              Do CVD Drivers Cause Accidents?</vt:lpstr>
      <vt:lpstr>Real-World Safety Statistics:              Do CVD Drivers Cause Accidents?</vt:lpstr>
      <vt:lpstr>Historical Deconstruction:               The 1875 Lagerlunda Rail Disaster</vt:lpstr>
      <vt:lpstr>The Scientific Fraud &amp; Political Exploitation of Lagerlunda</vt:lpstr>
      <vt:lpstr>Why Did the False Dogma Endure for 150 Years?</vt:lpstr>
      <vt:lpstr>Dichromacy (Color Blindness) versus Anomalous Trichromacy (Color Vision Deficiency)</vt:lpstr>
      <vt:lpstr>Clinical Tests vs. Modern Physical Reality: The LED Factor</vt:lpstr>
      <vt:lpstr>Functional Occupational Analysis: Danger Zone &amp; Track Maintenance</vt:lpstr>
      <vt:lpstr>Functional Occupational Analysis: TRACK MAINTENANCE</vt:lpstr>
      <vt:lpstr>Functional Occupational Analysis: TRAFFIC CONTROL (eg. Dispatchers)</vt:lpstr>
      <vt:lpstr>Functional Occupational Analysis: Shunting Personnel (Eg. Yard Switchmen)</vt:lpstr>
      <vt:lpstr>Functional Occupational Analysis: Locomotive Drivers</vt:lpstr>
      <vt:lpstr>The Weather Factor: Fog, Snowstorms, and Biological Limitations</vt:lpstr>
      <vt:lpstr>The Weather Factor: Fog, Snowstorms, and Biological Limitations</vt:lpstr>
      <vt:lpstr>International Regulatory Paradigms: Moving Beyond Blanket Bans</vt:lpstr>
      <vt:lpstr>Labor Market Realities &amp; The Socioeconomic Cost</vt:lpstr>
      <vt:lpstr>Strategic Policy:                                      A 4-Step Reform Framework</vt:lpstr>
      <vt:lpstr>Dismantling the 150-Year-Old Dogma</vt:lpstr>
      <vt:lpstr>THANK YOU FOR YOUR KIND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Color Vision Deficiency in Railway Transport: Medical Reality, Ergonomics, and Over-Regulation</dc:title>
  <dc:creator>DR. APUSKA</dc:creator>
  <cp:lastModifiedBy>DR. APUSKA</cp:lastModifiedBy>
  <cp:revision>48</cp:revision>
  <dcterms:created xsi:type="dcterms:W3CDTF">2026-09-23T18:58:37Z</dcterms:created>
  <dcterms:modified xsi:type="dcterms:W3CDTF">2026-09-27T17:06:13Z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0x010100E9E751BB2F2B624594DD2226B5CB9EFE</vt:lpwstr>
  </property>
</Properties>
</file>