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entation.xml" ContentType="application/vnd.openxmlformats-officedocument.presentationml.presentation.main+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58"/>
    <p:restoredTop sz="61257"/>
  </p:normalViewPr>
  <p:slideViewPr>
    <p:cSldViewPr snapToGrid="0" snapToObjects="1">
      <p:cViewPr varScale="1">
        <p:scale>
          <a:sx n="74" d="100"/>
          <a:sy n="74" d="100"/>
        </p:scale>
        <p:origin x="7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6870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My name is Fabien Garattini, I am the referring physician of the Paris-Est railway medical fitness centre — the largest in France — and a member of our national fitness commission.
I want to talk about an examination we perform, why we performed it, and what we found when we finally looked at what it actually produced.
This is a talk about the fundus examination. But it is really a talk about what happens to a medical protocol when the specialist it was designed around is no longer there.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word first about who we are</a:t>
            </a:r>
          </a:p>
          <a:p>
            <a:r>
              <a:rPr lang="en-US" dirty="0"/>
              <a:t>
Click. SNCF runs its own medical service. It is not outsourced. Our doctors and nurses are salaried employees of the company. We follow 154 479 people in occupational health, and of those, 66 149 hold safety-critical duties.
Click. That service has three distinct branches. Occupational health, which is a legal obligation on any employer in France. Care medicine, which is a company choice: our permanent staff receive general and specialist care in-house, under the railway social security scheme. And railway fitness, which is the legal obligation that falls on every railway undertaking.
Click. Alongside them we run a psychological support unit, three medical analysis laboratories of our own, and specialist toxicology and epidemiology units.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Occupational health: 101 592 medical visits a year, across 86 medical practices, with 97 occupational physicians and 246 occupational nurses.
Click. Care medicine: 138 485 appointments a year, in 56 practices, plus our own three laboratories in Paris, Lyon and Bordeaux, handling 52 640 files a year.
Click. I show you this for one reason. This is a hospital-sized organisation sitting inside a transport company, and it is the reason a systematic examination was, for a very long time, affordable for us.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of the service I work in.
Click. We follow 66 149 employees in safety-critical duties. We issue 36 600 fitness certificates a year, and 8 580 psychological opinions. And about two point five per cent of our assessments end in a permanent unfitness decision.
Click. Here is the network. Seven medical fitness centres — Paris Est, Paris Sud Est, Strasbourg, Lyon, Bordeaux, Toulouse, Marseille.  Paris carries seven teams on its own.
Click. Three of them also carry the psychological assessment, and one unit in Paris schedules the whole national activity.
Click. A fitness decision can be challenged. By the employee — and also by the employer. Within two months. Before a national commission. Whose secretariat is held by the Ministry of Transport. I sit on it.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everything that follows, you need to know how we used to work.
Click. For most of our history, an ophthalmologist sat inside the fitness centre. Not on call, not under contract in town. In the building.
Click. The patient never left. The fundus was performed in the same visit, in the next room.
Click. It was read on the spot. No image was sent anywhere. No report was awaited.
Click. The fitness physician signed the certificate, the same day.
Click. So a systematic fundus cost us almost nothing. It was part of a routine examination, performed by a specialist who was already there.
Click. Which is the hinge of this whole talk : examining everybody was never a scientific position. It was the easiest option available.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Then the ophthalmologists left. France has a national shortage, it has reached our fitness centres, and it is not going to reverse.
Click. Our first step was to bring in orthoptists. In France an orthoptist is a paramedical professional trained specifically in vision / three years of study, working under medical supervision. They are not doctors, and they are not opticians.
Click. And they do a great deal. The whole visual assessment : acuity, field, colour, contrast, glare, binocular vision, motility, refractometry, keratometry, intraocular pressure. In practice they meet all of our demand, and they meet it well.
Click. But not the fundus. French law does not allow them to perform it, and they cannot carry the ophthalmological/medical judgement that a fitness decision sometimes needs. They were never meant to replace a specialist.
Click. So they needed a rule. A written rule telling them when to refer. That is what the rest of this talk is about.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pathway, in its simplest form. I will build it up.
Click. Everything begins with the orthoptic assessment. Everyone, every time ( candidates before assignment, and staff at every periodic review.)
Click. At the end of it, one question : is a trigger present ?
Click. If yes, the person goes to an ophthalmologist, who examines and writes a report.
Click. If no, it stops there. No referral, no delay, no waiting.
Click. In both cases the file comes back to the fitness physician.
Click. Who issues the certificate.
Click. And I want to underline this, because it is what makes the whole thing defensible. The orthoptist does not decide. The ophthalmologist does not decide either / he gives an opinion. The certificate is the fitness physician's. We changed who gets consulted. We did not change who is responsible.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asked ourselves a very simple question. If the orthoptist cannot perform a fundus, do we actually need one ?
Click. And before answering that, a prior question : why were we doing it at all ?
Click. The answer is one sentence, in one national text. The French Order of 6 August 2010 makes degenerative retinal lesions liable to cause detachment a ground for unfitness. That sentence has been read, for decades, as obliging us to look at the back of the eye of everyone we see. Please hold on to the wording : we come back to it in three minutes.
Click. And nothing else asks for it. The European Train Drivers' Directive and the TSI require only the absence of progressive eye disease. Neither mentions a fundus. Nor does any other European text.
Click. One national sentence. That is the whole legal basis for examining sixty-six thousand people.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rather than argue about it, we looked at what the examination actually produced. One year, from the top down.
Click. 36 600 assessments.
Click. 1 179 permanent unfitness decisions.
Click. Of those, 574 ophthalmological. Very nearly half of everything.
Click. And then the question nobody had asked : of those 574, how many actually needed somebody to look at the back of the eye ?
Click. That last figure is the one we had never looked at, in thirty years of performing the examination.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I would ask you to remember.
Here are those 574 decisions broken down by cause. Absent binocular vision. Colour vision deficiency. Astigmatism. Keratoconus. Amblyopia. Refractive errors. Strabismus.
Every one of those is established by an orthoptic assessment. None of them requires anyone to look at the back of the eye.
Click. Six of the 574 were glaucoma. That is the only category in the whole list in which assessment of the optic disc is interesting to the diagnosis. There were also 18 visual field defects, but those are found by perimetry, and their causes run from glaucoma to lesions that are not ocular at all.
Click. And this is the finding that stopped us: zero retinal detachments, zero degenerative retinal lesions. The precise finding our national regulation instructs us to look for did not appear once in a full year.
Click. So we were performing a systematic examination, and its annual yield was six cases of glaucoma : a disease we pick up by measuring intraocular pressure, which the orthoptist does, and then looking at the optic disc. Not by examining the retinal periphery.
I want to be careful here. This is a count of unfitness decisions, not of diagnoses. A fundus that finds a treatable lesion and leads to care rather than exclusion does not appear in this table. That is a real limitation of the figure. But it does not change the direction of the answer.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 did we answer the French regulation ? Look at the picture while I take you through it.
Click. Our fundus is undilated. It has to be cause mydriasis is incompatible with driving, or with returning to duty, on the same day. The people we see leave and go back to work.
Click. An undilated pupil shows you the posterior pole. The optic disc, the macula. Nothing beyond.
Click. And the clause targets the periphery. A retinal detachment begins at the edge of the retina, not at the centre. That is where those lesions live : you can see them on the right-hand image, in the ring the left-hand image cannot reach.
Click. So we were never going to find it. Zero degenerative retinal lesions in a full year, in sixty-six thousand people. That number is not telling you something about our population. It is telling you something about our method.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were not meeting our own regulation. The fair question is whether that mattered. Three reasons why it did not.
Click. One. What the clause actually targets is lattice degeneration. More than two per cent of the general population has it. </a:t>
            </a:r>
          </a:p>
          <a:p>
            <a:r>
              <a:rPr lang="en-US" dirty="0"/>
              <a:t>
Click. Two. Retinal detachment is rare : orders of magnitude rarer. Finding the first tells you almost nothing about the risk of the second.
Click. Three, and this is the decisive one. Nobody treats it. In the 1980s French ophthalmology routinely photocoagulated these lesions. That practice was abandoned by consensus, because it does not prevent detachment. So even if we found one, we would do nothing about it.
Click. The clause is a survivor. The medicine moved on ; the text did not. That happens, and it is nobody's fault : but it means the examination has been running on inertia for decades.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does that leave us ?
Click. There is no case for a systematic fundus. Not on the figures, not on the regulation, not on the clinical value.
Click. Which opens the door to orthoptists, for good. If the examination does not have to be performed on everyone, the fact that they cannot perform it stops being a blocking problem.
Click. But ( and this matters ) the undilated fundus is still useful. Not as a screening test on everybody, but as a targeted examination when something points to it. Diabetic retinopathy. Age-related macular degeneration. Papilloedema. A glaucomatous disc. All of those sit at the posterior pole, which is exactly where an undilated view is good.
Click. So we did not abandon the examination. We built a referral protocol : a written rule that tells the orthoptist when the fundus is worth doing. That is what I want to show you now.</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protocol itself. I will build it up as we go.
Click. Everything starts with the orthoptic assessment.
Click. It branches two ways. On the left, background criteria questions we ask of everyone, whatever the examination shows. On the right, the findings of the assessment itself.
Click. Both lead to the same place : a fundus examination with an ophthalmology report. Any single trigger, on either side, is enough. There is no scoring and no weighting ,one yes and the candidate is referred.
Click. Left branch, first trigger : age over 55, with no documented normal fundus in the past three years.
Click. Second : type 2 diabetes.
Click. Then previous uveitis ; a major cardiovascular event — infarct, TIA or stroke ; and neurological, auto-immune or parasitic disease with ocular involvement.
Click. Right branch, first : uncorrectable visual acuity.
Click. Second, the refractive thresholds : myopia of six dioptres or more, astigmatism of two or more, hypermetropia of four or more. And note — astigmatism measured by keratometry, not by autorefractometer. The two do not give you the same number, and the difference matters at two dioptres.
Click. Then visual field abnormality ; unexplained loss of contrast or disabling glare ; and ocular hypertension at or above 21 millimetres of mercury.
Click. Two clarifications. When we say diabetes here, we mean type 2. Insulin-treated diabetes is incompatible with safety-critical duty in any case in France, so those patients never reach this tree at all.
Click. And within type 2, this is the one exception to everything else on the slide, which I will come to next.
Click. Here is what I would ask you to take away. Ten triggers — and not one of them requires an ophthalmologist to be in the building. Every single one is measurable by the orthoptist, on the day, with the equipment we already have. That is what makes this work in a centre that has lost its specialist.
A word on how the thresholds were set, because I think the method travels better than the numbers. We began with the regulatory review, then the evidence on what routine fundus screening actually finds in asymptomatic working-age adults. Then we took the draft to Professor Brézin at Cochin Hospital in Paris ( an academic ophthalmologist with twenty-five years of railway fitness experience ) and he arbitrated each threshold individually. That is where fifty-five came from. And it was then ratified by our national medical committee and issued, with its reasoning written down, to every physician who has to apply it. That last part matters : a rule whose reasoning is written down, and whose author the physicians respect, gets applied. One issued without either is quietly ignored.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group is handled differently, and deliberately more strictly : type 2 diabetes. Insulin-treated patients are already unfit for safety-critical duty in France, so this slide is about the others.
Click. For them : a dilated examination, performed outside, less than twelve months old, and never deferred to the next visit.
Click. First reason. The danger is at the periphery : ischaemia, new vessels, and then vitreous haemorrhage. That means a sudden loss of vision, at a safety-critical post. It is exactly the event we exist to prevent.
Click. Second. Undilated is not a valid method. Our national guidance says so in terms : sensitivity too low to be accepted as screening for diabetic retinopathy. That is precisely the examination we can perform on site.
Click. Third. Macular oedema : the commonest cause of visual loss in diabetes ; can exist with normal acuity. Diagnosing it needs a stereoscopic view after dilation, or an OCT. We have neither in the centre.
Click. And fourth, the cruel one. Autonomic neuropathy causes miosis, and cataract comes earlier. So the undilated view is at its worst in precisely the patient who needs it most.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brings me to what I would like from you. Only two questions, and they are both factual.
Click. First : do you perform a morphological examination of the eye at all / a fundus, a retinal photograph, an OCT, a corneal topography ? And is it systematic, or triggered by defined criteria ?
Click. Second : who sees the eye first ? An ophthalmologist, an optometrist, an orthoptist, a nurse, a technician ? And who decides on the referral ?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
The systematic fundus was not a conviction. It was a substitute for information we could not otherwise obtain.
I would be glad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B9B9CDB-9C89-2B6D-21D7-51AA5E0A582F}"/>
              </a:ext>
            </a:extLst>
          </p:cNvPr>
          <p:cNvSpPr txBox="1"/>
          <p:nvPr userDrawn="1">
            <p:extLst>
              <p:ext uri="{1162E1C5-73C7-4A58-AE30-91384D911F3F}">
                <p184:classification xmlns:p184="http://schemas.microsoft.com/office/powerpoint/2018/4/main" val="ftr"/>
              </p:ext>
            </p:extLst>
          </p:nvPr>
        </p:nvSpPr>
        <p:spPr>
          <a:xfrm>
            <a:off x="63500" y="6642100"/>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080000">
            <a:off x="6720840" y="777240"/>
            <a:ext cx="1691640" cy="1691640"/>
          </a:xfrm>
          <a:prstGeom prst="roundRect">
            <a:avLst>
              <a:gd name="adj" fmla="val 2703"/>
            </a:avLst>
          </a:prstGeom>
          <a:solidFill>
            <a:srgbClr val="B7D3E8">
              <a:alpha val="38000"/>
            </a:srgbClr>
          </a:solidFill>
          <a:ln/>
        </p:spPr>
        <p:txBody>
          <a:bodyPr/>
          <a:lstStyle/>
          <a:p>
            <a:endParaRPr lang="fr-FR"/>
          </a:p>
        </p:txBody>
      </p:sp>
      <p:sp>
        <p:nvSpPr>
          <p:cNvPr id="3" name="Shape 1"/>
          <p:cNvSpPr/>
          <p:nvPr/>
        </p:nvSpPr>
        <p:spPr>
          <a:xfrm rot="-720000">
            <a:off x="8275320" y="1783080"/>
            <a:ext cx="1325880" cy="1325880"/>
          </a:xfrm>
          <a:prstGeom prst="roundRect">
            <a:avLst>
              <a:gd name="adj" fmla="val 3448"/>
            </a:avLst>
          </a:prstGeom>
          <a:solidFill>
            <a:srgbClr val="B7D3E8">
              <a:alpha val="38000"/>
            </a:srgbClr>
          </a:solidFill>
          <a:ln/>
        </p:spPr>
        <p:txBody>
          <a:bodyPr/>
          <a:lstStyle/>
          <a:p>
            <a:endParaRPr lang="fr-FR"/>
          </a:p>
        </p:txBody>
      </p:sp>
      <p:sp>
        <p:nvSpPr>
          <p:cNvPr id="4" name="Shape 2"/>
          <p:cNvSpPr/>
          <p:nvPr/>
        </p:nvSpPr>
        <p:spPr>
          <a:xfrm rot="1560000">
            <a:off x="7269480" y="2606040"/>
            <a:ext cx="1965960" cy="1965960"/>
          </a:xfrm>
          <a:prstGeom prst="roundRect">
            <a:avLst>
              <a:gd name="adj" fmla="val 2326"/>
            </a:avLst>
          </a:prstGeom>
          <a:solidFill>
            <a:srgbClr val="B7D3E8">
              <a:alpha val="38000"/>
            </a:srgbClr>
          </a:solidFill>
          <a:ln/>
        </p:spPr>
        <p:txBody>
          <a:bodyPr/>
          <a:lstStyle/>
          <a:p>
            <a:endParaRPr lang="fr-FR"/>
          </a:p>
        </p:txBody>
      </p:sp>
      <p:sp>
        <p:nvSpPr>
          <p:cNvPr id="5" name="Shape 3"/>
          <p:cNvSpPr/>
          <p:nvPr/>
        </p:nvSpPr>
        <p:spPr>
          <a:xfrm rot="480000">
            <a:off x="9189720" y="3246120"/>
            <a:ext cx="1463040" cy="1463040"/>
          </a:xfrm>
          <a:prstGeom prst="roundRect">
            <a:avLst>
              <a:gd name="adj" fmla="val 3125"/>
            </a:avLst>
          </a:prstGeom>
          <a:solidFill>
            <a:srgbClr val="B7D3E8">
              <a:alpha val="38000"/>
            </a:srgbClr>
          </a:solidFill>
          <a:ln/>
        </p:spPr>
        <p:txBody>
          <a:bodyPr/>
          <a:lstStyle/>
          <a:p>
            <a:endParaRPr lang="fr-FR"/>
          </a:p>
        </p:txBody>
      </p:sp>
      <p:sp>
        <p:nvSpPr>
          <p:cNvPr id="6" name="Shape 4"/>
          <p:cNvSpPr/>
          <p:nvPr/>
        </p:nvSpPr>
        <p:spPr>
          <a:xfrm rot="-1200000">
            <a:off x="7543800" y="4343400"/>
            <a:ext cx="1188720" cy="1188720"/>
          </a:xfrm>
          <a:prstGeom prst="roundRect">
            <a:avLst>
              <a:gd name="adj" fmla="val 3846"/>
            </a:avLst>
          </a:prstGeom>
          <a:solidFill>
            <a:srgbClr val="B7D3E8">
              <a:alpha val="38000"/>
            </a:srgbClr>
          </a:solidFill>
          <a:ln/>
        </p:spPr>
        <p:txBody>
          <a:bodyPr/>
          <a:lstStyle/>
          <a:p>
            <a:endParaRPr lang="fr-FR"/>
          </a:p>
        </p:txBody>
      </p:sp>
      <p:sp>
        <p:nvSpPr>
          <p:cNvPr id="7" name="Shape 5"/>
          <p:cNvSpPr/>
          <p:nvPr/>
        </p:nvSpPr>
        <p:spPr>
          <a:xfrm rot="1920000">
            <a:off x="9555480" y="1234440"/>
            <a:ext cx="1051560" cy="1051560"/>
          </a:xfrm>
          <a:prstGeom prst="roundRect">
            <a:avLst>
              <a:gd name="adj" fmla="val 4348"/>
            </a:avLst>
          </a:prstGeom>
          <a:solidFill>
            <a:srgbClr val="B7D3E8">
              <a:alpha val="38000"/>
            </a:srgbClr>
          </a:solidFill>
          <a:ln/>
        </p:spPr>
        <p:txBody>
          <a:bodyPr/>
          <a:lstStyle/>
          <a:p>
            <a:endParaRPr lang="fr-FR"/>
          </a:p>
        </p:txBody>
      </p:sp>
      <p:sp>
        <p:nvSpPr>
          <p:cNvPr id="8" name="Shape 6"/>
          <p:cNvSpPr/>
          <p:nvPr/>
        </p:nvSpPr>
        <p:spPr>
          <a:xfrm rot="720000">
            <a:off x="6263640" y="3794760"/>
            <a:ext cx="960120" cy="960120"/>
          </a:xfrm>
          <a:prstGeom prst="roundRect">
            <a:avLst>
              <a:gd name="adj" fmla="val 4762"/>
            </a:avLst>
          </a:prstGeom>
          <a:solidFill>
            <a:srgbClr val="B7D3E8">
              <a:alpha val="38000"/>
            </a:srgbClr>
          </a:solidFill>
          <a:ln/>
        </p:spPr>
        <p:txBody>
          <a:bodyPr/>
          <a:lstStyle/>
          <a:p>
            <a:endParaRPr lang="fr-FR"/>
          </a:p>
        </p:txBody>
      </p:sp>
      <p:pic>
        <p:nvPicPr>
          <p:cNvPr id="9" name="Image 0" descr="img/logo_optim.png"/>
          <p:cNvPicPr>
            <a:picLocks noChangeAspect="1"/>
          </p:cNvPicPr>
          <p:nvPr/>
        </p:nvPicPr>
        <p:blipFill>
          <a:blip r:embed="rId3"/>
          <a:stretch>
            <a:fillRect/>
          </a:stretch>
        </p:blipFill>
        <p:spPr>
          <a:xfrm>
            <a:off x="566928" y="384048"/>
            <a:ext cx="960120" cy="749808"/>
          </a:xfrm>
          <a:prstGeom prst="rect">
            <a:avLst/>
          </a:prstGeom>
        </p:spPr>
      </p:pic>
      <p:sp>
        <p:nvSpPr>
          <p:cNvPr id="10" name="Text 7"/>
          <p:cNvSpPr/>
          <p:nvPr/>
        </p:nvSpPr>
        <p:spPr>
          <a:xfrm>
            <a:off x="566928" y="2084832"/>
            <a:ext cx="5806440" cy="1572768"/>
          </a:xfrm>
          <a:prstGeom prst="rect">
            <a:avLst/>
          </a:prstGeom>
          <a:noFill/>
          <a:ln/>
        </p:spPr>
        <p:txBody>
          <a:bodyPr wrap="square" rtlCol="0" anchor="ctr"/>
          <a:lstStyle/>
          <a:p>
            <a:pPr marL="0" indent="0">
              <a:lnSpc>
                <a:spcPts val="3800"/>
              </a:lnSpc>
              <a:buNone/>
            </a:pPr>
            <a:r>
              <a:rPr lang="en-US" sz="3000" b="1" dirty="0">
                <a:solidFill>
                  <a:srgbClr val="0E2841"/>
                </a:solidFill>
                <a:latin typeface="Calibri" pitchFamily="34" charset="0"/>
                <a:ea typeface="Calibri" pitchFamily="34" charset="-122"/>
                <a:cs typeface="Calibri" pitchFamily="34" charset="-120"/>
              </a:rPr>
              <a:t>A criteria-based protocol for fundus examination</a:t>
            </a:r>
            <a:endParaRPr lang="en-US" sz="3000" dirty="0"/>
          </a:p>
          <a:p>
            <a:pPr marL="0" indent="0">
              <a:lnSpc>
                <a:spcPts val="3800"/>
              </a:lnSpc>
              <a:buNone/>
            </a:pPr>
            <a:r>
              <a:rPr lang="en-US" sz="3000" b="1" dirty="0">
                <a:solidFill>
                  <a:srgbClr val="0E2841"/>
                </a:solidFill>
                <a:latin typeface="Calibri" pitchFamily="34" charset="0"/>
                <a:ea typeface="Calibri" pitchFamily="34" charset="-122"/>
                <a:cs typeface="Calibri" pitchFamily="34" charset="-120"/>
              </a:rPr>
              <a:t>in railway fitness assessment</a:t>
            </a:r>
            <a:endParaRPr lang="en-US" sz="3000" dirty="0"/>
          </a:p>
        </p:txBody>
      </p:sp>
      <p:sp>
        <p:nvSpPr>
          <p:cNvPr id="11" name="Text 8"/>
          <p:cNvSpPr/>
          <p:nvPr/>
        </p:nvSpPr>
        <p:spPr>
          <a:xfrm>
            <a:off x="566928" y="3767328"/>
            <a:ext cx="5806440" cy="402336"/>
          </a:xfrm>
          <a:prstGeom prst="rect">
            <a:avLst/>
          </a:prstGeom>
          <a:noFill/>
          <a:ln/>
        </p:spPr>
        <p:txBody>
          <a:bodyPr wrap="square" rtlCol="0" anchor="ctr"/>
          <a:lstStyle/>
          <a:p>
            <a:pPr marL="0" indent="0">
              <a:buNone/>
            </a:pPr>
            <a:r>
              <a:rPr lang="en-US" sz="1650" dirty="0">
                <a:solidFill>
                  <a:srgbClr val="156082"/>
                </a:solidFill>
                <a:latin typeface="Calibri" pitchFamily="34" charset="0"/>
                <a:ea typeface="Calibri" pitchFamily="34" charset="-122"/>
                <a:cs typeface="Calibri" pitchFamily="34" charset="-120"/>
              </a:rPr>
              <a:t>SNCF — Railway medical fitness, France</a:t>
            </a:r>
            <a:endParaRPr lang="en-US" sz="1650" dirty="0"/>
          </a:p>
        </p:txBody>
      </p:sp>
      <p:sp>
        <p:nvSpPr>
          <p:cNvPr id="12" name="Shape 9"/>
          <p:cNvSpPr/>
          <p:nvPr/>
        </p:nvSpPr>
        <p:spPr>
          <a:xfrm>
            <a:off x="566928" y="4389120"/>
            <a:ext cx="1828800" cy="0"/>
          </a:xfrm>
          <a:prstGeom prst="line">
            <a:avLst/>
          </a:prstGeom>
          <a:noFill/>
          <a:ln w="28575">
            <a:solidFill>
              <a:srgbClr val="CF2E12"/>
            </a:solidFill>
            <a:prstDash val="solid"/>
          </a:ln>
        </p:spPr>
        <p:txBody>
          <a:bodyPr/>
          <a:lstStyle/>
          <a:p>
            <a:endParaRPr lang="fr-FR"/>
          </a:p>
        </p:txBody>
      </p:sp>
      <p:sp>
        <p:nvSpPr>
          <p:cNvPr id="13" name="Text 10"/>
          <p:cNvSpPr/>
          <p:nvPr/>
        </p:nvSpPr>
        <p:spPr>
          <a:xfrm>
            <a:off x="566928" y="4626864"/>
            <a:ext cx="6035040" cy="1005840"/>
          </a:xfrm>
          <a:prstGeom prst="rect">
            <a:avLst/>
          </a:prstGeom>
          <a:noFill/>
          <a:ln/>
        </p:spPr>
        <p:txBody>
          <a:bodyPr wrap="square" rtlCol="0" anchor="ctr"/>
          <a:lstStyle/>
          <a:p>
            <a:pPr marL="0" indent="0">
              <a:buNone/>
            </a:pPr>
            <a:r>
              <a:rPr lang="en-US" sz="1500" b="1" dirty="0">
                <a:solidFill>
                  <a:srgbClr val="0E2841"/>
                </a:solidFill>
                <a:latin typeface="Calibri" pitchFamily="34" charset="0"/>
                <a:ea typeface="Calibri" pitchFamily="34" charset="-122"/>
                <a:cs typeface="Calibri" pitchFamily="34" charset="-120"/>
              </a:rPr>
              <a:t>Dr Fabien GARATTINI</a:t>
            </a:r>
            <a:endParaRPr lang="en-US" sz="1500" dirty="0"/>
          </a:p>
          <a:p>
            <a:pPr marL="0" indent="0">
              <a:buNone/>
            </a:pPr>
            <a:r>
              <a:rPr lang="en-US" sz="1300" dirty="0">
                <a:solidFill>
                  <a:srgbClr val="595959"/>
                </a:solidFill>
                <a:latin typeface="Calibri" pitchFamily="34" charset="0"/>
                <a:ea typeface="Calibri" pitchFamily="34" charset="-122"/>
                <a:cs typeface="Calibri" pitchFamily="34" charset="-120"/>
              </a:rPr>
              <a:t>Chief Medical Officer — Railway Fitness, SNCF</a:t>
            </a:r>
            <a:endParaRPr lang="en-US" sz="1500" dirty="0"/>
          </a:p>
          <a:p>
            <a:pPr marL="0" indent="0">
              <a:buNone/>
            </a:pPr>
            <a:r>
              <a:rPr lang="en-US" sz="1300" dirty="0">
                <a:solidFill>
                  <a:srgbClr val="595959"/>
                </a:solidFill>
                <a:latin typeface="Calibri" pitchFamily="34" charset="0"/>
                <a:ea typeface="Calibri" pitchFamily="34" charset="-122"/>
                <a:cs typeface="Calibri" pitchFamily="34" charset="-120"/>
              </a:rPr>
              <a:t>Accredited Medical Examiner, French Ministry of Transport</a:t>
            </a:r>
            <a:endParaRPr lang="en-US" sz="1500" dirty="0"/>
          </a:p>
        </p:txBody>
      </p:sp>
      <p:sp>
        <p:nvSpPr>
          <p:cNvPr id="14" name="Text 11"/>
          <p:cNvSpPr/>
          <p:nvPr/>
        </p:nvSpPr>
        <p:spPr>
          <a:xfrm>
            <a:off x="566928" y="5852160"/>
            <a:ext cx="6035040" cy="365760"/>
          </a:xfrm>
          <a:prstGeom prst="rect">
            <a:avLst/>
          </a:prstGeom>
          <a:noFill/>
          <a:ln/>
        </p:spPr>
        <p:txBody>
          <a:bodyPr wrap="square" rtlCol="0" anchor="ctr"/>
          <a:lstStyle/>
          <a:p>
            <a:pPr marL="0" indent="0">
              <a:buNone/>
            </a:pPr>
            <a:r>
              <a:rPr lang="en-US" sz="1350" dirty="0">
                <a:solidFill>
                  <a:srgbClr val="8C8C8C"/>
                </a:solidFill>
                <a:latin typeface="Calibri" pitchFamily="34" charset="0"/>
                <a:ea typeface="Calibri" pitchFamily="34" charset="-122"/>
                <a:cs typeface="Calibri" pitchFamily="34" charset="-120"/>
              </a:rPr>
              <a:t>UIMC Congress · Lisbon · 30 September 2026</a:t>
            </a:r>
            <a:endParaRPr lang="en-US" sz="1350" dirty="0"/>
          </a:p>
        </p:txBody>
      </p:sp>
      <p:pic>
        <p:nvPicPr>
          <p:cNvPr id="15" name="Image 1" descr="img/logo_sncf.png"/>
          <p:cNvPicPr>
            <a:picLocks noChangeAspect="1"/>
          </p:cNvPicPr>
          <p:nvPr/>
        </p:nvPicPr>
        <p:blipFill>
          <a:blip r:embed="rId4"/>
          <a:stretch>
            <a:fillRect/>
          </a:stretch>
        </p:blipFill>
        <p:spPr>
          <a:xfrm>
            <a:off x="9985248" y="5797296"/>
            <a:ext cx="1645920" cy="4206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SNCF RUNS ITS OWN MEDICAL SERVICES</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Not outsourced. In-house, salaried, and part of the company</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2</a:t>
            </a:r>
            <a:endParaRPr lang="en-US" sz="1000" dirty="0"/>
          </a:p>
        </p:txBody>
      </p:sp>
      <p:sp>
        <p:nvSpPr>
          <p:cNvPr id="9" name="ANIM001"/>
          <p:cNvSpPr/>
          <p:nvPr/>
        </p:nvSpPr>
        <p:spPr>
          <a:xfrm>
            <a:off x="566928" y="1335024"/>
            <a:ext cx="11091672" cy="1060704"/>
          </a:xfrm>
          <a:prstGeom prst="roundRect">
            <a:avLst>
              <a:gd name="adj" fmla="val 5172"/>
            </a:avLst>
          </a:prstGeom>
          <a:solidFill>
            <a:srgbClr val="E7EEF3"/>
          </a:solidFill>
          <a:ln w="12700">
            <a:solidFill>
              <a:srgbClr val="CBDCE8"/>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01"/>
          <p:cNvSpPr/>
          <p:nvPr/>
        </p:nvSpPr>
        <p:spPr>
          <a:xfrm>
            <a:off x="822960" y="1335024"/>
            <a:ext cx="2377440" cy="1060704"/>
          </a:xfrm>
          <a:prstGeom prst="rect">
            <a:avLst/>
          </a:prstGeom>
          <a:noFill/>
          <a:ln/>
        </p:spPr>
        <p:txBody>
          <a:bodyPr wrap="square" rtlCol="0" anchor="ctr"/>
          <a:lstStyle/>
          <a:p>
            <a:pPr marL="0" indent="0" algn="ctr">
              <a:buNone/>
            </a:pPr>
            <a:r>
              <a:rPr lang="en-US" sz="3800" b="1" dirty="0">
                <a:solidFill>
                  <a:srgbClr val="156082"/>
                </a:solidFill>
                <a:latin typeface="Calibri" pitchFamily="34" charset="0"/>
                <a:ea typeface="Calibri" pitchFamily="34" charset="-122"/>
                <a:cs typeface="Calibri" pitchFamily="34" charset="-120"/>
              </a:rPr>
              <a:t>154 479</a:t>
            </a:r>
            <a:endParaRPr lang="en-US" sz="3800" dirty="0"/>
          </a:p>
        </p:txBody>
      </p:sp>
      <p:sp>
        <p:nvSpPr>
          <p:cNvPr id="11" name="ANIM001"/>
          <p:cNvSpPr/>
          <p:nvPr/>
        </p:nvSpPr>
        <p:spPr>
          <a:xfrm>
            <a:off x="3383280" y="1335024"/>
            <a:ext cx="8046720" cy="1060704"/>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employees followed by our occupational health service, of whom </a:t>
            </a:r>
            <a:r>
              <a:rPr lang="en-US" sz="2400" b="1" dirty="0">
                <a:solidFill>
                  <a:srgbClr val="FF0000"/>
                </a:solidFill>
                <a:latin typeface="Calibri" pitchFamily="34" charset="0"/>
                <a:ea typeface="Calibri" pitchFamily="34" charset="-122"/>
                <a:cs typeface="Calibri" pitchFamily="34" charset="-120"/>
              </a:rPr>
              <a:t>66 149 </a:t>
            </a:r>
            <a:r>
              <a:rPr lang="en-US" sz="1600" dirty="0">
                <a:solidFill>
                  <a:srgbClr val="0E2841"/>
                </a:solidFill>
                <a:latin typeface="Calibri" pitchFamily="34" charset="0"/>
                <a:ea typeface="Calibri" pitchFamily="34" charset="-122"/>
                <a:cs typeface="Calibri" pitchFamily="34" charset="-120"/>
              </a:rPr>
              <a:t>hold safety-critical duties.</a:t>
            </a:r>
            <a:endParaRPr lang="en-US" sz="1600" dirty="0"/>
          </a:p>
        </p:txBody>
      </p:sp>
      <p:sp>
        <p:nvSpPr>
          <p:cNvPr id="12" name="ANIM002"/>
          <p:cNvSpPr/>
          <p:nvPr/>
        </p:nvSpPr>
        <p:spPr>
          <a:xfrm>
            <a:off x="566928" y="2651760"/>
            <a:ext cx="3557016" cy="2157984"/>
          </a:xfrm>
          <a:prstGeom prst="roundRect">
            <a:avLst>
              <a:gd name="adj" fmla="val 2542"/>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3" name="ANIM002"/>
          <p:cNvSpPr/>
          <p:nvPr/>
        </p:nvSpPr>
        <p:spPr>
          <a:xfrm>
            <a:off x="822960" y="2871216"/>
            <a:ext cx="164592" cy="164592"/>
          </a:xfrm>
          <a:prstGeom prst="ellipse">
            <a:avLst/>
          </a:prstGeom>
          <a:solidFill>
            <a:srgbClr val="156082"/>
          </a:solidFill>
          <a:ln/>
        </p:spPr>
        <p:txBody>
          <a:bodyPr/>
          <a:lstStyle/>
          <a:p>
            <a:endParaRPr lang="fr-FR"/>
          </a:p>
        </p:txBody>
      </p:sp>
      <p:sp>
        <p:nvSpPr>
          <p:cNvPr id="14" name="ANIM002"/>
          <p:cNvSpPr/>
          <p:nvPr/>
        </p:nvSpPr>
        <p:spPr>
          <a:xfrm>
            <a:off x="822960" y="3127248"/>
            <a:ext cx="3044952" cy="402336"/>
          </a:xfrm>
          <a:prstGeom prst="rect">
            <a:avLst/>
          </a:prstGeom>
          <a:noFill/>
          <a:ln/>
        </p:spPr>
        <p:txBody>
          <a:bodyPr wrap="square" rtlCol="0" anchor="ctr"/>
          <a:lstStyle/>
          <a:p>
            <a:pPr marL="0" indent="0">
              <a:buNone/>
            </a:pPr>
            <a:r>
              <a:rPr lang="en-US" sz="1900" b="1" dirty="0">
                <a:solidFill>
                  <a:srgbClr val="0E2841"/>
                </a:solidFill>
                <a:latin typeface="Calibri" pitchFamily="34" charset="0"/>
                <a:ea typeface="Calibri" pitchFamily="34" charset="-122"/>
                <a:cs typeface="Calibri" pitchFamily="34" charset="-120"/>
              </a:rPr>
              <a:t>Occupational health</a:t>
            </a:r>
            <a:endParaRPr lang="en-US" sz="1900" dirty="0"/>
          </a:p>
        </p:txBody>
      </p:sp>
      <p:sp>
        <p:nvSpPr>
          <p:cNvPr id="15" name="ANIM002"/>
          <p:cNvSpPr/>
          <p:nvPr/>
        </p:nvSpPr>
        <p:spPr>
          <a:xfrm>
            <a:off x="822960" y="3602736"/>
            <a:ext cx="3044952" cy="1042416"/>
          </a:xfrm>
          <a:prstGeom prst="rect">
            <a:avLst/>
          </a:prstGeom>
          <a:noFill/>
          <a:ln/>
        </p:spPr>
        <p:txBody>
          <a:bodyPr wrap="square" rtlCol="0" anchor="t"/>
          <a:lstStyle/>
          <a:p>
            <a:pPr marL="0" indent="0">
              <a:buNone/>
            </a:pPr>
            <a:r>
              <a:rPr lang="en-US" sz="1300" dirty="0">
                <a:solidFill>
                  <a:srgbClr val="595959"/>
                </a:solidFill>
                <a:latin typeface="Calibri" pitchFamily="34" charset="0"/>
                <a:ea typeface="Calibri" pitchFamily="34" charset="-122"/>
                <a:cs typeface="Calibri" pitchFamily="34" charset="-120"/>
              </a:rPr>
              <a:t>Prevent occupational risk and protect health at work.</a:t>
            </a:r>
            <a:endParaRPr lang="en-US" sz="1300" dirty="0"/>
          </a:p>
        </p:txBody>
      </p:sp>
      <p:sp>
        <p:nvSpPr>
          <p:cNvPr id="16" name="ANIM002"/>
          <p:cNvSpPr/>
          <p:nvPr/>
        </p:nvSpPr>
        <p:spPr>
          <a:xfrm>
            <a:off x="4306824" y="2651760"/>
            <a:ext cx="3557016" cy="2157984"/>
          </a:xfrm>
          <a:prstGeom prst="roundRect">
            <a:avLst>
              <a:gd name="adj" fmla="val 2542"/>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7" name="ANIM002"/>
          <p:cNvSpPr/>
          <p:nvPr/>
        </p:nvSpPr>
        <p:spPr>
          <a:xfrm>
            <a:off x="4562856" y="2871216"/>
            <a:ext cx="164592" cy="164592"/>
          </a:xfrm>
          <a:prstGeom prst="ellipse">
            <a:avLst/>
          </a:prstGeom>
          <a:solidFill>
            <a:srgbClr val="156082"/>
          </a:solidFill>
          <a:ln/>
        </p:spPr>
        <p:txBody>
          <a:bodyPr/>
          <a:lstStyle/>
          <a:p>
            <a:endParaRPr lang="fr-FR"/>
          </a:p>
        </p:txBody>
      </p:sp>
      <p:sp>
        <p:nvSpPr>
          <p:cNvPr id="18" name="ANIM002"/>
          <p:cNvSpPr/>
          <p:nvPr/>
        </p:nvSpPr>
        <p:spPr>
          <a:xfrm>
            <a:off x="4562856" y="3127248"/>
            <a:ext cx="3044952" cy="402336"/>
          </a:xfrm>
          <a:prstGeom prst="rect">
            <a:avLst/>
          </a:prstGeom>
          <a:noFill/>
          <a:ln/>
        </p:spPr>
        <p:txBody>
          <a:bodyPr wrap="square" rtlCol="0" anchor="ctr"/>
          <a:lstStyle/>
          <a:p>
            <a:pPr marL="0" indent="0">
              <a:buNone/>
            </a:pPr>
            <a:r>
              <a:rPr lang="en-US" sz="1900" b="1" dirty="0">
                <a:solidFill>
                  <a:srgbClr val="0E2841"/>
                </a:solidFill>
                <a:latin typeface="Calibri" pitchFamily="34" charset="0"/>
                <a:ea typeface="Calibri" pitchFamily="34" charset="-122"/>
                <a:cs typeface="Calibri" pitchFamily="34" charset="-120"/>
              </a:rPr>
              <a:t>Care medicine</a:t>
            </a:r>
            <a:endParaRPr lang="en-US" sz="1900" dirty="0"/>
          </a:p>
        </p:txBody>
      </p:sp>
      <p:sp>
        <p:nvSpPr>
          <p:cNvPr id="19" name="ANIM002"/>
          <p:cNvSpPr/>
          <p:nvPr/>
        </p:nvSpPr>
        <p:spPr>
          <a:xfrm>
            <a:off x="4562856" y="3602736"/>
            <a:ext cx="3044952" cy="1042416"/>
          </a:xfrm>
          <a:prstGeom prst="rect">
            <a:avLst/>
          </a:prstGeom>
          <a:noFill/>
          <a:ln/>
        </p:spPr>
        <p:txBody>
          <a:bodyPr wrap="square" rtlCol="0" anchor="t"/>
          <a:lstStyle/>
          <a:p>
            <a:pPr marL="0" indent="0">
              <a:buNone/>
            </a:pPr>
            <a:r>
              <a:rPr lang="en-US" sz="1300" dirty="0">
                <a:solidFill>
                  <a:srgbClr val="595959"/>
                </a:solidFill>
                <a:latin typeface="Calibri" pitchFamily="34" charset="0"/>
                <a:ea typeface="Calibri" pitchFamily="34" charset="-122"/>
                <a:cs typeface="Calibri" pitchFamily="34" charset="-120"/>
              </a:rPr>
              <a:t>A company choice: general practice and specialist care provided in-house, under the railway social security scheme.</a:t>
            </a:r>
            <a:endParaRPr lang="en-US" sz="1300" dirty="0"/>
          </a:p>
        </p:txBody>
      </p:sp>
      <p:sp>
        <p:nvSpPr>
          <p:cNvPr id="20" name="ANIM002"/>
          <p:cNvSpPr/>
          <p:nvPr/>
        </p:nvSpPr>
        <p:spPr>
          <a:xfrm>
            <a:off x="8046720" y="2651760"/>
            <a:ext cx="3557016" cy="2157984"/>
          </a:xfrm>
          <a:prstGeom prst="roundRect">
            <a:avLst>
              <a:gd name="adj" fmla="val 2542"/>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21" name="ANIM002"/>
          <p:cNvSpPr/>
          <p:nvPr/>
        </p:nvSpPr>
        <p:spPr>
          <a:xfrm>
            <a:off x="8302752" y="2871216"/>
            <a:ext cx="164592" cy="164592"/>
          </a:xfrm>
          <a:prstGeom prst="ellipse">
            <a:avLst/>
          </a:prstGeom>
          <a:solidFill>
            <a:srgbClr val="CF2E12"/>
          </a:solidFill>
          <a:ln/>
        </p:spPr>
        <p:txBody>
          <a:bodyPr/>
          <a:lstStyle/>
          <a:p>
            <a:endParaRPr lang="fr-FR"/>
          </a:p>
        </p:txBody>
      </p:sp>
      <p:sp>
        <p:nvSpPr>
          <p:cNvPr id="22" name="ANIM002"/>
          <p:cNvSpPr/>
          <p:nvPr/>
        </p:nvSpPr>
        <p:spPr>
          <a:xfrm>
            <a:off x="8302752" y="3127248"/>
            <a:ext cx="3044952" cy="402336"/>
          </a:xfrm>
          <a:prstGeom prst="rect">
            <a:avLst/>
          </a:prstGeom>
          <a:noFill/>
          <a:ln/>
        </p:spPr>
        <p:txBody>
          <a:bodyPr wrap="square" rtlCol="0" anchor="ctr"/>
          <a:lstStyle/>
          <a:p>
            <a:pPr marL="0" indent="0">
              <a:buNone/>
            </a:pPr>
            <a:r>
              <a:rPr lang="en-US" sz="1900" b="1" dirty="0">
                <a:solidFill>
                  <a:srgbClr val="0E2841"/>
                </a:solidFill>
                <a:latin typeface="Calibri" pitchFamily="34" charset="0"/>
                <a:ea typeface="Calibri" pitchFamily="34" charset="-122"/>
                <a:cs typeface="Calibri" pitchFamily="34" charset="-120"/>
              </a:rPr>
              <a:t>Railway fitness</a:t>
            </a:r>
            <a:endParaRPr lang="en-US" sz="1900" dirty="0"/>
          </a:p>
        </p:txBody>
      </p:sp>
      <p:sp>
        <p:nvSpPr>
          <p:cNvPr id="23" name="ANIM002"/>
          <p:cNvSpPr/>
          <p:nvPr/>
        </p:nvSpPr>
        <p:spPr>
          <a:xfrm>
            <a:off x="8302752" y="3602736"/>
            <a:ext cx="3044952" cy="1042416"/>
          </a:xfrm>
          <a:prstGeom prst="rect">
            <a:avLst/>
          </a:prstGeom>
          <a:noFill/>
          <a:ln/>
        </p:spPr>
        <p:txBody>
          <a:bodyPr wrap="square" rtlCol="0" anchor="t"/>
          <a:lstStyle/>
          <a:p>
            <a:pPr marL="0" indent="0">
              <a:buNone/>
            </a:pPr>
            <a:r>
              <a:rPr lang="en-US" sz="1300" dirty="0">
                <a:solidFill>
                  <a:srgbClr val="595959"/>
                </a:solidFill>
                <a:latin typeface="Calibri" pitchFamily="34" charset="0"/>
                <a:ea typeface="Calibri" pitchFamily="34" charset="-122"/>
                <a:cs typeface="Calibri" pitchFamily="34" charset="-120"/>
              </a:rPr>
              <a:t>A legal obligation on every railway undertaking: ensure that safety-critical staff present no risk to operations.</a:t>
            </a:r>
            <a:endParaRPr lang="en-US" sz="1300" dirty="0"/>
          </a:p>
        </p:txBody>
      </p:sp>
      <p:sp>
        <p:nvSpPr>
          <p:cNvPr id="24" name="ANIM003"/>
          <p:cNvSpPr/>
          <p:nvPr/>
        </p:nvSpPr>
        <p:spPr>
          <a:xfrm>
            <a:off x="566928" y="5029200"/>
            <a:ext cx="11091672" cy="1042416"/>
          </a:xfrm>
          <a:prstGeom prst="roundRect">
            <a:avLst>
              <a:gd name="adj" fmla="val 5263"/>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5" name="ANIM003"/>
          <p:cNvSpPr/>
          <p:nvPr/>
        </p:nvSpPr>
        <p:spPr>
          <a:xfrm>
            <a:off x="822960" y="5029200"/>
            <a:ext cx="1828800" cy="1042416"/>
          </a:xfrm>
          <a:prstGeom prst="rect">
            <a:avLst/>
          </a:prstGeom>
          <a:noFill/>
          <a:ln/>
        </p:spPr>
        <p:txBody>
          <a:bodyPr wrap="square" rtlCol="0" anchor="ctr"/>
          <a:lstStyle/>
          <a:p>
            <a:pPr marL="0" indent="0">
              <a:buNone/>
            </a:pPr>
            <a:r>
              <a:rPr lang="en-US" sz="1350" b="1" dirty="0">
                <a:solidFill>
                  <a:srgbClr val="0E2841"/>
                </a:solidFill>
                <a:latin typeface="Calibri" pitchFamily="34" charset="0"/>
                <a:ea typeface="Calibri" pitchFamily="34" charset="-122"/>
                <a:cs typeface="Calibri" pitchFamily="34" charset="-120"/>
              </a:rPr>
              <a:t>Alongside them:</a:t>
            </a:r>
            <a:endParaRPr lang="en-US" sz="1350" dirty="0"/>
          </a:p>
        </p:txBody>
      </p:sp>
      <p:sp>
        <p:nvSpPr>
          <p:cNvPr id="26" name="ANIM003"/>
          <p:cNvSpPr/>
          <p:nvPr/>
        </p:nvSpPr>
        <p:spPr>
          <a:xfrm>
            <a:off x="2606040" y="5029200"/>
            <a:ext cx="8823960" cy="1042416"/>
          </a:xfrm>
          <a:prstGeom prst="rect">
            <a:avLst/>
          </a:prstGeom>
          <a:noFill/>
          <a:ln/>
        </p:spPr>
        <p:txBody>
          <a:bodyPr wrap="square" rtlCol="0" anchor="ctr"/>
          <a:lstStyle/>
          <a:p>
            <a:pPr marL="0" indent="0">
              <a:buNone/>
            </a:pPr>
            <a:r>
              <a:rPr lang="en-US" sz="1450" dirty="0">
                <a:solidFill>
                  <a:srgbClr val="595959"/>
                </a:solidFill>
                <a:latin typeface="Calibri" pitchFamily="34" charset="0"/>
                <a:ea typeface="Calibri" pitchFamily="34" charset="-122"/>
                <a:cs typeface="Calibri" pitchFamily="34" charset="-120"/>
              </a:rPr>
              <a:t>a psychological support unit  ·  three medical analysis laboratories  ·  toxicology and epidemiology units</a:t>
            </a:r>
            <a:endParaRPr lang="en-US" sz="14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THE SCALE OF IT</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Key figures, 2025</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3</a:t>
            </a:r>
            <a:endParaRPr lang="en-US" sz="1000" dirty="0"/>
          </a:p>
        </p:txBody>
      </p:sp>
      <p:sp>
        <p:nvSpPr>
          <p:cNvPr id="9" name="ANIM004"/>
          <p:cNvSpPr/>
          <p:nvPr/>
        </p:nvSpPr>
        <p:spPr>
          <a:xfrm>
            <a:off x="566928" y="1316736"/>
            <a:ext cx="11091672" cy="292608"/>
          </a:xfrm>
          <a:prstGeom prst="rect">
            <a:avLst/>
          </a:prstGeom>
          <a:noFill/>
          <a:ln/>
        </p:spPr>
        <p:txBody>
          <a:bodyPr wrap="square" rtlCol="0" anchor="ctr"/>
          <a:lstStyle/>
          <a:p>
            <a:pPr marL="0" indent="0">
              <a:buNone/>
            </a:pPr>
            <a:r>
              <a:rPr lang="en-US" sz="1200" b="1" kern="0" spc="140" dirty="0">
                <a:solidFill>
                  <a:srgbClr val="156082"/>
                </a:solidFill>
                <a:latin typeface="Calibri" pitchFamily="34" charset="0"/>
                <a:ea typeface="Calibri" pitchFamily="34" charset="-122"/>
                <a:cs typeface="Calibri" pitchFamily="34" charset="-120"/>
              </a:rPr>
              <a:t>OCCUPATIONAL HEALTH</a:t>
            </a:r>
            <a:endParaRPr lang="en-US" sz="1200" dirty="0"/>
          </a:p>
        </p:txBody>
      </p:sp>
      <p:sp>
        <p:nvSpPr>
          <p:cNvPr id="10" name="ANIM004"/>
          <p:cNvSpPr/>
          <p:nvPr/>
        </p:nvSpPr>
        <p:spPr>
          <a:xfrm>
            <a:off x="566928" y="1664208"/>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1" name="ANIM004"/>
          <p:cNvSpPr/>
          <p:nvPr/>
        </p:nvSpPr>
        <p:spPr>
          <a:xfrm>
            <a:off x="566928" y="1828800"/>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101 592</a:t>
            </a:r>
            <a:endParaRPr lang="en-US" sz="3400" dirty="0"/>
          </a:p>
        </p:txBody>
      </p:sp>
      <p:sp>
        <p:nvSpPr>
          <p:cNvPr id="12" name="ANIM004"/>
          <p:cNvSpPr/>
          <p:nvPr/>
        </p:nvSpPr>
        <p:spPr>
          <a:xfrm>
            <a:off x="731520" y="2542032"/>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medical visits a year</a:t>
            </a:r>
            <a:endParaRPr lang="en-US" sz="1300" dirty="0"/>
          </a:p>
        </p:txBody>
      </p:sp>
      <p:sp>
        <p:nvSpPr>
          <p:cNvPr id="13" name="ANIM004"/>
          <p:cNvSpPr/>
          <p:nvPr/>
        </p:nvSpPr>
        <p:spPr>
          <a:xfrm>
            <a:off x="3392424" y="1664208"/>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4" name="ANIM004"/>
          <p:cNvSpPr/>
          <p:nvPr/>
        </p:nvSpPr>
        <p:spPr>
          <a:xfrm>
            <a:off x="3392424" y="1828800"/>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86</a:t>
            </a:r>
            <a:endParaRPr lang="en-US" sz="3400" dirty="0"/>
          </a:p>
        </p:txBody>
      </p:sp>
      <p:sp>
        <p:nvSpPr>
          <p:cNvPr id="15" name="ANIM004"/>
          <p:cNvSpPr/>
          <p:nvPr/>
        </p:nvSpPr>
        <p:spPr>
          <a:xfrm>
            <a:off x="3557016" y="2542032"/>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medical practices</a:t>
            </a:r>
            <a:endParaRPr lang="en-US" sz="1300" dirty="0"/>
          </a:p>
        </p:txBody>
      </p:sp>
      <p:sp>
        <p:nvSpPr>
          <p:cNvPr id="16" name="ANIM004"/>
          <p:cNvSpPr/>
          <p:nvPr/>
        </p:nvSpPr>
        <p:spPr>
          <a:xfrm>
            <a:off x="6217920" y="1664208"/>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7" name="ANIM004"/>
          <p:cNvSpPr/>
          <p:nvPr/>
        </p:nvSpPr>
        <p:spPr>
          <a:xfrm>
            <a:off x="6217920" y="1828800"/>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97</a:t>
            </a:r>
            <a:endParaRPr lang="en-US" sz="3400" dirty="0"/>
          </a:p>
        </p:txBody>
      </p:sp>
      <p:sp>
        <p:nvSpPr>
          <p:cNvPr id="18" name="ANIM004"/>
          <p:cNvSpPr/>
          <p:nvPr/>
        </p:nvSpPr>
        <p:spPr>
          <a:xfrm>
            <a:off x="6382512" y="2542032"/>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occupational physicians</a:t>
            </a:r>
            <a:endParaRPr lang="en-US" sz="1300" dirty="0"/>
          </a:p>
        </p:txBody>
      </p:sp>
      <p:sp>
        <p:nvSpPr>
          <p:cNvPr id="19" name="ANIM004"/>
          <p:cNvSpPr/>
          <p:nvPr/>
        </p:nvSpPr>
        <p:spPr>
          <a:xfrm>
            <a:off x="9043416" y="1664208"/>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0" name="ANIM004"/>
          <p:cNvSpPr/>
          <p:nvPr/>
        </p:nvSpPr>
        <p:spPr>
          <a:xfrm>
            <a:off x="9043416" y="1828800"/>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246</a:t>
            </a:r>
            <a:endParaRPr lang="en-US" sz="3400" dirty="0"/>
          </a:p>
        </p:txBody>
      </p:sp>
      <p:sp>
        <p:nvSpPr>
          <p:cNvPr id="21" name="ANIM004"/>
          <p:cNvSpPr/>
          <p:nvPr/>
        </p:nvSpPr>
        <p:spPr>
          <a:xfrm>
            <a:off x="9208008" y="2542032"/>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occupational nurses</a:t>
            </a:r>
            <a:endParaRPr lang="en-US" sz="1300" dirty="0"/>
          </a:p>
        </p:txBody>
      </p:sp>
      <p:sp>
        <p:nvSpPr>
          <p:cNvPr id="22" name="ANIM005"/>
          <p:cNvSpPr/>
          <p:nvPr/>
        </p:nvSpPr>
        <p:spPr>
          <a:xfrm>
            <a:off x="566928" y="3401568"/>
            <a:ext cx="11091672" cy="292608"/>
          </a:xfrm>
          <a:prstGeom prst="rect">
            <a:avLst/>
          </a:prstGeom>
          <a:noFill/>
          <a:ln/>
        </p:spPr>
        <p:txBody>
          <a:bodyPr wrap="square" rtlCol="0" anchor="ctr"/>
          <a:lstStyle/>
          <a:p>
            <a:pPr marL="0" indent="0">
              <a:buNone/>
            </a:pPr>
            <a:r>
              <a:rPr lang="en-US" sz="1200" b="1" kern="0" spc="140" dirty="0">
                <a:solidFill>
                  <a:srgbClr val="156082"/>
                </a:solidFill>
                <a:latin typeface="Calibri" pitchFamily="34" charset="0"/>
                <a:ea typeface="Calibri" pitchFamily="34" charset="-122"/>
                <a:cs typeface="Calibri" pitchFamily="34" charset="-120"/>
              </a:rPr>
              <a:t>CARE MEDICINE AND LABORATORIES</a:t>
            </a:r>
            <a:endParaRPr lang="en-US" sz="1200" dirty="0"/>
          </a:p>
        </p:txBody>
      </p:sp>
      <p:sp>
        <p:nvSpPr>
          <p:cNvPr id="23" name="ANIM005"/>
          <p:cNvSpPr/>
          <p:nvPr/>
        </p:nvSpPr>
        <p:spPr>
          <a:xfrm>
            <a:off x="566928" y="3749040"/>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4" name="ANIM005"/>
          <p:cNvSpPr/>
          <p:nvPr/>
        </p:nvSpPr>
        <p:spPr>
          <a:xfrm>
            <a:off x="566928" y="3913632"/>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138 485</a:t>
            </a:r>
            <a:endParaRPr lang="en-US" sz="3400" dirty="0"/>
          </a:p>
        </p:txBody>
      </p:sp>
      <p:sp>
        <p:nvSpPr>
          <p:cNvPr id="25" name="ANIM005"/>
          <p:cNvSpPr/>
          <p:nvPr/>
        </p:nvSpPr>
        <p:spPr>
          <a:xfrm>
            <a:off x="731520" y="462686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medical appointments a year</a:t>
            </a:r>
            <a:endParaRPr lang="en-US" sz="1300" dirty="0"/>
          </a:p>
        </p:txBody>
      </p:sp>
      <p:sp>
        <p:nvSpPr>
          <p:cNvPr id="26" name="ANIM005"/>
          <p:cNvSpPr/>
          <p:nvPr/>
        </p:nvSpPr>
        <p:spPr>
          <a:xfrm>
            <a:off x="3392424" y="3749040"/>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7" name="ANIM005"/>
          <p:cNvSpPr/>
          <p:nvPr/>
        </p:nvSpPr>
        <p:spPr>
          <a:xfrm>
            <a:off x="3392424" y="3913632"/>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56</a:t>
            </a:r>
            <a:endParaRPr lang="en-US" sz="3400" dirty="0"/>
          </a:p>
        </p:txBody>
      </p:sp>
      <p:sp>
        <p:nvSpPr>
          <p:cNvPr id="28" name="ANIM005"/>
          <p:cNvSpPr/>
          <p:nvPr/>
        </p:nvSpPr>
        <p:spPr>
          <a:xfrm>
            <a:off x="3557016" y="462686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practices open to care medicine</a:t>
            </a:r>
            <a:endParaRPr lang="en-US" sz="1300" dirty="0"/>
          </a:p>
        </p:txBody>
      </p:sp>
      <p:sp>
        <p:nvSpPr>
          <p:cNvPr id="29" name="ANIM005"/>
          <p:cNvSpPr/>
          <p:nvPr/>
        </p:nvSpPr>
        <p:spPr>
          <a:xfrm>
            <a:off x="6217920" y="3749040"/>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30" name="ANIM005"/>
          <p:cNvSpPr/>
          <p:nvPr/>
        </p:nvSpPr>
        <p:spPr>
          <a:xfrm>
            <a:off x="6217920" y="3913632"/>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3</a:t>
            </a:r>
            <a:endParaRPr lang="en-US" sz="3400" dirty="0"/>
          </a:p>
        </p:txBody>
      </p:sp>
      <p:sp>
        <p:nvSpPr>
          <p:cNvPr id="31" name="ANIM005"/>
          <p:cNvSpPr/>
          <p:nvPr/>
        </p:nvSpPr>
        <p:spPr>
          <a:xfrm>
            <a:off x="6382512" y="462686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laboratories : Paris, Lyon, Bordeaux</a:t>
            </a:r>
            <a:endParaRPr lang="en-US" sz="1300" dirty="0"/>
          </a:p>
        </p:txBody>
      </p:sp>
      <p:sp>
        <p:nvSpPr>
          <p:cNvPr id="32" name="ANIM005"/>
          <p:cNvSpPr/>
          <p:nvPr/>
        </p:nvSpPr>
        <p:spPr>
          <a:xfrm>
            <a:off x="9043416" y="3749040"/>
            <a:ext cx="2642616"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33" name="ANIM005"/>
          <p:cNvSpPr/>
          <p:nvPr/>
        </p:nvSpPr>
        <p:spPr>
          <a:xfrm>
            <a:off x="9043416" y="3913632"/>
            <a:ext cx="2642616" cy="676656"/>
          </a:xfrm>
          <a:prstGeom prst="rect">
            <a:avLst/>
          </a:prstGeom>
          <a:noFill/>
          <a:ln/>
        </p:spPr>
        <p:txBody>
          <a:bodyPr wrap="square" rtlCol="0" anchor="ctr"/>
          <a:lstStyle/>
          <a:p>
            <a:pPr marL="0" indent="0" algn="ctr">
              <a:buNone/>
            </a:pPr>
            <a:r>
              <a:rPr lang="en-US" sz="3400" b="1" dirty="0">
                <a:solidFill>
                  <a:srgbClr val="156082"/>
                </a:solidFill>
                <a:latin typeface="Calibri" pitchFamily="34" charset="0"/>
                <a:ea typeface="Calibri" pitchFamily="34" charset="-122"/>
                <a:cs typeface="Calibri" pitchFamily="34" charset="-120"/>
              </a:rPr>
              <a:t>52 640</a:t>
            </a:r>
            <a:endParaRPr lang="en-US" sz="3400" dirty="0"/>
          </a:p>
        </p:txBody>
      </p:sp>
      <p:sp>
        <p:nvSpPr>
          <p:cNvPr id="34" name="ANIM005"/>
          <p:cNvSpPr/>
          <p:nvPr/>
        </p:nvSpPr>
        <p:spPr>
          <a:xfrm>
            <a:off x="9208008" y="462686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laboratory files a year</a:t>
            </a:r>
            <a:endParaRPr lang="en-US"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RAILWAY FITNESS</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What we see, where we are, and how a decision can be challenged</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4</a:t>
            </a:r>
            <a:endParaRPr lang="en-US" sz="1000" dirty="0"/>
          </a:p>
        </p:txBody>
      </p:sp>
      <p:sp>
        <p:nvSpPr>
          <p:cNvPr id="9" name="ANIM007"/>
          <p:cNvSpPr/>
          <p:nvPr/>
        </p:nvSpPr>
        <p:spPr>
          <a:xfrm>
            <a:off x="566928" y="1280160"/>
            <a:ext cx="2642616" cy="1408176"/>
          </a:xfrm>
          <a:prstGeom prst="roundRect">
            <a:avLst>
              <a:gd name="adj" fmla="val 3896"/>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07"/>
          <p:cNvSpPr/>
          <p:nvPr/>
        </p:nvSpPr>
        <p:spPr>
          <a:xfrm>
            <a:off x="566928" y="1444752"/>
            <a:ext cx="2642616" cy="676656"/>
          </a:xfrm>
          <a:prstGeom prst="rect">
            <a:avLst/>
          </a:prstGeom>
          <a:noFill/>
          <a:ln/>
        </p:spPr>
        <p:txBody>
          <a:bodyPr wrap="square" rtlCol="0" anchor="ctr"/>
          <a:lstStyle/>
          <a:p>
            <a:pPr marL="0" indent="0" algn="ctr">
              <a:buNone/>
            </a:pPr>
            <a:r>
              <a:rPr lang="en-US" sz="3000" b="1" dirty="0">
                <a:solidFill>
                  <a:srgbClr val="CF2E12"/>
                </a:solidFill>
                <a:latin typeface="Calibri" pitchFamily="34" charset="0"/>
                <a:ea typeface="Calibri" pitchFamily="34" charset="-122"/>
                <a:cs typeface="Calibri" pitchFamily="34" charset="-120"/>
              </a:rPr>
              <a:t>66 149</a:t>
            </a:r>
            <a:endParaRPr lang="en-US" sz="3000" dirty="0"/>
          </a:p>
        </p:txBody>
      </p:sp>
      <p:sp>
        <p:nvSpPr>
          <p:cNvPr id="11" name="ANIM007"/>
          <p:cNvSpPr/>
          <p:nvPr/>
        </p:nvSpPr>
        <p:spPr>
          <a:xfrm>
            <a:off x="731520" y="215798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employees in safety-critical duties</a:t>
            </a:r>
            <a:endParaRPr lang="en-US" sz="1300" dirty="0"/>
          </a:p>
        </p:txBody>
      </p:sp>
      <p:sp>
        <p:nvSpPr>
          <p:cNvPr id="12" name="ANIM007"/>
          <p:cNvSpPr/>
          <p:nvPr/>
        </p:nvSpPr>
        <p:spPr>
          <a:xfrm>
            <a:off x="3392424" y="1280160"/>
            <a:ext cx="2642616" cy="1408176"/>
          </a:xfrm>
          <a:prstGeom prst="roundRect">
            <a:avLst>
              <a:gd name="adj" fmla="val 3896"/>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3" name="ANIM007"/>
          <p:cNvSpPr/>
          <p:nvPr/>
        </p:nvSpPr>
        <p:spPr>
          <a:xfrm>
            <a:off x="3392424" y="1444752"/>
            <a:ext cx="2642616" cy="676656"/>
          </a:xfrm>
          <a:prstGeom prst="rect">
            <a:avLst/>
          </a:prstGeom>
          <a:noFill/>
          <a:ln/>
        </p:spPr>
        <p:txBody>
          <a:bodyPr wrap="square" rtlCol="0" anchor="ctr"/>
          <a:lstStyle/>
          <a:p>
            <a:pPr marL="0" indent="0" algn="ctr">
              <a:buNone/>
            </a:pPr>
            <a:r>
              <a:rPr lang="en-US" sz="3000" b="1" dirty="0">
                <a:solidFill>
                  <a:srgbClr val="CF2E12"/>
                </a:solidFill>
                <a:latin typeface="Calibri" pitchFamily="34" charset="0"/>
                <a:ea typeface="Calibri" pitchFamily="34" charset="-122"/>
                <a:cs typeface="Calibri" pitchFamily="34" charset="-120"/>
              </a:rPr>
              <a:t>36 600</a:t>
            </a:r>
            <a:endParaRPr lang="en-US" sz="3000" dirty="0"/>
          </a:p>
        </p:txBody>
      </p:sp>
      <p:sp>
        <p:nvSpPr>
          <p:cNvPr id="14" name="ANIM007"/>
          <p:cNvSpPr/>
          <p:nvPr/>
        </p:nvSpPr>
        <p:spPr>
          <a:xfrm>
            <a:off x="3557016" y="215798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fitness certificates a year</a:t>
            </a:r>
            <a:endParaRPr lang="en-US" sz="1300" dirty="0"/>
          </a:p>
        </p:txBody>
      </p:sp>
      <p:sp>
        <p:nvSpPr>
          <p:cNvPr id="15" name="ANIM007"/>
          <p:cNvSpPr/>
          <p:nvPr/>
        </p:nvSpPr>
        <p:spPr>
          <a:xfrm>
            <a:off x="6217920" y="1280160"/>
            <a:ext cx="2642616" cy="1408176"/>
          </a:xfrm>
          <a:prstGeom prst="roundRect">
            <a:avLst>
              <a:gd name="adj" fmla="val 3896"/>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6" name="ANIM007"/>
          <p:cNvSpPr/>
          <p:nvPr/>
        </p:nvSpPr>
        <p:spPr>
          <a:xfrm>
            <a:off x="6217920" y="1444752"/>
            <a:ext cx="2642616" cy="676656"/>
          </a:xfrm>
          <a:prstGeom prst="rect">
            <a:avLst/>
          </a:prstGeom>
          <a:noFill/>
          <a:ln/>
        </p:spPr>
        <p:txBody>
          <a:bodyPr wrap="square" rtlCol="0" anchor="ctr"/>
          <a:lstStyle/>
          <a:p>
            <a:pPr marL="0" indent="0" algn="ctr">
              <a:buNone/>
            </a:pPr>
            <a:r>
              <a:rPr lang="en-US" sz="3000" b="1" dirty="0">
                <a:solidFill>
                  <a:srgbClr val="156082"/>
                </a:solidFill>
                <a:latin typeface="Calibri" pitchFamily="34" charset="0"/>
                <a:ea typeface="Calibri" pitchFamily="34" charset="-122"/>
                <a:cs typeface="Calibri" pitchFamily="34" charset="-120"/>
              </a:rPr>
              <a:t>8 580</a:t>
            </a:r>
            <a:endParaRPr lang="en-US" sz="3000" dirty="0"/>
          </a:p>
        </p:txBody>
      </p:sp>
      <p:sp>
        <p:nvSpPr>
          <p:cNvPr id="17" name="ANIM007"/>
          <p:cNvSpPr/>
          <p:nvPr/>
        </p:nvSpPr>
        <p:spPr>
          <a:xfrm>
            <a:off x="6382512" y="215798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psychological opinions a year</a:t>
            </a:r>
            <a:endParaRPr lang="en-US" sz="1300" dirty="0"/>
          </a:p>
        </p:txBody>
      </p:sp>
      <p:sp>
        <p:nvSpPr>
          <p:cNvPr id="18" name="ANIM007"/>
          <p:cNvSpPr/>
          <p:nvPr/>
        </p:nvSpPr>
        <p:spPr>
          <a:xfrm>
            <a:off x="9043416" y="1280160"/>
            <a:ext cx="2642616" cy="1408176"/>
          </a:xfrm>
          <a:prstGeom prst="roundRect">
            <a:avLst>
              <a:gd name="adj" fmla="val 3896"/>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9" name="ANIM007"/>
          <p:cNvSpPr/>
          <p:nvPr/>
        </p:nvSpPr>
        <p:spPr>
          <a:xfrm>
            <a:off x="9043416" y="1444752"/>
            <a:ext cx="2642616" cy="676656"/>
          </a:xfrm>
          <a:prstGeom prst="rect">
            <a:avLst/>
          </a:prstGeom>
          <a:noFill/>
          <a:ln/>
        </p:spPr>
        <p:txBody>
          <a:bodyPr wrap="square" rtlCol="0" anchor="ctr"/>
          <a:lstStyle/>
          <a:p>
            <a:pPr marL="0" indent="0" algn="ctr">
              <a:buNone/>
            </a:pPr>
            <a:r>
              <a:rPr lang="en-US" sz="3000" b="1" dirty="0">
                <a:solidFill>
                  <a:srgbClr val="156082"/>
                </a:solidFill>
                <a:latin typeface="Calibri" pitchFamily="34" charset="0"/>
                <a:ea typeface="Calibri" pitchFamily="34" charset="-122"/>
                <a:cs typeface="Calibri" pitchFamily="34" charset="-120"/>
              </a:rPr>
              <a:t>&lt;2.5 %</a:t>
            </a:r>
            <a:endParaRPr lang="en-US" sz="3000" dirty="0"/>
          </a:p>
        </p:txBody>
      </p:sp>
      <p:sp>
        <p:nvSpPr>
          <p:cNvPr id="20" name="ANIM007"/>
          <p:cNvSpPr/>
          <p:nvPr/>
        </p:nvSpPr>
        <p:spPr>
          <a:xfrm>
            <a:off x="9208008" y="2157984"/>
            <a:ext cx="2313432" cy="621792"/>
          </a:xfrm>
          <a:prstGeom prst="rect">
            <a:avLst/>
          </a:prstGeom>
          <a:noFill/>
          <a:ln/>
        </p:spPr>
        <p:txBody>
          <a:bodyPr wrap="square" rtlCol="0" anchor="t"/>
          <a:lstStyle/>
          <a:p>
            <a:pPr marL="0" indent="0" algn="ctr">
              <a:buNone/>
            </a:pPr>
            <a:r>
              <a:rPr lang="en-US" sz="1300" dirty="0">
                <a:solidFill>
                  <a:srgbClr val="0E2841"/>
                </a:solidFill>
                <a:latin typeface="Calibri" pitchFamily="34" charset="0"/>
                <a:ea typeface="Calibri" pitchFamily="34" charset="-122"/>
                <a:cs typeface="Calibri" pitchFamily="34" charset="-120"/>
              </a:rPr>
              <a:t>end in permanent unfitness</a:t>
            </a:r>
            <a:endParaRPr lang="en-US" sz="1300" dirty="0"/>
          </a:p>
        </p:txBody>
      </p:sp>
      <p:pic>
        <p:nvPicPr>
          <p:cNvPr id="21" name="ANIM008" descr="img/map.png"/>
          <p:cNvPicPr>
            <a:picLocks noChangeAspect="1"/>
          </p:cNvPicPr>
          <p:nvPr/>
        </p:nvPicPr>
        <p:blipFill>
          <a:blip r:embed="rId5"/>
          <a:stretch>
            <a:fillRect/>
          </a:stretch>
        </p:blipFill>
        <p:spPr>
          <a:xfrm>
            <a:off x="566928" y="2852928"/>
            <a:ext cx="2926080" cy="2907792"/>
          </a:xfrm>
          <a:prstGeom prst="rect">
            <a:avLst/>
          </a:prstGeom>
        </p:spPr>
      </p:pic>
      <p:sp>
        <p:nvSpPr>
          <p:cNvPr id="22" name="ANIM009"/>
          <p:cNvSpPr/>
          <p:nvPr/>
        </p:nvSpPr>
        <p:spPr>
          <a:xfrm>
            <a:off x="3977640" y="2907792"/>
            <a:ext cx="3703320" cy="676656"/>
          </a:xfrm>
          <a:prstGeom prst="roundRect">
            <a:avLst>
              <a:gd name="adj" fmla="val 8108"/>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23" name="ANIM009"/>
          <p:cNvSpPr/>
          <p:nvPr/>
        </p:nvSpPr>
        <p:spPr>
          <a:xfrm>
            <a:off x="4133088" y="2907792"/>
            <a:ext cx="548640" cy="676656"/>
          </a:xfrm>
          <a:prstGeom prst="rect">
            <a:avLst/>
          </a:prstGeom>
          <a:noFill/>
          <a:ln/>
        </p:spPr>
        <p:txBody>
          <a:bodyPr wrap="square" rtlCol="0" anchor="ctr"/>
          <a:lstStyle/>
          <a:p>
            <a:pPr marL="0" indent="0" algn="ctr">
              <a:buNone/>
            </a:pPr>
            <a:r>
              <a:rPr lang="en-US" sz="2200" b="1" dirty="0">
                <a:solidFill>
                  <a:srgbClr val="CF2E12"/>
                </a:solidFill>
                <a:latin typeface="Calibri" pitchFamily="34" charset="0"/>
                <a:ea typeface="Calibri" pitchFamily="34" charset="-122"/>
                <a:cs typeface="Calibri" pitchFamily="34" charset="-120"/>
              </a:rPr>
              <a:t>7</a:t>
            </a:r>
            <a:endParaRPr lang="en-US" sz="2200" dirty="0"/>
          </a:p>
        </p:txBody>
      </p:sp>
      <p:sp>
        <p:nvSpPr>
          <p:cNvPr id="24" name="ANIM009"/>
          <p:cNvSpPr/>
          <p:nvPr/>
        </p:nvSpPr>
        <p:spPr>
          <a:xfrm>
            <a:off x="4754880" y="2907792"/>
            <a:ext cx="2788920" cy="676656"/>
          </a:xfrm>
          <a:prstGeom prst="rect">
            <a:avLst/>
          </a:prstGeom>
          <a:noFill/>
          <a:ln/>
        </p:spPr>
        <p:txBody>
          <a:bodyPr wrap="square" rtlCol="0" anchor="ctr"/>
          <a:lstStyle/>
          <a:p>
            <a:pPr marL="0" indent="0">
              <a:buNone/>
            </a:pPr>
            <a:r>
              <a:rPr lang="en-US" sz="1250" dirty="0">
                <a:solidFill>
                  <a:srgbClr val="0E2841"/>
                </a:solidFill>
                <a:latin typeface="Calibri" pitchFamily="34" charset="0"/>
                <a:ea typeface="Calibri" pitchFamily="34" charset="-122"/>
                <a:cs typeface="Calibri" pitchFamily="34" charset="-120"/>
              </a:rPr>
              <a:t>fitness centres — medical</a:t>
            </a:r>
            <a:endParaRPr lang="en-US" sz="1250" dirty="0"/>
          </a:p>
        </p:txBody>
      </p:sp>
      <p:sp>
        <p:nvSpPr>
          <p:cNvPr id="25" name="ANIM009"/>
          <p:cNvSpPr/>
          <p:nvPr/>
        </p:nvSpPr>
        <p:spPr>
          <a:xfrm>
            <a:off x="3977640" y="3694176"/>
            <a:ext cx="3703320" cy="676656"/>
          </a:xfrm>
          <a:prstGeom prst="roundRect">
            <a:avLst>
              <a:gd name="adj" fmla="val 8108"/>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6" name="ANIM009"/>
          <p:cNvSpPr/>
          <p:nvPr/>
        </p:nvSpPr>
        <p:spPr>
          <a:xfrm>
            <a:off x="4133088" y="3694176"/>
            <a:ext cx="548640" cy="676656"/>
          </a:xfrm>
          <a:prstGeom prst="rect">
            <a:avLst/>
          </a:prstGeom>
          <a:noFill/>
          <a:ln/>
        </p:spPr>
        <p:txBody>
          <a:bodyPr wrap="square" rtlCol="0" anchor="ctr"/>
          <a:lstStyle/>
          <a:p>
            <a:pPr marL="0" indent="0" algn="ctr">
              <a:buNone/>
            </a:pPr>
            <a:r>
              <a:rPr lang="en-US" sz="2200" b="1" dirty="0">
                <a:solidFill>
                  <a:srgbClr val="156082"/>
                </a:solidFill>
                <a:latin typeface="Calibri" pitchFamily="34" charset="0"/>
                <a:ea typeface="Calibri" pitchFamily="34" charset="-122"/>
                <a:cs typeface="Calibri" pitchFamily="34" charset="-120"/>
              </a:rPr>
              <a:t>3</a:t>
            </a:r>
            <a:endParaRPr lang="en-US" sz="2200" dirty="0"/>
          </a:p>
        </p:txBody>
      </p:sp>
      <p:sp>
        <p:nvSpPr>
          <p:cNvPr id="27" name="ANIM009"/>
          <p:cNvSpPr/>
          <p:nvPr/>
        </p:nvSpPr>
        <p:spPr>
          <a:xfrm>
            <a:off x="4754880" y="3694176"/>
            <a:ext cx="2788920" cy="676656"/>
          </a:xfrm>
          <a:prstGeom prst="rect">
            <a:avLst/>
          </a:prstGeom>
          <a:noFill/>
          <a:ln/>
        </p:spPr>
        <p:txBody>
          <a:bodyPr wrap="square" rtlCol="0" anchor="ctr"/>
          <a:lstStyle/>
          <a:p>
            <a:pPr marL="0" indent="0">
              <a:buNone/>
            </a:pPr>
            <a:r>
              <a:rPr lang="en-US" sz="1250" dirty="0">
                <a:solidFill>
                  <a:srgbClr val="0E2841"/>
                </a:solidFill>
                <a:latin typeface="Calibri" pitchFamily="34" charset="0"/>
                <a:ea typeface="Calibri" pitchFamily="34" charset="-122"/>
                <a:cs typeface="Calibri" pitchFamily="34" charset="-120"/>
              </a:rPr>
              <a:t>fitness centres — psychological</a:t>
            </a:r>
            <a:endParaRPr lang="en-US" sz="1250" dirty="0"/>
          </a:p>
        </p:txBody>
      </p:sp>
      <p:sp>
        <p:nvSpPr>
          <p:cNvPr id="28" name="ANIM009"/>
          <p:cNvSpPr/>
          <p:nvPr/>
        </p:nvSpPr>
        <p:spPr>
          <a:xfrm>
            <a:off x="3977640" y="4480560"/>
            <a:ext cx="3703320" cy="676656"/>
          </a:xfrm>
          <a:prstGeom prst="roundRect">
            <a:avLst>
              <a:gd name="adj" fmla="val 8108"/>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9" name="ANIM009"/>
          <p:cNvSpPr/>
          <p:nvPr/>
        </p:nvSpPr>
        <p:spPr>
          <a:xfrm>
            <a:off x="4133088" y="4480560"/>
            <a:ext cx="548640" cy="676656"/>
          </a:xfrm>
          <a:prstGeom prst="rect">
            <a:avLst/>
          </a:prstGeom>
          <a:noFill/>
          <a:ln/>
        </p:spPr>
        <p:txBody>
          <a:bodyPr wrap="square" rtlCol="0" anchor="ctr"/>
          <a:lstStyle/>
          <a:p>
            <a:pPr marL="0" indent="0" algn="ctr">
              <a:buNone/>
            </a:pPr>
            <a:r>
              <a:rPr lang="en-US" sz="2200" b="1" dirty="0">
                <a:solidFill>
                  <a:srgbClr val="156082"/>
                </a:solidFill>
                <a:latin typeface="Calibri" pitchFamily="34" charset="0"/>
                <a:ea typeface="Calibri" pitchFamily="34" charset="-122"/>
                <a:cs typeface="Calibri" pitchFamily="34" charset="-120"/>
              </a:rPr>
              <a:t>1</a:t>
            </a:r>
            <a:endParaRPr lang="en-US" sz="2200" dirty="0"/>
          </a:p>
        </p:txBody>
      </p:sp>
      <p:sp>
        <p:nvSpPr>
          <p:cNvPr id="30" name="ANIM009"/>
          <p:cNvSpPr/>
          <p:nvPr/>
        </p:nvSpPr>
        <p:spPr>
          <a:xfrm>
            <a:off x="4754880" y="4480560"/>
            <a:ext cx="2788920" cy="676656"/>
          </a:xfrm>
          <a:prstGeom prst="rect">
            <a:avLst/>
          </a:prstGeom>
          <a:noFill/>
          <a:ln/>
        </p:spPr>
        <p:txBody>
          <a:bodyPr wrap="square" rtlCol="0" anchor="ctr"/>
          <a:lstStyle/>
          <a:p>
            <a:pPr marL="0" indent="0">
              <a:buNone/>
            </a:pPr>
            <a:r>
              <a:rPr lang="en-US" sz="1250" dirty="0">
                <a:solidFill>
                  <a:srgbClr val="0E2841"/>
                </a:solidFill>
                <a:latin typeface="Calibri" pitchFamily="34" charset="0"/>
                <a:ea typeface="Calibri" pitchFamily="34" charset="-122"/>
                <a:cs typeface="Calibri" pitchFamily="34" charset="-120"/>
              </a:rPr>
              <a:t>central scheduling centre, Paris</a:t>
            </a:r>
            <a:endParaRPr lang="en-US" sz="1250" dirty="0"/>
          </a:p>
        </p:txBody>
      </p:sp>
      <p:sp>
        <p:nvSpPr>
          <p:cNvPr id="31" name="ANIM010"/>
          <p:cNvSpPr/>
          <p:nvPr/>
        </p:nvSpPr>
        <p:spPr>
          <a:xfrm>
            <a:off x="7955280" y="2907792"/>
            <a:ext cx="3703320" cy="3163824"/>
          </a:xfrm>
          <a:prstGeom prst="roundRect">
            <a:avLst>
              <a:gd name="adj" fmla="val 1734"/>
            </a:avLst>
          </a:prstGeom>
          <a:solidFill>
            <a:srgbClr val="E7EEF3"/>
          </a:solidFill>
          <a:ln w="12700">
            <a:solidFill>
              <a:srgbClr val="CBDCE8"/>
            </a:solidFill>
            <a:prstDash val="solid"/>
          </a:ln>
          <a:effectLst>
            <a:outerShdw blurRad="101600" dist="12700" dir="5400000" algn="bl" rotWithShape="0">
              <a:srgbClr val="000000">
                <a:alpha val="6000"/>
              </a:srgbClr>
            </a:outerShdw>
          </a:effectLst>
        </p:spPr>
        <p:txBody>
          <a:bodyPr/>
          <a:lstStyle/>
          <a:p>
            <a:endParaRPr lang="fr-FR"/>
          </a:p>
        </p:txBody>
      </p:sp>
      <p:sp>
        <p:nvSpPr>
          <p:cNvPr id="32" name="ANIM010"/>
          <p:cNvSpPr/>
          <p:nvPr/>
        </p:nvSpPr>
        <p:spPr>
          <a:xfrm>
            <a:off x="8193024" y="3145536"/>
            <a:ext cx="3227832" cy="640080"/>
          </a:xfrm>
          <a:prstGeom prst="rect">
            <a:avLst/>
          </a:prstGeom>
          <a:noFill/>
          <a:ln/>
        </p:spPr>
        <p:txBody>
          <a:bodyPr wrap="square" rtlCol="0" anchor="t"/>
          <a:lstStyle/>
          <a:p>
            <a:pPr marL="0" indent="0">
              <a:buNone/>
            </a:pPr>
            <a:r>
              <a:rPr lang="en-US" sz="1700" b="1" dirty="0">
                <a:solidFill>
                  <a:srgbClr val="156082"/>
                </a:solidFill>
                <a:latin typeface="Calibri" pitchFamily="34" charset="0"/>
                <a:ea typeface="Calibri" pitchFamily="34" charset="-122"/>
                <a:cs typeface="Calibri" pitchFamily="34" charset="-120"/>
              </a:rPr>
              <a:t>A fitness decision can be challenged.</a:t>
            </a:r>
            <a:endParaRPr lang="en-US" sz="1700" dirty="0"/>
          </a:p>
        </p:txBody>
      </p:sp>
      <p:sp>
        <p:nvSpPr>
          <p:cNvPr id="33" name="ANIM010"/>
          <p:cNvSpPr/>
          <p:nvPr/>
        </p:nvSpPr>
        <p:spPr>
          <a:xfrm>
            <a:off x="8193024" y="3931920"/>
            <a:ext cx="960120" cy="402336"/>
          </a:xfrm>
          <a:prstGeom prst="rect">
            <a:avLst/>
          </a:prstGeom>
          <a:noFill/>
          <a:ln/>
        </p:spPr>
        <p:txBody>
          <a:bodyPr wrap="square" rtlCol="0" anchor="ctr"/>
          <a:lstStyle/>
          <a:p>
            <a:pPr marL="0" indent="0">
              <a:buNone/>
            </a:pPr>
            <a:r>
              <a:rPr lang="en-US" sz="1150" b="1" dirty="0">
                <a:solidFill>
                  <a:srgbClr val="8C8C8C"/>
                </a:solidFill>
                <a:latin typeface="Calibri" pitchFamily="34" charset="0"/>
                <a:ea typeface="Calibri" pitchFamily="34" charset="-122"/>
                <a:cs typeface="Calibri" pitchFamily="34" charset="-120"/>
              </a:rPr>
              <a:t>Who</a:t>
            </a:r>
            <a:endParaRPr lang="en-US" sz="1150" dirty="0"/>
          </a:p>
        </p:txBody>
      </p:sp>
      <p:sp>
        <p:nvSpPr>
          <p:cNvPr id="34" name="ANIM010"/>
          <p:cNvSpPr/>
          <p:nvPr/>
        </p:nvSpPr>
        <p:spPr>
          <a:xfrm>
            <a:off x="9198864" y="3931920"/>
            <a:ext cx="2240280" cy="402336"/>
          </a:xfrm>
          <a:prstGeom prst="rect">
            <a:avLst/>
          </a:prstGeom>
          <a:noFill/>
          <a:ln/>
        </p:spPr>
        <p:txBody>
          <a:bodyPr wrap="square" rtlCol="0" anchor="ctr"/>
          <a:lstStyle/>
          <a:p>
            <a:pPr marL="0" indent="0">
              <a:buNone/>
            </a:pPr>
            <a:r>
              <a:rPr lang="en-US" sz="1300" b="1" dirty="0">
                <a:solidFill>
                  <a:srgbClr val="0E2841"/>
                </a:solidFill>
                <a:latin typeface="Calibri" pitchFamily="34" charset="0"/>
                <a:ea typeface="Calibri" pitchFamily="34" charset="-122"/>
                <a:cs typeface="Calibri" pitchFamily="34" charset="-120"/>
              </a:rPr>
              <a:t>The employee, or the employer</a:t>
            </a:r>
            <a:endParaRPr lang="en-US" sz="1300" dirty="0"/>
          </a:p>
        </p:txBody>
      </p:sp>
      <p:sp>
        <p:nvSpPr>
          <p:cNvPr id="35" name="ANIM010"/>
          <p:cNvSpPr/>
          <p:nvPr/>
        </p:nvSpPr>
        <p:spPr>
          <a:xfrm>
            <a:off x="8193024" y="4462272"/>
            <a:ext cx="960120" cy="402336"/>
          </a:xfrm>
          <a:prstGeom prst="rect">
            <a:avLst/>
          </a:prstGeom>
          <a:noFill/>
          <a:ln/>
        </p:spPr>
        <p:txBody>
          <a:bodyPr wrap="square" rtlCol="0" anchor="ctr"/>
          <a:lstStyle/>
          <a:p>
            <a:pPr marL="0" indent="0">
              <a:buNone/>
            </a:pPr>
            <a:r>
              <a:rPr lang="en-US" sz="1150" b="1" dirty="0">
                <a:solidFill>
                  <a:srgbClr val="8C8C8C"/>
                </a:solidFill>
                <a:latin typeface="Calibri" pitchFamily="34" charset="0"/>
                <a:ea typeface="Calibri" pitchFamily="34" charset="-122"/>
                <a:cs typeface="Calibri" pitchFamily="34" charset="-120"/>
              </a:rPr>
              <a:t>Within</a:t>
            </a:r>
            <a:endParaRPr lang="en-US" sz="1150" dirty="0"/>
          </a:p>
        </p:txBody>
      </p:sp>
      <p:sp>
        <p:nvSpPr>
          <p:cNvPr id="36" name="ANIM010"/>
          <p:cNvSpPr/>
          <p:nvPr/>
        </p:nvSpPr>
        <p:spPr>
          <a:xfrm>
            <a:off x="9198864" y="4462272"/>
            <a:ext cx="2240280" cy="402336"/>
          </a:xfrm>
          <a:prstGeom prst="rect">
            <a:avLst/>
          </a:prstGeom>
          <a:noFill/>
          <a:ln/>
        </p:spPr>
        <p:txBody>
          <a:bodyPr wrap="square" rtlCol="0" anchor="ctr"/>
          <a:lstStyle/>
          <a:p>
            <a:pPr marL="0" indent="0">
              <a:buNone/>
            </a:pPr>
            <a:r>
              <a:rPr lang="en-US" sz="1300" b="1" dirty="0">
                <a:solidFill>
                  <a:srgbClr val="0E2841"/>
                </a:solidFill>
                <a:latin typeface="Calibri" pitchFamily="34" charset="0"/>
                <a:ea typeface="Calibri" pitchFamily="34" charset="-122"/>
                <a:cs typeface="Calibri" pitchFamily="34" charset="-120"/>
              </a:rPr>
              <a:t>Two months</a:t>
            </a:r>
            <a:endParaRPr lang="en-US" sz="1300" dirty="0"/>
          </a:p>
        </p:txBody>
      </p:sp>
      <p:sp>
        <p:nvSpPr>
          <p:cNvPr id="37" name="ANIM010"/>
          <p:cNvSpPr/>
          <p:nvPr/>
        </p:nvSpPr>
        <p:spPr>
          <a:xfrm>
            <a:off x="8193024" y="4992624"/>
            <a:ext cx="960120" cy="402336"/>
          </a:xfrm>
          <a:prstGeom prst="rect">
            <a:avLst/>
          </a:prstGeom>
          <a:noFill/>
          <a:ln/>
        </p:spPr>
        <p:txBody>
          <a:bodyPr wrap="square" rtlCol="0" anchor="ctr"/>
          <a:lstStyle/>
          <a:p>
            <a:pPr marL="0" indent="0">
              <a:buNone/>
            </a:pPr>
            <a:r>
              <a:rPr lang="en-US" sz="1150" b="1" dirty="0">
                <a:solidFill>
                  <a:srgbClr val="8C8C8C"/>
                </a:solidFill>
                <a:latin typeface="Calibri" pitchFamily="34" charset="0"/>
                <a:ea typeface="Calibri" pitchFamily="34" charset="-122"/>
                <a:cs typeface="Calibri" pitchFamily="34" charset="-120"/>
              </a:rPr>
              <a:t>To whom</a:t>
            </a:r>
            <a:endParaRPr lang="en-US" sz="1150" dirty="0"/>
          </a:p>
        </p:txBody>
      </p:sp>
      <p:sp>
        <p:nvSpPr>
          <p:cNvPr id="38" name="ANIM010"/>
          <p:cNvSpPr/>
          <p:nvPr/>
        </p:nvSpPr>
        <p:spPr>
          <a:xfrm>
            <a:off x="9198864" y="4992624"/>
            <a:ext cx="2240280" cy="402336"/>
          </a:xfrm>
          <a:prstGeom prst="rect">
            <a:avLst/>
          </a:prstGeom>
          <a:noFill/>
          <a:ln/>
        </p:spPr>
        <p:txBody>
          <a:bodyPr wrap="square" rtlCol="0" anchor="ctr"/>
          <a:lstStyle/>
          <a:p>
            <a:pPr marL="0" indent="0">
              <a:buNone/>
            </a:pPr>
            <a:r>
              <a:rPr lang="en-US" sz="1300" b="1" dirty="0">
                <a:solidFill>
                  <a:srgbClr val="0E2841"/>
                </a:solidFill>
                <a:latin typeface="Calibri" pitchFamily="34" charset="0"/>
                <a:ea typeface="Calibri" pitchFamily="34" charset="-122"/>
                <a:cs typeface="Calibri" pitchFamily="34" charset="-120"/>
              </a:rPr>
              <a:t>The Commission ferroviaire d’aptitudes</a:t>
            </a:r>
            <a:endParaRPr lang="en-US" sz="1300" dirty="0"/>
          </a:p>
        </p:txBody>
      </p:sp>
      <p:sp>
        <p:nvSpPr>
          <p:cNvPr id="39" name="ANIM010"/>
          <p:cNvSpPr/>
          <p:nvPr/>
        </p:nvSpPr>
        <p:spPr>
          <a:xfrm>
            <a:off x="8193024" y="5522976"/>
            <a:ext cx="960120" cy="402336"/>
          </a:xfrm>
          <a:prstGeom prst="rect">
            <a:avLst/>
          </a:prstGeom>
          <a:noFill/>
          <a:ln/>
        </p:spPr>
        <p:txBody>
          <a:bodyPr wrap="square" rtlCol="0" anchor="ctr"/>
          <a:lstStyle/>
          <a:p>
            <a:pPr marL="0" indent="0">
              <a:buNone/>
            </a:pPr>
            <a:r>
              <a:rPr lang="en-US" sz="1150" b="1" dirty="0">
                <a:solidFill>
                  <a:srgbClr val="8C8C8C"/>
                </a:solidFill>
                <a:latin typeface="Calibri" pitchFamily="34" charset="0"/>
                <a:ea typeface="Calibri" pitchFamily="34" charset="-122"/>
                <a:cs typeface="Calibri" pitchFamily="34" charset="-120"/>
              </a:rPr>
              <a:t>Held by</a:t>
            </a:r>
            <a:endParaRPr lang="en-US" sz="1150" dirty="0"/>
          </a:p>
        </p:txBody>
      </p:sp>
      <p:sp>
        <p:nvSpPr>
          <p:cNvPr id="40" name="ANIM010"/>
          <p:cNvSpPr/>
          <p:nvPr/>
        </p:nvSpPr>
        <p:spPr>
          <a:xfrm>
            <a:off x="9198864" y="5522976"/>
            <a:ext cx="2240280" cy="402336"/>
          </a:xfrm>
          <a:prstGeom prst="rect">
            <a:avLst/>
          </a:prstGeom>
          <a:noFill/>
          <a:ln/>
        </p:spPr>
        <p:txBody>
          <a:bodyPr wrap="square" rtlCol="0" anchor="ctr"/>
          <a:lstStyle/>
          <a:p>
            <a:pPr marL="0" indent="0">
              <a:buNone/>
            </a:pPr>
            <a:r>
              <a:rPr lang="en-US" sz="1300" b="1" dirty="0">
                <a:solidFill>
                  <a:srgbClr val="0E2841"/>
                </a:solidFill>
                <a:latin typeface="Calibri" pitchFamily="34" charset="0"/>
                <a:ea typeface="Calibri" pitchFamily="34" charset="-122"/>
                <a:cs typeface="Calibri" pitchFamily="34" charset="-120"/>
              </a:rPr>
              <a:t>The Ministry of Transport</a:t>
            </a:r>
            <a:endParaRPr lang="en-US" sz="1300" dirty="0"/>
          </a:p>
        </p:txBody>
      </p:sp>
      <p:sp>
        <p:nvSpPr>
          <p:cNvPr id="41" name="ANIM010"/>
          <p:cNvSpPr/>
          <p:nvPr/>
        </p:nvSpPr>
        <p:spPr>
          <a:xfrm>
            <a:off x="566928" y="5815584"/>
            <a:ext cx="7040880" cy="274320"/>
          </a:xfrm>
          <a:prstGeom prst="rect">
            <a:avLst/>
          </a:prstGeom>
          <a:noFill/>
          <a:ln/>
        </p:spPr>
        <p:txBody>
          <a:bodyPr wrap="square" rtlCol="0" anchor="ctr"/>
          <a:lstStyle/>
          <a:p>
            <a:pPr marL="0" indent="0">
              <a:buNone/>
            </a:pPr>
            <a:r>
              <a:rPr lang="en-US" sz="950" i="1" dirty="0">
                <a:solidFill>
                  <a:srgbClr val="8C8C8C"/>
                </a:solidFill>
                <a:latin typeface="Calibri" pitchFamily="34" charset="0"/>
                <a:ea typeface="Calibri" pitchFamily="34" charset="-122"/>
                <a:cs typeface="Calibri" pitchFamily="34" charset="-120"/>
              </a:rPr>
              <a:t>CFAS MED = medical centre · CFAS PSY = psychological centre · CPAS = scheduling · équipes = teams</a:t>
            </a:r>
            <a:endParaRPr lang="en-US" sz="9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WHY WE HAD Systematic Fundus Examination</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In the building, not on call</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5</a:t>
            </a:r>
            <a:endParaRPr lang="en-US" sz="1000" dirty="0"/>
          </a:p>
        </p:txBody>
      </p:sp>
      <p:sp>
        <p:nvSpPr>
          <p:cNvPr id="9" name="Shape 5"/>
          <p:cNvSpPr/>
          <p:nvPr/>
        </p:nvSpPr>
        <p:spPr>
          <a:xfrm rot="1080000">
            <a:off x="8915400" y="1783080"/>
            <a:ext cx="1437894" cy="1437894"/>
          </a:xfrm>
          <a:prstGeom prst="roundRect">
            <a:avLst>
              <a:gd name="adj" fmla="val 3180"/>
            </a:avLst>
          </a:prstGeom>
          <a:solidFill>
            <a:srgbClr val="B7D3E8">
              <a:alpha val="26000"/>
            </a:srgbClr>
          </a:solidFill>
          <a:ln/>
        </p:spPr>
        <p:txBody>
          <a:bodyPr/>
          <a:lstStyle/>
          <a:p>
            <a:endParaRPr lang="fr-FR"/>
          </a:p>
        </p:txBody>
      </p:sp>
      <p:sp>
        <p:nvSpPr>
          <p:cNvPr id="10" name="Shape 6"/>
          <p:cNvSpPr/>
          <p:nvPr/>
        </p:nvSpPr>
        <p:spPr>
          <a:xfrm rot="-720000">
            <a:off x="10469880" y="2788920"/>
            <a:ext cx="1126998" cy="1126998"/>
          </a:xfrm>
          <a:prstGeom prst="roundRect">
            <a:avLst>
              <a:gd name="adj" fmla="val 4057"/>
            </a:avLst>
          </a:prstGeom>
          <a:solidFill>
            <a:srgbClr val="B7D3E8">
              <a:alpha val="26000"/>
            </a:srgbClr>
          </a:solidFill>
          <a:ln/>
        </p:spPr>
        <p:txBody>
          <a:bodyPr/>
          <a:lstStyle/>
          <a:p>
            <a:endParaRPr lang="fr-FR"/>
          </a:p>
        </p:txBody>
      </p:sp>
      <p:sp>
        <p:nvSpPr>
          <p:cNvPr id="11" name="Shape 7"/>
          <p:cNvSpPr/>
          <p:nvPr/>
        </p:nvSpPr>
        <p:spPr>
          <a:xfrm rot="1560000">
            <a:off x="9464040" y="3611880"/>
            <a:ext cx="1671066" cy="1671066"/>
          </a:xfrm>
          <a:prstGeom prst="roundRect">
            <a:avLst>
              <a:gd name="adj" fmla="val 2736"/>
            </a:avLst>
          </a:prstGeom>
          <a:solidFill>
            <a:srgbClr val="B7D3E8">
              <a:alpha val="26000"/>
            </a:srgbClr>
          </a:solidFill>
          <a:ln/>
        </p:spPr>
        <p:txBody>
          <a:bodyPr/>
          <a:lstStyle/>
          <a:p>
            <a:endParaRPr lang="fr-FR"/>
          </a:p>
        </p:txBody>
      </p:sp>
      <p:sp>
        <p:nvSpPr>
          <p:cNvPr id="12" name="ANIM011"/>
          <p:cNvSpPr/>
          <p:nvPr/>
        </p:nvSpPr>
        <p:spPr>
          <a:xfrm>
            <a:off x="658368" y="1463040"/>
            <a:ext cx="10881360" cy="731520"/>
          </a:xfrm>
          <a:prstGeom prst="rect">
            <a:avLst/>
          </a:prstGeom>
          <a:noFill/>
          <a:ln/>
        </p:spPr>
        <p:txBody>
          <a:bodyPr wrap="square" rtlCol="0" anchor="ctr"/>
          <a:lstStyle/>
          <a:p>
            <a:pPr marL="0" indent="0">
              <a:buNone/>
            </a:pPr>
            <a:r>
              <a:rPr lang="en-US" sz="2800" b="1" dirty="0">
                <a:solidFill>
                  <a:srgbClr val="0E2841"/>
                </a:solidFill>
                <a:latin typeface="Calibri" pitchFamily="34" charset="0"/>
                <a:ea typeface="Calibri" pitchFamily="34" charset="-122"/>
                <a:cs typeface="Calibri" pitchFamily="34" charset="-120"/>
              </a:rPr>
              <a:t>For most of our history, ophthalmologists sat inside the fitness </a:t>
            </a:r>
            <a:r>
              <a:rPr lang="en-US" sz="2800" b="1" dirty="0" err="1">
                <a:solidFill>
                  <a:srgbClr val="0E2841"/>
                </a:solidFill>
                <a:latin typeface="Calibri" pitchFamily="34" charset="0"/>
                <a:ea typeface="Calibri" pitchFamily="34" charset="-122"/>
                <a:cs typeface="Calibri" pitchFamily="34" charset="-120"/>
              </a:rPr>
              <a:t>centres</a:t>
            </a:r>
            <a:r>
              <a:rPr lang="en-US" sz="2800" b="1" dirty="0">
                <a:solidFill>
                  <a:srgbClr val="0E2841"/>
                </a:solidFill>
                <a:latin typeface="Calibri" pitchFamily="34" charset="0"/>
                <a:ea typeface="Calibri" pitchFamily="34" charset="-122"/>
                <a:cs typeface="Calibri" pitchFamily="34" charset="-120"/>
              </a:rPr>
              <a:t>.</a:t>
            </a:r>
            <a:endParaRPr lang="en-US" sz="2800" dirty="0"/>
          </a:p>
        </p:txBody>
      </p:sp>
      <p:sp>
        <p:nvSpPr>
          <p:cNvPr id="13" name="ANIM012"/>
          <p:cNvSpPr/>
          <p:nvPr/>
        </p:nvSpPr>
        <p:spPr>
          <a:xfrm>
            <a:off x="658368" y="2377440"/>
            <a:ext cx="10881360" cy="768096"/>
          </a:xfrm>
          <a:prstGeom prst="roundRect">
            <a:avLst>
              <a:gd name="adj" fmla="val 7143"/>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4" name="ANIM012"/>
          <p:cNvSpPr/>
          <p:nvPr/>
        </p:nvSpPr>
        <p:spPr>
          <a:xfrm>
            <a:off x="932688" y="2670048"/>
            <a:ext cx="182880" cy="182880"/>
          </a:xfrm>
          <a:prstGeom prst="ellipse">
            <a:avLst/>
          </a:prstGeom>
          <a:solidFill>
            <a:srgbClr val="156082"/>
          </a:solidFill>
          <a:ln/>
        </p:spPr>
        <p:txBody>
          <a:bodyPr/>
          <a:lstStyle/>
          <a:p>
            <a:endParaRPr lang="fr-FR"/>
          </a:p>
        </p:txBody>
      </p:sp>
      <p:sp>
        <p:nvSpPr>
          <p:cNvPr id="15" name="ANIM012"/>
          <p:cNvSpPr/>
          <p:nvPr/>
        </p:nvSpPr>
        <p:spPr>
          <a:xfrm>
            <a:off x="1371600" y="2377440"/>
            <a:ext cx="4663440" cy="768096"/>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The fundus was performed in the same visit</a:t>
            </a:r>
            <a:endParaRPr lang="en-US" sz="1600" dirty="0"/>
          </a:p>
        </p:txBody>
      </p:sp>
      <p:sp>
        <p:nvSpPr>
          <p:cNvPr id="17" name="ANIM013"/>
          <p:cNvSpPr/>
          <p:nvPr/>
        </p:nvSpPr>
        <p:spPr>
          <a:xfrm>
            <a:off x="658368" y="3236976"/>
            <a:ext cx="10881360" cy="768096"/>
          </a:xfrm>
          <a:prstGeom prst="roundRect">
            <a:avLst>
              <a:gd name="adj" fmla="val 7143"/>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8" name="ANIM013"/>
          <p:cNvSpPr/>
          <p:nvPr/>
        </p:nvSpPr>
        <p:spPr>
          <a:xfrm>
            <a:off x="932688" y="3529584"/>
            <a:ext cx="182880" cy="182880"/>
          </a:xfrm>
          <a:prstGeom prst="ellipse">
            <a:avLst/>
          </a:prstGeom>
          <a:solidFill>
            <a:srgbClr val="156082"/>
          </a:solidFill>
          <a:ln/>
        </p:spPr>
        <p:txBody>
          <a:bodyPr/>
          <a:lstStyle/>
          <a:p>
            <a:endParaRPr lang="fr-FR"/>
          </a:p>
        </p:txBody>
      </p:sp>
      <p:sp>
        <p:nvSpPr>
          <p:cNvPr id="19" name="ANIM013"/>
          <p:cNvSpPr/>
          <p:nvPr/>
        </p:nvSpPr>
        <p:spPr>
          <a:xfrm>
            <a:off x="1371600" y="3236976"/>
            <a:ext cx="4663440" cy="768096"/>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It was read on the spot</a:t>
            </a:r>
            <a:endParaRPr lang="en-US" sz="1600" dirty="0"/>
          </a:p>
        </p:txBody>
      </p:sp>
      <p:sp>
        <p:nvSpPr>
          <p:cNvPr id="20" name="ANIM013"/>
          <p:cNvSpPr/>
          <p:nvPr/>
        </p:nvSpPr>
        <p:spPr>
          <a:xfrm>
            <a:off x="5597912" y="3236976"/>
            <a:ext cx="5758936" cy="768096"/>
          </a:xfrm>
          <a:prstGeom prst="rect">
            <a:avLst/>
          </a:prstGeom>
          <a:noFill/>
          <a:ln/>
        </p:spPr>
        <p:txBody>
          <a:bodyPr wrap="square" rtlCol="0" anchor="ctr"/>
          <a:lstStyle/>
          <a:p>
            <a:pPr marL="0" indent="0">
              <a:buNone/>
            </a:pPr>
            <a:r>
              <a:rPr lang="en-US" sz="1350" dirty="0">
                <a:solidFill>
                  <a:srgbClr val="595959"/>
                </a:solidFill>
                <a:latin typeface="Calibri" pitchFamily="34" charset="0"/>
                <a:ea typeface="Calibri" pitchFamily="34" charset="-122"/>
                <a:cs typeface="Calibri" pitchFamily="34" charset="-120"/>
              </a:rPr>
              <a:t>No image was sent to an external ophthalmologist. No report was awaited.</a:t>
            </a:r>
            <a:endParaRPr lang="en-US" sz="1350" dirty="0"/>
          </a:p>
        </p:txBody>
      </p:sp>
      <p:sp>
        <p:nvSpPr>
          <p:cNvPr id="21" name="ANIM014"/>
          <p:cNvSpPr/>
          <p:nvPr/>
        </p:nvSpPr>
        <p:spPr>
          <a:xfrm>
            <a:off x="658368" y="4096512"/>
            <a:ext cx="10881360" cy="768096"/>
          </a:xfrm>
          <a:prstGeom prst="roundRect">
            <a:avLst>
              <a:gd name="adj" fmla="val 7143"/>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2" name="ANIM014"/>
          <p:cNvSpPr/>
          <p:nvPr/>
        </p:nvSpPr>
        <p:spPr>
          <a:xfrm>
            <a:off x="932688" y="4389120"/>
            <a:ext cx="182880" cy="182880"/>
          </a:xfrm>
          <a:prstGeom prst="ellipse">
            <a:avLst/>
          </a:prstGeom>
          <a:solidFill>
            <a:srgbClr val="156082"/>
          </a:solidFill>
          <a:ln/>
        </p:spPr>
        <p:txBody>
          <a:bodyPr/>
          <a:lstStyle/>
          <a:p>
            <a:endParaRPr lang="fr-FR"/>
          </a:p>
        </p:txBody>
      </p:sp>
      <p:sp>
        <p:nvSpPr>
          <p:cNvPr id="23" name="ANIM014"/>
          <p:cNvSpPr/>
          <p:nvPr/>
        </p:nvSpPr>
        <p:spPr>
          <a:xfrm>
            <a:off x="1371599" y="4096512"/>
            <a:ext cx="5386039" cy="768096"/>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The fitness physician signed the certificate on the same day</a:t>
            </a:r>
            <a:endParaRPr lang="en-US" sz="1600" dirty="0"/>
          </a:p>
        </p:txBody>
      </p:sp>
      <p:sp>
        <p:nvSpPr>
          <p:cNvPr id="25" name="ANIM015"/>
          <p:cNvSpPr/>
          <p:nvPr/>
        </p:nvSpPr>
        <p:spPr>
          <a:xfrm>
            <a:off x="658368" y="4956048"/>
            <a:ext cx="10881360" cy="768096"/>
          </a:xfrm>
          <a:prstGeom prst="roundRect">
            <a:avLst>
              <a:gd name="adj" fmla="val 7143"/>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26" name="ANIM015"/>
          <p:cNvSpPr/>
          <p:nvPr/>
        </p:nvSpPr>
        <p:spPr>
          <a:xfrm>
            <a:off x="932688" y="5248656"/>
            <a:ext cx="182880" cy="182880"/>
          </a:xfrm>
          <a:prstGeom prst="ellipse">
            <a:avLst/>
          </a:prstGeom>
          <a:solidFill>
            <a:srgbClr val="CF2E12"/>
          </a:solidFill>
          <a:ln/>
        </p:spPr>
        <p:txBody>
          <a:bodyPr/>
          <a:lstStyle/>
          <a:p>
            <a:endParaRPr lang="fr-FR"/>
          </a:p>
        </p:txBody>
      </p:sp>
      <p:sp>
        <p:nvSpPr>
          <p:cNvPr id="27" name="ANIM015"/>
          <p:cNvSpPr/>
          <p:nvPr/>
        </p:nvSpPr>
        <p:spPr>
          <a:xfrm>
            <a:off x="1371599" y="4956048"/>
            <a:ext cx="5138927" cy="768096"/>
          </a:xfrm>
          <a:prstGeom prst="rect">
            <a:avLst/>
          </a:prstGeom>
          <a:noFill/>
          <a:ln/>
        </p:spPr>
        <p:txBody>
          <a:bodyPr wrap="square" rtlCol="0" anchor="ctr"/>
          <a:lstStyle/>
          <a:p>
            <a:pPr marL="0" indent="0">
              <a:buNone/>
            </a:pPr>
            <a:r>
              <a:rPr lang="en-US" sz="1600" b="1" dirty="0">
                <a:solidFill>
                  <a:srgbClr val="CF2E12"/>
                </a:solidFill>
                <a:latin typeface="Calibri" pitchFamily="34" charset="0"/>
                <a:ea typeface="Calibri" pitchFamily="34" charset="-122"/>
                <a:cs typeface="Calibri" pitchFamily="34" charset="-120"/>
              </a:rPr>
              <a:t>So a systematic fundus was part of a routine examination</a:t>
            </a:r>
            <a:endParaRPr lang="en-US" sz="1600" dirty="0"/>
          </a:p>
        </p:txBody>
      </p:sp>
      <p:sp>
        <p:nvSpPr>
          <p:cNvPr id="29" name="ANIM016"/>
          <p:cNvSpPr/>
          <p:nvPr/>
        </p:nvSpPr>
        <p:spPr>
          <a:xfrm>
            <a:off x="658368" y="5815584"/>
            <a:ext cx="10881360" cy="420624"/>
          </a:xfrm>
          <a:prstGeom prst="rect">
            <a:avLst/>
          </a:prstGeom>
          <a:noFill/>
          <a:ln/>
        </p:spPr>
        <p:txBody>
          <a:bodyPr wrap="square" rtlCol="0" anchor="ctr"/>
          <a:lstStyle/>
          <a:p>
            <a:pPr marL="0" indent="0" algn="ctr">
              <a:buNone/>
            </a:pPr>
            <a:r>
              <a:rPr lang="en-US" sz="1600" b="1" dirty="0">
                <a:solidFill>
                  <a:srgbClr val="0E2841"/>
                </a:solidFill>
                <a:latin typeface="Calibri" pitchFamily="34" charset="0"/>
                <a:ea typeface="Calibri" pitchFamily="34" charset="-122"/>
                <a:cs typeface="Calibri" pitchFamily="34" charset="-120"/>
              </a:rPr>
              <a:t>Examining everybody was never a scientific position. It was the easiest option available.</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THEN THE OPHTHALMOLOGISTS LEFT</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And we had to find another way</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6</a:t>
            </a:r>
            <a:endParaRPr lang="en-US" sz="1000" dirty="0"/>
          </a:p>
        </p:txBody>
      </p:sp>
      <p:sp>
        <p:nvSpPr>
          <p:cNvPr id="9" name="ANIM017"/>
          <p:cNvSpPr/>
          <p:nvPr/>
        </p:nvSpPr>
        <p:spPr>
          <a:xfrm>
            <a:off x="566928" y="1316736"/>
            <a:ext cx="11091672" cy="1060704"/>
          </a:xfrm>
          <a:prstGeom prst="roundRect">
            <a:avLst>
              <a:gd name="adj" fmla="val 5172"/>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17"/>
          <p:cNvSpPr/>
          <p:nvPr/>
        </p:nvSpPr>
        <p:spPr>
          <a:xfrm>
            <a:off x="566928" y="1316736"/>
            <a:ext cx="11091672" cy="1060704"/>
          </a:xfrm>
          <a:prstGeom prst="rect">
            <a:avLst/>
          </a:prstGeom>
          <a:noFill/>
          <a:ln/>
        </p:spPr>
        <p:txBody>
          <a:bodyPr wrap="square" rtlCol="0" anchor="ctr"/>
          <a:lstStyle/>
          <a:p>
            <a:pPr marL="0" indent="0" algn="ctr">
              <a:buNone/>
            </a:pPr>
            <a:r>
              <a:rPr lang="en-US" sz="1900" b="1" dirty="0">
                <a:solidFill>
                  <a:srgbClr val="0E2841"/>
                </a:solidFill>
                <a:latin typeface="Calibri" pitchFamily="34" charset="0"/>
                <a:ea typeface="Calibri" pitchFamily="34" charset="-122"/>
                <a:cs typeface="Calibri" pitchFamily="34" charset="-120"/>
              </a:rPr>
              <a:t>France has a national shortage of ophthalmologists. It is not going to reverse.</a:t>
            </a:r>
            <a:endParaRPr lang="en-US" sz="1900" dirty="0"/>
          </a:p>
        </p:txBody>
      </p:sp>
      <p:sp>
        <p:nvSpPr>
          <p:cNvPr id="11" name="ANIM018"/>
          <p:cNvSpPr/>
          <p:nvPr/>
        </p:nvSpPr>
        <p:spPr>
          <a:xfrm>
            <a:off x="566928" y="2523744"/>
            <a:ext cx="11091672" cy="1060704"/>
          </a:xfrm>
          <a:prstGeom prst="roundRect">
            <a:avLst>
              <a:gd name="adj" fmla="val 5172"/>
            </a:avLst>
          </a:prstGeom>
          <a:solidFill>
            <a:srgbClr val="E7EEF3"/>
          </a:solidFill>
          <a:ln w="12700">
            <a:solidFill>
              <a:srgbClr val="CBDCE8"/>
            </a:solidFill>
            <a:prstDash val="solid"/>
          </a:ln>
          <a:effectLst>
            <a:outerShdw blurRad="101600" dist="12700" dir="5400000" algn="bl" rotWithShape="0">
              <a:srgbClr val="000000">
                <a:alpha val="6000"/>
              </a:srgbClr>
            </a:outerShdw>
          </a:effectLst>
        </p:spPr>
        <p:txBody>
          <a:bodyPr/>
          <a:lstStyle/>
          <a:p>
            <a:endParaRPr lang="fr-FR"/>
          </a:p>
        </p:txBody>
      </p:sp>
      <p:sp>
        <p:nvSpPr>
          <p:cNvPr id="12" name="ANIM018"/>
          <p:cNvSpPr/>
          <p:nvPr/>
        </p:nvSpPr>
        <p:spPr>
          <a:xfrm>
            <a:off x="841248" y="2523744"/>
            <a:ext cx="10543032" cy="1060704"/>
          </a:xfrm>
          <a:prstGeom prst="rect">
            <a:avLst/>
          </a:prstGeom>
          <a:noFill/>
          <a:ln/>
        </p:spPr>
        <p:txBody>
          <a:bodyPr wrap="square" rtlCol="0" anchor="ctr"/>
          <a:lstStyle/>
          <a:p>
            <a:pPr marL="0" indent="0">
              <a:buNone/>
            </a:pPr>
            <a:r>
              <a:rPr lang="en-US" sz="1900" b="1" dirty="0">
                <a:solidFill>
                  <a:srgbClr val="156082"/>
                </a:solidFill>
                <a:latin typeface="Calibri" pitchFamily="34" charset="0"/>
                <a:ea typeface="Calibri" pitchFamily="34" charset="-122"/>
                <a:cs typeface="Calibri" pitchFamily="34" charset="-120"/>
              </a:rPr>
              <a:t>Our first step : orthoptists.  </a:t>
            </a:r>
            <a:r>
              <a:rPr lang="en-US" sz="1500" dirty="0">
                <a:solidFill>
                  <a:srgbClr val="0E2841"/>
                </a:solidFill>
                <a:latin typeface="Calibri" pitchFamily="34" charset="0"/>
                <a:ea typeface="Calibri" pitchFamily="34" charset="-122"/>
                <a:cs typeface="Calibri" pitchFamily="34" charset="-120"/>
              </a:rPr>
              <a:t>In France, an orthoptist is a paramedical professional trained in vision — three years of study, working under medical supervision.</a:t>
            </a:r>
            <a:endParaRPr lang="en-US" sz="1900" dirty="0"/>
          </a:p>
        </p:txBody>
      </p:sp>
      <p:sp>
        <p:nvSpPr>
          <p:cNvPr id="13" name="ANIM019"/>
          <p:cNvSpPr/>
          <p:nvPr/>
        </p:nvSpPr>
        <p:spPr>
          <a:xfrm>
            <a:off x="566928" y="3730752"/>
            <a:ext cx="5440680" cy="1700784"/>
          </a:xfrm>
          <a:prstGeom prst="roundRect">
            <a:avLst>
              <a:gd name="adj" fmla="val 3226"/>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4" name="ANIM019"/>
          <p:cNvSpPr/>
          <p:nvPr/>
        </p:nvSpPr>
        <p:spPr>
          <a:xfrm>
            <a:off x="822960" y="3895344"/>
            <a:ext cx="4928616" cy="365760"/>
          </a:xfrm>
          <a:prstGeom prst="rect">
            <a:avLst/>
          </a:prstGeom>
          <a:noFill/>
          <a:ln/>
        </p:spPr>
        <p:txBody>
          <a:bodyPr wrap="square" rtlCol="0" anchor="ctr"/>
          <a:lstStyle/>
          <a:p>
            <a:pPr marL="0" indent="0">
              <a:buNone/>
            </a:pPr>
            <a:r>
              <a:rPr lang="en-US" sz="1600" b="1" dirty="0">
                <a:solidFill>
                  <a:srgbClr val="156082"/>
                </a:solidFill>
                <a:latin typeface="Calibri" pitchFamily="34" charset="0"/>
                <a:ea typeface="Calibri" pitchFamily="34" charset="-122"/>
                <a:cs typeface="Calibri" pitchFamily="34" charset="-120"/>
              </a:rPr>
              <a:t>They do the whole visual assessment</a:t>
            </a:r>
            <a:endParaRPr lang="en-US" sz="1600" dirty="0"/>
          </a:p>
        </p:txBody>
      </p:sp>
      <p:sp>
        <p:nvSpPr>
          <p:cNvPr id="15" name="ANIM019"/>
          <p:cNvSpPr/>
          <p:nvPr/>
        </p:nvSpPr>
        <p:spPr>
          <a:xfrm>
            <a:off x="822960" y="4315968"/>
            <a:ext cx="4928616" cy="969264"/>
          </a:xfrm>
          <a:prstGeom prst="rect">
            <a:avLst/>
          </a:prstGeom>
          <a:noFill/>
          <a:ln/>
        </p:spPr>
        <p:txBody>
          <a:bodyPr wrap="square" rtlCol="0" anchor="t"/>
          <a:lstStyle/>
          <a:p>
            <a:pPr marL="0" indent="0">
              <a:buNone/>
            </a:pPr>
            <a:r>
              <a:rPr lang="en-US" sz="1300" dirty="0">
                <a:solidFill>
                  <a:srgbClr val="595959"/>
                </a:solidFill>
                <a:latin typeface="Calibri" pitchFamily="34" charset="0"/>
                <a:ea typeface="Calibri" pitchFamily="34" charset="-122"/>
                <a:cs typeface="Calibri" pitchFamily="34" charset="-120"/>
              </a:rPr>
              <a:t>Acuity · visual field · colour · contrast · glare · binocular vision · motility · refractometry · keratometry · intraocular pressure. In practice they meet all of our demand, and meet it well.</a:t>
            </a:r>
            <a:endParaRPr lang="en-US" sz="1300" dirty="0"/>
          </a:p>
        </p:txBody>
      </p:sp>
      <p:sp>
        <p:nvSpPr>
          <p:cNvPr id="16" name="ANIM020"/>
          <p:cNvSpPr/>
          <p:nvPr/>
        </p:nvSpPr>
        <p:spPr>
          <a:xfrm>
            <a:off x="6217920" y="3730752"/>
            <a:ext cx="5440680" cy="1700784"/>
          </a:xfrm>
          <a:prstGeom prst="roundRect">
            <a:avLst>
              <a:gd name="adj" fmla="val 3226"/>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7" name="ANIM020"/>
          <p:cNvSpPr/>
          <p:nvPr/>
        </p:nvSpPr>
        <p:spPr>
          <a:xfrm>
            <a:off x="6473952" y="3895344"/>
            <a:ext cx="4928616" cy="365760"/>
          </a:xfrm>
          <a:prstGeom prst="rect">
            <a:avLst/>
          </a:prstGeom>
          <a:noFill/>
          <a:ln/>
        </p:spPr>
        <p:txBody>
          <a:bodyPr wrap="square" rtlCol="0" anchor="ctr"/>
          <a:lstStyle/>
          <a:p>
            <a:pPr marL="0" indent="0">
              <a:buNone/>
            </a:pPr>
            <a:r>
              <a:rPr lang="en-US" sz="1600" b="1" dirty="0">
                <a:solidFill>
                  <a:srgbClr val="CF2E12"/>
                </a:solidFill>
                <a:latin typeface="Calibri" pitchFamily="34" charset="0"/>
                <a:ea typeface="Calibri" pitchFamily="34" charset="-122"/>
                <a:cs typeface="Calibri" pitchFamily="34" charset="-120"/>
              </a:rPr>
              <a:t>But not the fundus</a:t>
            </a:r>
            <a:endParaRPr lang="en-US" sz="1600" dirty="0"/>
          </a:p>
        </p:txBody>
      </p:sp>
      <p:sp>
        <p:nvSpPr>
          <p:cNvPr id="18" name="ANIM020"/>
          <p:cNvSpPr/>
          <p:nvPr/>
        </p:nvSpPr>
        <p:spPr>
          <a:xfrm>
            <a:off x="6473952" y="4315968"/>
            <a:ext cx="4928616" cy="969264"/>
          </a:xfrm>
          <a:prstGeom prst="rect">
            <a:avLst/>
          </a:prstGeom>
          <a:noFill/>
          <a:ln/>
        </p:spPr>
        <p:txBody>
          <a:bodyPr wrap="square" rtlCol="0" anchor="t"/>
          <a:lstStyle/>
          <a:p>
            <a:pPr marL="0" indent="0">
              <a:buNone/>
            </a:pPr>
            <a:r>
              <a:rPr lang="en-US" sz="1300" dirty="0">
                <a:solidFill>
                  <a:srgbClr val="595959"/>
                </a:solidFill>
                <a:latin typeface="Calibri" pitchFamily="34" charset="0"/>
                <a:ea typeface="Calibri" pitchFamily="34" charset="-122"/>
                <a:cs typeface="Calibri" pitchFamily="34" charset="-120"/>
              </a:rPr>
              <a:t>French law does not allow them to perform it, and they cannot carry the ophthalmological judgement a fitness decision sometimes needs. They were never meant to replace a specialist.</a:t>
            </a:r>
            <a:endParaRPr lang="en-US" sz="1300" dirty="0"/>
          </a:p>
        </p:txBody>
      </p:sp>
      <p:sp>
        <p:nvSpPr>
          <p:cNvPr id="19" name="ANIM021"/>
          <p:cNvSpPr/>
          <p:nvPr/>
        </p:nvSpPr>
        <p:spPr>
          <a:xfrm>
            <a:off x="566928" y="5541264"/>
            <a:ext cx="11091672" cy="566928"/>
          </a:xfrm>
          <a:prstGeom prst="roundRect">
            <a:avLst>
              <a:gd name="adj" fmla="val 9677"/>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0" name="ANIM021"/>
          <p:cNvSpPr/>
          <p:nvPr/>
        </p:nvSpPr>
        <p:spPr>
          <a:xfrm>
            <a:off x="566928" y="5541264"/>
            <a:ext cx="11091672" cy="566928"/>
          </a:xfrm>
          <a:prstGeom prst="rect">
            <a:avLst/>
          </a:prstGeom>
          <a:noFill/>
          <a:ln/>
        </p:spPr>
        <p:txBody>
          <a:bodyPr wrap="square" rtlCol="0" anchor="ctr"/>
          <a:lstStyle/>
          <a:p>
            <a:pPr marL="0" indent="0" algn="ctr">
              <a:buNone/>
            </a:pPr>
            <a:r>
              <a:rPr lang="en-US" sz="1700" b="1" dirty="0">
                <a:solidFill>
                  <a:srgbClr val="0E2841"/>
                </a:solidFill>
                <a:latin typeface="Calibri" pitchFamily="34" charset="0"/>
                <a:ea typeface="Calibri" pitchFamily="34" charset="-122"/>
                <a:cs typeface="Calibri" pitchFamily="34" charset="-120"/>
              </a:rPr>
              <a:t>So they needed a rule : when to refer to an ophthalmologist in railway fitness medicine ?</a:t>
            </a:r>
            <a:endParaRPr lang="en-US" sz="1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THE PATHWAY</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Who sees the eye, and who decides</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7</a:t>
            </a:r>
            <a:endParaRPr lang="en-US" sz="1000" dirty="0"/>
          </a:p>
        </p:txBody>
      </p:sp>
      <p:sp>
        <p:nvSpPr>
          <p:cNvPr id="9" name="ANIM022"/>
          <p:cNvSpPr/>
          <p:nvPr/>
        </p:nvSpPr>
        <p:spPr>
          <a:xfrm>
            <a:off x="566928" y="3163824"/>
            <a:ext cx="2514600" cy="1060704"/>
          </a:xfrm>
          <a:prstGeom prst="roundRect">
            <a:avLst>
              <a:gd name="adj" fmla="val 6897"/>
            </a:avLst>
          </a:prstGeom>
          <a:solidFill>
            <a:srgbClr val="156082"/>
          </a:solidFill>
          <a:ln w="12700">
            <a:solidFill>
              <a:srgbClr val="156082"/>
            </a:solidFill>
            <a:prstDash val="solid"/>
          </a:ln>
        </p:spPr>
        <p:txBody>
          <a:bodyPr/>
          <a:lstStyle/>
          <a:p>
            <a:endParaRPr lang="fr-FR"/>
          </a:p>
        </p:txBody>
      </p:sp>
      <p:sp>
        <p:nvSpPr>
          <p:cNvPr id="10" name="ANIM022"/>
          <p:cNvSpPr/>
          <p:nvPr/>
        </p:nvSpPr>
        <p:spPr>
          <a:xfrm>
            <a:off x="694944" y="3163824"/>
            <a:ext cx="2258568" cy="1060704"/>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ORTHOPTIC</a:t>
            </a:r>
            <a:endParaRPr lang="en-US" sz="1400" dirty="0"/>
          </a:p>
          <a:p>
            <a:pPr marL="0" indent="0" algn="ctr">
              <a:buNone/>
            </a:pPr>
            <a:r>
              <a:rPr lang="en-US" sz="1400" b="1" dirty="0">
                <a:solidFill>
                  <a:srgbClr val="FFFFFF"/>
                </a:solidFill>
                <a:latin typeface="Calibri" pitchFamily="34" charset="0"/>
                <a:ea typeface="Calibri" pitchFamily="34" charset="-122"/>
                <a:cs typeface="Calibri" pitchFamily="34" charset="-120"/>
              </a:rPr>
              <a:t>ASSESSMENT</a:t>
            </a:r>
            <a:endParaRPr lang="en-US" sz="1400" dirty="0"/>
          </a:p>
        </p:txBody>
      </p:sp>
      <p:sp>
        <p:nvSpPr>
          <p:cNvPr id="11" name="ANIM023"/>
          <p:cNvSpPr/>
          <p:nvPr/>
        </p:nvSpPr>
        <p:spPr>
          <a:xfrm>
            <a:off x="3172968" y="3538728"/>
            <a:ext cx="475488" cy="310896"/>
          </a:xfrm>
          <a:prstGeom prst="rightArrow">
            <a:avLst/>
          </a:prstGeom>
          <a:solidFill>
            <a:srgbClr val="B8B8B8"/>
          </a:solidFill>
          <a:ln/>
        </p:spPr>
        <p:txBody>
          <a:bodyPr/>
          <a:lstStyle/>
          <a:p>
            <a:endParaRPr lang="fr-FR"/>
          </a:p>
        </p:txBody>
      </p:sp>
      <p:sp>
        <p:nvSpPr>
          <p:cNvPr id="12" name="ANIM023"/>
          <p:cNvSpPr/>
          <p:nvPr/>
        </p:nvSpPr>
        <p:spPr>
          <a:xfrm>
            <a:off x="3739896" y="2944368"/>
            <a:ext cx="2286000" cy="1499616"/>
          </a:xfrm>
          <a:prstGeom prst="diamond">
            <a:avLst/>
          </a:prstGeom>
          <a:solidFill>
            <a:srgbClr val="E7EEF3"/>
          </a:solidFill>
          <a:ln w="15875">
            <a:solidFill>
              <a:srgbClr val="9EC0D6"/>
            </a:solidFill>
            <a:prstDash val="solid"/>
          </a:ln>
        </p:spPr>
        <p:txBody>
          <a:bodyPr/>
          <a:lstStyle/>
          <a:p>
            <a:endParaRPr lang="fr-FR"/>
          </a:p>
        </p:txBody>
      </p:sp>
      <p:sp>
        <p:nvSpPr>
          <p:cNvPr id="13" name="ANIM023"/>
          <p:cNvSpPr/>
          <p:nvPr/>
        </p:nvSpPr>
        <p:spPr>
          <a:xfrm>
            <a:off x="3739896" y="2944368"/>
            <a:ext cx="2286000" cy="1499616"/>
          </a:xfrm>
          <a:prstGeom prst="rect">
            <a:avLst/>
          </a:prstGeom>
          <a:noFill/>
          <a:ln/>
        </p:spPr>
        <p:txBody>
          <a:bodyPr wrap="square" rtlCol="0" anchor="ctr"/>
          <a:lstStyle/>
          <a:p>
            <a:pPr marL="0" indent="0" algn="ctr">
              <a:buNone/>
            </a:pPr>
            <a:r>
              <a:rPr lang="en-US" sz="1400" b="1" dirty="0">
                <a:solidFill>
                  <a:srgbClr val="156082"/>
                </a:solidFill>
                <a:latin typeface="Calibri" pitchFamily="34" charset="0"/>
                <a:ea typeface="Calibri" pitchFamily="34" charset="-122"/>
                <a:cs typeface="Calibri" pitchFamily="34" charset="-120"/>
              </a:rPr>
              <a:t>A TRIGGER ?</a:t>
            </a:r>
            <a:endParaRPr lang="en-US" sz="1400" dirty="0"/>
          </a:p>
        </p:txBody>
      </p:sp>
      <p:sp>
        <p:nvSpPr>
          <p:cNvPr id="14" name="ANIM024"/>
          <p:cNvSpPr/>
          <p:nvPr/>
        </p:nvSpPr>
        <p:spPr>
          <a:xfrm>
            <a:off x="6144768" y="2029968"/>
            <a:ext cx="640080" cy="310896"/>
          </a:xfrm>
          <a:prstGeom prst="rect">
            <a:avLst/>
          </a:prstGeom>
          <a:noFill/>
          <a:ln/>
        </p:spPr>
        <p:txBody>
          <a:bodyPr wrap="square" rtlCol="0" anchor="ctr"/>
          <a:lstStyle/>
          <a:p>
            <a:pPr marL="0" indent="0">
              <a:buNone/>
            </a:pPr>
            <a:r>
              <a:rPr lang="en-US" sz="1250" b="1" dirty="0">
                <a:solidFill>
                  <a:srgbClr val="CF2E12"/>
                </a:solidFill>
                <a:latin typeface="Calibri" pitchFamily="34" charset="0"/>
                <a:ea typeface="Calibri" pitchFamily="34" charset="-122"/>
                <a:cs typeface="Calibri" pitchFamily="34" charset="-120"/>
              </a:rPr>
              <a:t>YES</a:t>
            </a:r>
            <a:endParaRPr lang="en-US" sz="1250" dirty="0"/>
          </a:p>
        </p:txBody>
      </p:sp>
      <p:sp>
        <p:nvSpPr>
          <p:cNvPr id="15" name="ANIM024"/>
          <p:cNvSpPr/>
          <p:nvPr/>
        </p:nvSpPr>
        <p:spPr>
          <a:xfrm>
            <a:off x="4882896" y="2340864"/>
            <a:ext cx="0" cy="603504"/>
          </a:xfrm>
          <a:prstGeom prst="line">
            <a:avLst/>
          </a:prstGeom>
          <a:noFill/>
          <a:ln w="25400">
            <a:solidFill>
              <a:srgbClr val="F2C4B8"/>
            </a:solidFill>
            <a:prstDash val="solid"/>
          </a:ln>
        </p:spPr>
        <p:txBody>
          <a:bodyPr/>
          <a:lstStyle/>
          <a:p>
            <a:endParaRPr lang="fr-FR"/>
          </a:p>
        </p:txBody>
      </p:sp>
      <p:sp>
        <p:nvSpPr>
          <p:cNvPr id="16" name="ANIM024"/>
          <p:cNvSpPr/>
          <p:nvPr/>
        </p:nvSpPr>
        <p:spPr>
          <a:xfrm>
            <a:off x="4882896" y="2340864"/>
            <a:ext cx="1188720" cy="0"/>
          </a:xfrm>
          <a:prstGeom prst="line">
            <a:avLst/>
          </a:prstGeom>
          <a:noFill/>
          <a:ln w="25400">
            <a:solidFill>
              <a:srgbClr val="F2C4B8"/>
            </a:solidFill>
            <a:prstDash val="solid"/>
          </a:ln>
        </p:spPr>
        <p:txBody>
          <a:bodyPr/>
          <a:lstStyle/>
          <a:p>
            <a:endParaRPr lang="fr-FR"/>
          </a:p>
        </p:txBody>
      </p:sp>
      <p:sp>
        <p:nvSpPr>
          <p:cNvPr id="17" name="ANIM024"/>
          <p:cNvSpPr/>
          <p:nvPr/>
        </p:nvSpPr>
        <p:spPr>
          <a:xfrm>
            <a:off x="6071616" y="2185416"/>
            <a:ext cx="475488" cy="310896"/>
          </a:xfrm>
          <a:prstGeom prst="rightArrow">
            <a:avLst/>
          </a:prstGeom>
          <a:solidFill>
            <a:srgbClr val="F2C4B8"/>
          </a:solidFill>
          <a:ln/>
        </p:spPr>
        <p:txBody>
          <a:bodyPr/>
          <a:lstStyle/>
          <a:p>
            <a:endParaRPr lang="fr-FR"/>
          </a:p>
        </p:txBody>
      </p:sp>
      <p:sp>
        <p:nvSpPr>
          <p:cNvPr id="18" name="ANIM024"/>
          <p:cNvSpPr/>
          <p:nvPr/>
        </p:nvSpPr>
        <p:spPr>
          <a:xfrm>
            <a:off x="6656832" y="1792224"/>
            <a:ext cx="2834640" cy="1097280"/>
          </a:xfrm>
          <a:prstGeom prst="roundRect">
            <a:avLst>
              <a:gd name="adj" fmla="val 6667"/>
            </a:avLst>
          </a:prstGeom>
          <a:solidFill>
            <a:srgbClr val="FDF1EE"/>
          </a:solidFill>
          <a:ln w="12700">
            <a:solidFill>
              <a:srgbClr val="F2C4B8"/>
            </a:solidFill>
            <a:prstDash val="solid"/>
          </a:ln>
        </p:spPr>
        <p:txBody>
          <a:bodyPr/>
          <a:lstStyle/>
          <a:p>
            <a:endParaRPr lang="fr-FR"/>
          </a:p>
        </p:txBody>
      </p:sp>
      <p:sp>
        <p:nvSpPr>
          <p:cNvPr id="19" name="ANIM024"/>
          <p:cNvSpPr/>
          <p:nvPr/>
        </p:nvSpPr>
        <p:spPr>
          <a:xfrm>
            <a:off x="6784848" y="1792224"/>
            <a:ext cx="2578608" cy="1097280"/>
          </a:xfrm>
          <a:prstGeom prst="rect">
            <a:avLst/>
          </a:prstGeom>
          <a:noFill/>
          <a:ln/>
        </p:spPr>
        <p:txBody>
          <a:bodyPr wrap="square" rtlCol="0" anchor="ctr"/>
          <a:lstStyle/>
          <a:p>
            <a:pPr marL="0" indent="0" algn="ctr">
              <a:buNone/>
            </a:pPr>
            <a:r>
              <a:rPr lang="en-US" sz="1300" b="1" dirty="0">
                <a:solidFill>
                  <a:srgbClr val="0E2841"/>
                </a:solidFill>
                <a:latin typeface="Calibri" pitchFamily="34" charset="0"/>
                <a:ea typeface="Calibri" pitchFamily="34" charset="-122"/>
                <a:cs typeface="Calibri" pitchFamily="34" charset="-120"/>
              </a:rPr>
              <a:t>OPHTHALMOLOGIST</a:t>
            </a:r>
            <a:endParaRPr lang="en-US" sz="1300" dirty="0"/>
          </a:p>
          <a:p>
            <a:pPr marL="0" indent="0" algn="ctr">
              <a:buNone/>
            </a:pPr>
            <a:r>
              <a:rPr lang="en-US" sz="1300" b="1" dirty="0">
                <a:solidFill>
                  <a:srgbClr val="0E2841"/>
                </a:solidFill>
                <a:latin typeface="Calibri" pitchFamily="34" charset="0"/>
                <a:ea typeface="Calibri" pitchFamily="34" charset="-122"/>
                <a:cs typeface="Calibri" pitchFamily="34" charset="-120"/>
              </a:rPr>
              <a:t>examination and report</a:t>
            </a:r>
            <a:endParaRPr lang="en-US" sz="1300" dirty="0"/>
          </a:p>
        </p:txBody>
      </p:sp>
      <p:sp>
        <p:nvSpPr>
          <p:cNvPr id="20" name="ANIM024"/>
          <p:cNvSpPr/>
          <p:nvPr/>
        </p:nvSpPr>
        <p:spPr>
          <a:xfrm>
            <a:off x="9491472" y="2340864"/>
            <a:ext cx="896112" cy="0"/>
          </a:xfrm>
          <a:prstGeom prst="line">
            <a:avLst/>
          </a:prstGeom>
          <a:noFill/>
          <a:ln w="25400">
            <a:solidFill>
              <a:srgbClr val="F2C4B8"/>
            </a:solidFill>
            <a:prstDash val="solid"/>
          </a:ln>
        </p:spPr>
        <p:txBody>
          <a:bodyPr/>
          <a:lstStyle/>
          <a:p>
            <a:endParaRPr lang="fr-FR"/>
          </a:p>
        </p:txBody>
      </p:sp>
      <p:sp>
        <p:nvSpPr>
          <p:cNvPr id="21" name="ANIM024"/>
          <p:cNvSpPr/>
          <p:nvPr/>
        </p:nvSpPr>
        <p:spPr>
          <a:xfrm>
            <a:off x="10387584" y="2340864"/>
            <a:ext cx="0" cy="822960"/>
          </a:xfrm>
          <a:prstGeom prst="line">
            <a:avLst/>
          </a:prstGeom>
          <a:noFill/>
          <a:ln w="25400">
            <a:solidFill>
              <a:srgbClr val="F2C4B8"/>
            </a:solidFill>
            <a:prstDash val="solid"/>
          </a:ln>
        </p:spPr>
        <p:txBody>
          <a:bodyPr/>
          <a:lstStyle/>
          <a:p>
            <a:endParaRPr lang="fr-FR"/>
          </a:p>
        </p:txBody>
      </p:sp>
      <p:sp>
        <p:nvSpPr>
          <p:cNvPr id="22" name="ANIM025"/>
          <p:cNvSpPr/>
          <p:nvPr/>
        </p:nvSpPr>
        <p:spPr>
          <a:xfrm>
            <a:off x="6217920" y="3657600"/>
            <a:ext cx="2377440" cy="310896"/>
          </a:xfrm>
          <a:prstGeom prst="rect">
            <a:avLst/>
          </a:prstGeom>
          <a:noFill/>
          <a:ln/>
        </p:spPr>
        <p:txBody>
          <a:bodyPr wrap="square" rtlCol="0" anchor="ctr"/>
          <a:lstStyle/>
          <a:p>
            <a:pPr marL="0" indent="0">
              <a:buNone/>
            </a:pPr>
            <a:r>
              <a:rPr lang="en-US" sz="1250" b="1" dirty="0">
                <a:solidFill>
                  <a:srgbClr val="156082"/>
                </a:solidFill>
                <a:latin typeface="Calibri" pitchFamily="34" charset="0"/>
                <a:ea typeface="Calibri" pitchFamily="34" charset="-122"/>
                <a:cs typeface="Calibri" pitchFamily="34" charset="-120"/>
              </a:rPr>
              <a:t>NO — it stops here</a:t>
            </a:r>
            <a:endParaRPr lang="en-US" sz="1250" dirty="0"/>
          </a:p>
        </p:txBody>
      </p:sp>
      <p:sp>
        <p:nvSpPr>
          <p:cNvPr id="23" name="ANIM025"/>
          <p:cNvSpPr/>
          <p:nvPr/>
        </p:nvSpPr>
        <p:spPr>
          <a:xfrm>
            <a:off x="6025896" y="3538728"/>
            <a:ext cx="2560320" cy="0"/>
          </a:xfrm>
          <a:prstGeom prst="line">
            <a:avLst/>
          </a:prstGeom>
          <a:noFill/>
          <a:ln w="25400">
            <a:solidFill>
              <a:srgbClr val="B8B8B8"/>
            </a:solidFill>
            <a:prstDash val="solid"/>
          </a:ln>
        </p:spPr>
        <p:txBody>
          <a:bodyPr/>
          <a:lstStyle/>
          <a:p>
            <a:endParaRPr lang="fr-FR"/>
          </a:p>
        </p:txBody>
      </p:sp>
      <p:sp>
        <p:nvSpPr>
          <p:cNvPr id="24" name="ANIM025"/>
          <p:cNvSpPr/>
          <p:nvPr/>
        </p:nvSpPr>
        <p:spPr>
          <a:xfrm>
            <a:off x="8586216" y="3383280"/>
            <a:ext cx="475488" cy="310896"/>
          </a:xfrm>
          <a:prstGeom prst="rightArrow">
            <a:avLst/>
          </a:prstGeom>
          <a:solidFill>
            <a:srgbClr val="B8B8B8"/>
          </a:solidFill>
          <a:ln/>
        </p:spPr>
        <p:txBody>
          <a:bodyPr/>
          <a:lstStyle/>
          <a:p>
            <a:endParaRPr lang="fr-FR"/>
          </a:p>
        </p:txBody>
      </p:sp>
      <p:sp>
        <p:nvSpPr>
          <p:cNvPr id="25" name="ANIM026"/>
          <p:cNvSpPr/>
          <p:nvPr/>
        </p:nvSpPr>
        <p:spPr>
          <a:xfrm>
            <a:off x="9134856" y="3163824"/>
            <a:ext cx="2523744" cy="1060704"/>
          </a:xfrm>
          <a:prstGeom prst="roundRect">
            <a:avLst>
              <a:gd name="adj" fmla="val 6897"/>
            </a:avLst>
          </a:prstGeom>
          <a:solidFill>
            <a:srgbClr val="156082"/>
          </a:solidFill>
          <a:ln w="12700">
            <a:solidFill>
              <a:srgbClr val="156082"/>
            </a:solidFill>
            <a:prstDash val="solid"/>
          </a:ln>
        </p:spPr>
        <p:txBody>
          <a:bodyPr/>
          <a:lstStyle/>
          <a:p>
            <a:endParaRPr lang="fr-FR"/>
          </a:p>
        </p:txBody>
      </p:sp>
      <p:sp>
        <p:nvSpPr>
          <p:cNvPr id="26" name="ANIM026"/>
          <p:cNvSpPr/>
          <p:nvPr/>
        </p:nvSpPr>
        <p:spPr>
          <a:xfrm>
            <a:off x="9262872" y="3163824"/>
            <a:ext cx="2267712" cy="1060704"/>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FITNESS PHYSICIAN</a:t>
            </a:r>
            <a:endParaRPr lang="en-US" sz="1400" dirty="0"/>
          </a:p>
        </p:txBody>
      </p:sp>
      <p:sp>
        <p:nvSpPr>
          <p:cNvPr id="27" name="ANIM027"/>
          <p:cNvSpPr/>
          <p:nvPr/>
        </p:nvSpPr>
        <p:spPr>
          <a:xfrm>
            <a:off x="10396728" y="4224528"/>
            <a:ext cx="0" cy="384048"/>
          </a:xfrm>
          <a:prstGeom prst="line">
            <a:avLst/>
          </a:prstGeom>
          <a:noFill/>
          <a:ln w="25400">
            <a:solidFill>
              <a:srgbClr val="B8B8B8"/>
            </a:solidFill>
            <a:prstDash val="solid"/>
          </a:ln>
        </p:spPr>
        <p:txBody>
          <a:bodyPr/>
          <a:lstStyle/>
          <a:p>
            <a:endParaRPr lang="fr-FR"/>
          </a:p>
        </p:txBody>
      </p:sp>
      <p:sp>
        <p:nvSpPr>
          <p:cNvPr id="28" name="ANIM027"/>
          <p:cNvSpPr/>
          <p:nvPr/>
        </p:nvSpPr>
        <p:spPr>
          <a:xfrm>
            <a:off x="10241280" y="4608576"/>
            <a:ext cx="310896" cy="292608"/>
          </a:xfrm>
          <a:prstGeom prst="downArrow">
            <a:avLst/>
          </a:prstGeom>
          <a:solidFill>
            <a:srgbClr val="B8B8B8"/>
          </a:solidFill>
          <a:ln/>
        </p:spPr>
        <p:txBody>
          <a:bodyPr/>
          <a:lstStyle/>
          <a:p>
            <a:endParaRPr lang="fr-FR"/>
          </a:p>
        </p:txBody>
      </p:sp>
      <p:sp>
        <p:nvSpPr>
          <p:cNvPr id="29" name="ANIM027"/>
          <p:cNvSpPr/>
          <p:nvPr/>
        </p:nvSpPr>
        <p:spPr>
          <a:xfrm>
            <a:off x="9134856" y="4919472"/>
            <a:ext cx="2523744" cy="914400"/>
          </a:xfrm>
          <a:prstGeom prst="roundRect">
            <a:avLst>
              <a:gd name="adj" fmla="val 8000"/>
            </a:avLst>
          </a:prstGeom>
          <a:solidFill>
            <a:srgbClr val="F2F2F2"/>
          </a:solidFill>
          <a:ln w="12700">
            <a:solidFill>
              <a:srgbClr val="D9D9D9"/>
            </a:solidFill>
            <a:prstDash val="solid"/>
          </a:ln>
        </p:spPr>
        <p:txBody>
          <a:bodyPr/>
          <a:lstStyle/>
          <a:p>
            <a:endParaRPr lang="fr-FR"/>
          </a:p>
        </p:txBody>
      </p:sp>
      <p:sp>
        <p:nvSpPr>
          <p:cNvPr id="30" name="ANIM027"/>
          <p:cNvSpPr/>
          <p:nvPr/>
        </p:nvSpPr>
        <p:spPr>
          <a:xfrm>
            <a:off x="9262872" y="4919472"/>
            <a:ext cx="2267712" cy="914400"/>
          </a:xfrm>
          <a:prstGeom prst="rect">
            <a:avLst/>
          </a:prstGeom>
          <a:noFill/>
          <a:ln/>
        </p:spPr>
        <p:txBody>
          <a:bodyPr wrap="square" rtlCol="0" anchor="ctr"/>
          <a:lstStyle/>
          <a:p>
            <a:pPr marL="0" indent="0" algn="ctr">
              <a:buNone/>
            </a:pPr>
            <a:r>
              <a:rPr lang="en-US" sz="1350" b="1" dirty="0">
                <a:solidFill>
                  <a:srgbClr val="0E2841"/>
                </a:solidFill>
                <a:latin typeface="Calibri" pitchFamily="34" charset="0"/>
                <a:ea typeface="Calibri" pitchFamily="34" charset="-122"/>
                <a:cs typeface="Calibri" pitchFamily="34" charset="-120"/>
              </a:rPr>
              <a:t>FITNESS CERTIFICATE</a:t>
            </a:r>
            <a:endParaRPr lang="en-US" sz="1350" dirty="0"/>
          </a:p>
        </p:txBody>
      </p:sp>
      <p:sp>
        <p:nvSpPr>
          <p:cNvPr id="31" name="ANIM028"/>
          <p:cNvSpPr/>
          <p:nvPr/>
        </p:nvSpPr>
        <p:spPr>
          <a:xfrm>
            <a:off x="566928" y="5577840"/>
            <a:ext cx="8138160" cy="493776"/>
          </a:xfrm>
          <a:prstGeom prst="rect">
            <a:avLst/>
          </a:prstGeom>
          <a:noFill/>
          <a:ln/>
        </p:spPr>
        <p:txBody>
          <a:bodyPr wrap="square" rtlCol="0" anchor="ctr"/>
          <a:lstStyle/>
          <a:p>
            <a:pPr marL="0" indent="0">
              <a:buNone/>
            </a:pPr>
            <a:r>
              <a:rPr lang="en-US" sz="1450" b="1" dirty="0">
                <a:solidFill>
                  <a:srgbClr val="0E2841"/>
                </a:solidFill>
                <a:latin typeface="Calibri" pitchFamily="34" charset="0"/>
                <a:ea typeface="Calibri" pitchFamily="34" charset="-122"/>
                <a:cs typeface="Calibri" pitchFamily="34" charset="-120"/>
              </a:rPr>
              <a:t>The orthoptist does not decide. The ophthalmologist does not decide. The certificate is the fitness physician’s.</a:t>
            </a:r>
            <a:endParaRPr lang="en-US" sz="14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Do we actually need a fundus examination ?</a:t>
            </a:r>
            <a:endParaRPr lang="en-US" sz="2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8</a:t>
            </a:r>
            <a:endParaRPr lang="en-US" sz="1000" dirty="0"/>
          </a:p>
        </p:txBody>
      </p:sp>
      <p:sp>
        <p:nvSpPr>
          <p:cNvPr id="9" name="ANIM029"/>
          <p:cNvSpPr/>
          <p:nvPr/>
        </p:nvSpPr>
        <p:spPr>
          <a:xfrm>
            <a:off x="566928" y="1371600"/>
            <a:ext cx="11091672" cy="877824"/>
          </a:xfrm>
          <a:prstGeom prst="roundRect">
            <a:avLst>
              <a:gd name="adj" fmla="val 6250"/>
            </a:avLst>
          </a:prstGeom>
          <a:solidFill>
            <a:srgbClr val="E7EEF3"/>
          </a:solidFill>
          <a:ln w="12700">
            <a:solidFill>
              <a:srgbClr val="CBDCE8"/>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29"/>
          <p:cNvSpPr/>
          <p:nvPr/>
        </p:nvSpPr>
        <p:spPr>
          <a:xfrm>
            <a:off x="566928" y="1371600"/>
            <a:ext cx="11091672" cy="877824"/>
          </a:xfrm>
          <a:prstGeom prst="rect">
            <a:avLst/>
          </a:prstGeom>
          <a:noFill/>
          <a:ln/>
        </p:spPr>
        <p:txBody>
          <a:bodyPr wrap="square" rtlCol="0" anchor="ctr"/>
          <a:lstStyle/>
          <a:p>
            <a:pPr marL="0" indent="0" algn="ctr">
              <a:buNone/>
            </a:pPr>
            <a:r>
              <a:rPr lang="en-US" sz="2000" b="1" dirty="0">
                <a:solidFill>
                  <a:srgbClr val="156082"/>
                </a:solidFill>
                <a:latin typeface="Calibri" pitchFamily="34" charset="0"/>
                <a:ea typeface="Calibri" pitchFamily="34" charset="-122"/>
                <a:cs typeface="Calibri" pitchFamily="34" charset="-120"/>
              </a:rPr>
              <a:t>First : why were we doing it at all ?</a:t>
            </a:r>
            <a:endParaRPr lang="en-US" sz="2000" dirty="0"/>
          </a:p>
        </p:txBody>
      </p:sp>
      <p:sp>
        <p:nvSpPr>
          <p:cNvPr id="11" name="ANIM030"/>
          <p:cNvSpPr/>
          <p:nvPr/>
        </p:nvSpPr>
        <p:spPr>
          <a:xfrm>
            <a:off x="566928" y="2432304"/>
            <a:ext cx="11091672" cy="1298448"/>
          </a:xfrm>
          <a:prstGeom prst="roundRect">
            <a:avLst>
              <a:gd name="adj" fmla="val 4225"/>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2" name="ANIM030"/>
          <p:cNvSpPr/>
          <p:nvPr/>
        </p:nvSpPr>
        <p:spPr>
          <a:xfrm>
            <a:off x="859536" y="2578608"/>
            <a:ext cx="10515600" cy="310896"/>
          </a:xfrm>
          <a:prstGeom prst="rect">
            <a:avLst/>
          </a:prstGeom>
          <a:noFill/>
          <a:ln/>
        </p:spPr>
        <p:txBody>
          <a:bodyPr wrap="square" rtlCol="0" anchor="ctr"/>
          <a:lstStyle/>
          <a:p>
            <a:pPr marL="0" indent="0">
              <a:buNone/>
            </a:pPr>
            <a:r>
              <a:rPr lang="en-US" sz="1250" b="1" kern="0" spc="80" dirty="0">
                <a:solidFill>
                  <a:srgbClr val="CF2E12"/>
                </a:solidFill>
                <a:latin typeface="Calibri" pitchFamily="34" charset="0"/>
                <a:ea typeface="Calibri" pitchFamily="34" charset="-122"/>
                <a:cs typeface="Calibri" pitchFamily="34" charset="-120"/>
              </a:rPr>
              <a:t>French Order of 6 August 2010</a:t>
            </a:r>
            <a:endParaRPr lang="en-US" sz="1250" dirty="0"/>
          </a:p>
        </p:txBody>
      </p:sp>
      <p:sp>
        <p:nvSpPr>
          <p:cNvPr id="13" name="ANIM030"/>
          <p:cNvSpPr/>
          <p:nvPr/>
        </p:nvSpPr>
        <p:spPr>
          <a:xfrm>
            <a:off x="859536" y="2907792"/>
            <a:ext cx="10515600" cy="402336"/>
          </a:xfrm>
          <a:prstGeom prst="rect">
            <a:avLst/>
          </a:prstGeom>
          <a:noFill/>
          <a:ln/>
        </p:spPr>
        <p:txBody>
          <a:bodyPr wrap="square" rtlCol="0" anchor="ctr"/>
          <a:lstStyle/>
          <a:p>
            <a:pPr marL="0" indent="0">
              <a:buNone/>
            </a:pPr>
            <a:r>
              <a:rPr lang="en-US" sz="2000" b="1" i="1" dirty="0">
                <a:solidFill>
                  <a:srgbClr val="0E2841"/>
                </a:solidFill>
                <a:latin typeface="Calibri" pitchFamily="34" charset="0"/>
                <a:ea typeface="Calibri" pitchFamily="34" charset="-122"/>
                <a:cs typeface="Calibri" pitchFamily="34" charset="-120"/>
              </a:rPr>
              <a:t>“Degenerative retinal lesions liable to cause detachment” — a ground for unfitness.</a:t>
            </a:r>
            <a:endParaRPr lang="en-US" sz="2000" dirty="0"/>
          </a:p>
        </p:txBody>
      </p:sp>
      <p:sp>
        <p:nvSpPr>
          <p:cNvPr id="14" name="ANIM030"/>
          <p:cNvSpPr/>
          <p:nvPr/>
        </p:nvSpPr>
        <p:spPr>
          <a:xfrm>
            <a:off x="859536" y="3328416"/>
            <a:ext cx="10515600" cy="310896"/>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This is the sentence that has been read, for decades, as obliging us to look.</a:t>
            </a:r>
            <a:endParaRPr lang="en-US" sz="1400" dirty="0"/>
          </a:p>
        </p:txBody>
      </p:sp>
      <p:sp>
        <p:nvSpPr>
          <p:cNvPr id="15" name="ANIM031"/>
          <p:cNvSpPr/>
          <p:nvPr/>
        </p:nvSpPr>
        <p:spPr>
          <a:xfrm>
            <a:off x="566928" y="3913632"/>
            <a:ext cx="11091672" cy="1243584"/>
          </a:xfrm>
          <a:prstGeom prst="roundRect">
            <a:avLst>
              <a:gd name="adj" fmla="val 4412"/>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6" name="ANIM031"/>
          <p:cNvSpPr/>
          <p:nvPr/>
        </p:nvSpPr>
        <p:spPr>
          <a:xfrm>
            <a:off x="859536" y="4059936"/>
            <a:ext cx="10515600" cy="365760"/>
          </a:xfrm>
          <a:prstGeom prst="rect">
            <a:avLst/>
          </a:prstGeom>
          <a:noFill/>
          <a:ln/>
        </p:spPr>
        <p:txBody>
          <a:bodyPr wrap="square" rtlCol="0" anchor="ctr"/>
          <a:lstStyle/>
          <a:p>
            <a:pPr marL="0" indent="0">
              <a:buNone/>
            </a:pPr>
            <a:r>
              <a:rPr lang="en-US" sz="1700" b="1" dirty="0">
                <a:solidFill>
                  <a:srgbClr val="156082"/>
                </a:solidFill>
                <a:latin typeface="Calibri" pitchFamily="34" charset="0"/>
                <a:ea typeface="Calibri" pitchFamily="34" charset="-122"/>
                <a:cs typeface="Calibri" pitchFamily="34" charset="-120"/>
              </a:rPr>
              <a:t>And nothing else asks for it.</a:t>
            </a:r>
            <a:endParaRPr lang="en-US" sz="1700" dirty="0"/>
          </a:p>
        </p:txBody>
      </p:sp>
      <p:sp>
        <p:nvSpPr>
          <p:cNvPr id="17" name="ANIM031"/>
          <p:cNvSpPr/>
          <p:nvPr/>
        </p:nvSpPr>
        <p:spPr>
          <a:xfrm>
            <a:off x="859536" y="4462272"/>
            <a:ext cx="10515600" cy="566928"/>
          </a:xfrm>
          <a:prstGeom prst="rect">
            <a:avLst/>
          </a:prstGeom>
          <a:noFill/>
          <a:ln/>
        </p:spPr>
        <p:txBody>
          <a:bodyPr wrap="square" rtlCol="0" anchor="t"/>
          <a:lstStyle/>
          <a:p>
            <a:pPr marL="0" indent="0">
              <a:buNone/>
            </a:pPr>
            <a:r>
              <a:rPr lang="en-US" sz="1450" dirty="0">
                <a:solidFill>
                  <a:srgbClr val="595959"/>
                </a:solidFill>
                <a:latin typeface="Calibri" pitchFamily="34" charset="0"/>
                <a:ea typeface="Calibri" pitchFamily="34" charset="-122"/>
                <a:cs typeface="Calibri" pitchFamily="34" charset="-120"/>
              </a:rPr>
              <a:t>Directive 2007/59/EC and Regulation (EU) 2019/773 require only “absence of progressive eye disease”. Neither mentions a fundus. Nor does any other European text.</a:t>
            </a:r>
            <a:endParaRPr lang="en-US" sz="1450" dirty="0"/>
          </a:p>
        </p:txBody>
      </p:sp>
      <p:sp>
        <p:nvSpPr>
          <p:cNvPr id="18" name="ANIM032"/>
          <p:cNvSpPr/>
          <p:nvPr/>
        </p:nvSpPr>
        <p:spPr>
          <a:xfrm>
            <a:off x="566928" y="5340096"/>
            <a:ext cx="11091672" cy="768096"/>
          </a:xfrm>
          <a:prstGeom prst="roundRect">
            <a:avLst>
              <a:gd name="adj" fmla="val 7143"/>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9" name="ANIM032"/>
          <p:cNvSpPr/>
          <p:nvPr/>
        </p:nvSpPr>
        <p:spPr>
          <a:xfrm>
            <a:off x="566928" y="5340096"/>
            <a:ext cx="11091672" cy="768096"/>
          </a:xfrm>
          <a:prstGeom prst="rect">
            <a:avLst/>
          </a:prstGeom>
          <a:noFill/>
          <a:ln/>
        </p:spPr>
        <p:txBody>
          <a:bodyPr wrap="square" rtlCol="0" anchor="ctr"/>
          <a:lstStyle/>
          <a:p>
            <a:pPr marL="0" indent="0" algn="ctr">
              <a:buNone/>
            </a:pPr>
            <a:r>
              <a:rPr lang="en-US" sz="1800" b="1" dirty="0">
                <a:solidFill>
                  <a:srgbClr val="CF2E12"/>
                </a:solidFill>
                <a:latin typeface="Calibri" pitchFamily="34" charset="0"/>
                <a:ea typeface="Calibri" pitchFamily="34" charset="-122"/>
                <a:cs typeface="Calibri" pitchFamily="34" charset="-120"/>
              </a:rPr>
              <a:t>One national sentence. That is the whole legal basis.</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SO WE LOOKED AT WHAT OUR SYSTEM PRODUCED</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One year of decisions, from the top down</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9</a:t>
            </a:r>
            <a:endParaRPr lang="en-US" sz="1000" dirty="0"/>
          </a:p>
        </p:txBody>
      </p:sp>
      <p:sp>
        <p:nvSpPr>
          <p:cNvPr id="9" name="ANIM033"/>
          <p:cNvSpPr/>
          <p:nvPr/>
        </p:nvSpPr>
        <p:spPr>
          <a:xfrm>
            <a:off x="566928" y="2103120"/>
            <a:ext cx="2642616" cy="2103120"/>
          </a:xfrm>
          <a:prstGeom prst="roundRect">
            <a:avLst>
              <a:gd name="adj" fmla="val 260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33"/>
          <p:cNvSpPr/>
          <p:nvPr/>
        </p:nvSpPr>
        <p:spPr>
          <a:xfrm>
            <a:off x="566928" y="2395728"/>
            <a:ext cx="2642616" cy="841248"/>
          </a:xfrm>
          <a:prstGeom prst="rect">
            <a:avLst/>
          </a:prstGeom>
          <a:noFill/>
          <a:ln/>
        </p:spPr>
        <p:txBody>
          <a:bodyPr wrap="square" rtlCol="0" anchor="ctr"/>
          <a:lstStyle/>
          <a:p>
            <a:pPr marL="0" indent="0" algn="ctr">
              <a:buNone/>
            </a:pPr>
            <a:r>
              <a:rPr lang="en-US" sz="4000" b="1" dirty="0">
                <a:solidFill>
                  <a:srgbClr val="156082"/>
                </a:solidFill>
                <a:latin typeface="Calibri" pitchFamily="34" charset="0"/>
                <a:ea typeface="Calibri" pitchFamily="34" charset="-122"/>
                <a:cs typeface="Calibri" pitchFamily="34" charset="-120"/>
              </a:rPr>
              <a:t>36 600</a:t>
            </a:r>
            <a:endParaRPr lang="en-US" sz="4000" dirty="0"/>
          </a:p>
        </p:txBody>
      </p:sp>
      <p:sp>
        <p:nvSpPr>
          <p:cNvPr id="11" name="ANIM033"/>
          <p:cNvSpPr/>
          <p:nvPr/>
        </p:nvSpPr>
        <p:spPr>
          <a:xfrm>
            <a:off x="749808" y="3310128"/>
            <a:ext cx="2276856" cy="731520"/>
          </a:xfrm>
          <a:prstGeom prst="rect">
            <a:avLst/>
          </a:prstGeom>
          <a:noFill/>
          <a:ln/>
        </p:spPr>
        <p:txBody>
          <a:bodyPr wrap="square" rtlCol="0" anchor="t"/>
          <a:lstStyle/>
          <a:p>
            <a:pPr marL="0" indent="0" algn="ctr">
              <a:buNone/>
            </a:pPr>
            <a:r>
              <a:rPr lang="en-US" sz="1400" dirty="0" err="1">
                <a:solidFill>
                  <a:srgbClr val="0E2841"/>
                </a:solidFill>
                <a:latin typeface="Calibri" pitchFamily="34" charset="0"/>
                <a:ea typeface="Calibri" pitchFamily="34" charset="-122"/>
                <a:cs typeface="Calibri" pitchFamily="34" charset="-120"/>
              </a:rPr>
              <a:t>certifcates</a:t>
            </a:r>
            <a:r>
              <a:rPr lang="en-US" sz="1400" dirty="0">
                <a:solidFill>
                  <a:srgbClr val="0E2841"/>
                </a:solidFill>
                <a:latin typeface="Calibri" pitchFamily="34" charset="0"/>
                <a:ea typeface="Calibri" pitchFamily="34" charset="-122"/>
                <a:cs typeface="Calibri" pitchFamily="34" charset="-120"/>
              </a:rPr>
              <a:t> a year</a:t>
            </a:r>
            <a:endParaRPr lang="en-US" sz="1400" dirty="0"/>
          </a:p>
        </p:txBody>
      </p:sp>
      <p:sp>
        <p:nvSpPr>
          <p:cNvPr id="12" name="ANIM033"/>
          <p:cNvSpPr/>
          <p:nvPr/>
        </p:nvSpPr>
        <p:spPr>
          <a:xfrm>
            <a:off x="3264408" y="2999232"/>
            <a:ext cx="256032" cy="310896"/>
          </a:xfrm>
          <a:prstGeom prst="rightArrow">
            <a:avLst/>
          </a:prstGeom>
          <a:solidFill>
            <a:srgbClr val="C9C9C9"/>
          </a:solidFill>
          <a:ln/>
        </p:spPr>
        <p:txBody>
          <a:bodyPr/>
          <a:lstStyle/>
          <a:p>
            <a:endParaRPr lang="fr-FR"/>
          </a:p>
        </p:txBody>
      </p:sp>
      <p:sp>
        <p:nvSpPr>
          <p:cNvPr id="13" name="ANIM034"/>
          <p:cNvSpPr/>
          <p:nvPr/>
        </p:nvSpPr>
        <p:spPr>
          <a:xfrm>
            <a:off x="3392424" y="2103120"/>
            <a:ext cx="2642616" cy="2103120"/>
          </a:xfrm>
          <a:prstGeom prst="roundRect">
            <a:avLst>
              <a:gd name="adj" fmla="val 260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4" name="ANIM034"/>
          <p:cNvSpPr/>
          <p:nvPr/>
        </p:nvSpPr>
        <p:spPr>
          <a:xfrm>
            <a:off x="3392424" y="2395728"/>
            <a:ext cx="2642616" cy="841248"/>
          </a:xfrm>
          <a:prstGeom prst="rect">
            <a:avLst/>
          </a:prstGeom>
          <a:noFill/>
          <a:ln/>
        </p:spPr>
        <p:txBody>
          <a:bodyPr wrap="square" rtlCol="0" anchor="ctr"/>
          <a:lstStyle/>
          <a:p>
            <a:pPr marL="0" indent="0" algn="ctr">
              <a:buNone/>
            </a:pPr>
            <a:r>
              <a:rPr lang="en-US" sz="4000" b="1" dirty="0">
                <a:solidFill>
                  <a:srgbClr val="156082"/>
                </a:solidFill>
                <a:latin typeface="Calibri" pitchFamily="34" charset="0"/>
                <a:ea typeface="Calibri" pitchFamily="34" charset="-122"/>
                <a:cs typeface="Calibri" pitchFamily="34" charset="-120"/>
              </a:rPr>
              <a:t>1 179</a:t>
            </a:r>
            <a:endParaRPr lang="en-US" sz="4000" dirty="0"/>
          </a:p>
        </p:txBody>
      </p:sp>
      <p:sp>
        <p:nvSpPr>
          <p:cNvPr id="15" name="ANIM034"/>
          <p:cNvSpPr/>
          <p:nvPr/>
        </p:nvSpPr>
        <p:spPr>
          <a:xfrm>
            <a:off x="3575304" y="3310128"/>
            <a:ext cx="2276856" cy="731520"/>
          </a:xfrm>
          <a:prstGeom prst="rect">
            <a:avLst/>
          </a:prstGeom>
          <a:noFill/>
          <a:ln/>
        </p:spPr>
        <p:txBody>
          <a:bodyPr wrap="square" rtlCol="0" anchor="t"/>
          <a:lstStyle/>
          <a:p>
            <a:pPr marL="0" indent="0" algn="ctr">
              <a:buNone/>
            </a:pPr>
            <a:r>
              <a:rPr lang="en-US" sz="1400" dirty="0">
                <a:solidFill>
                  <a:srgbClr val="0E2841"/>
                </a:solidFill>
                <a:latin typeface="Calibri" pitchFamily="34" charset="0"/>
                <a:ea typeface="Calibri" pitchFamily="34" charset="-122"/>
                <a:cs typeface="Calibri" pitchFamily="34" charset="-120"/>
              </a:rPr>
              <a:t>unfitness decisions</a:t>
            </a:r>
            <a:endParaRPr lang="en-US" sz="1400" dirty="0"/>
          </a:p>
        </p:txBody>
      </p:sp>
      <p:sp>
        <p:nvSpPr>
          <p:cNvPr id="16" name="ANIM034"/>
          <p:cNvSpPr/>
          <p:nvPr/>
        </p:nvSpPr>
        <p:spPr>
          <a:xfrm>
            <a:off x="6089904" y="2999232"/>
            <a:ext cx="256032" cy="310896"/>
          </a:xfrm>
          <a:prstGeom prst="rightArrow">
            <a:avLst/>
          </a:prstGeom>
          <a:solidFill>
            <a:srgbClr val="C9C9C9"/>
          </a:solidFill>
          <a:ln/>
        </p:spPr>
        <p:txBody>
          <a:bodyPr/>
          <a:lstStyle/>
          <a:p>
            <a:endParaRPr lang="fr-FR"/>
          </a:p>
        </p:txBody>
      </p:sp>
      <p:sp>
        <p:nvSpPr>
          <p:cNvPr id="17" name="ANIM035"/>
          <p:cNvSpPr/>
          <p:nvPr/>
        </p:nvSpPr>
        <p:spPr>
          <a:xfrm>
            <a:off x="6217920" y="2103120"/>
            <a:ext cx="2642616" cy="2103120"/>
          </a:xfrm>
          <a:prstGeom prst="roundRect">
            <a:avLst>
              <a:gd name="adj" fmla="val 2609"/>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8" name="ANIM035"/>
          <p:cNvSpPr/>
          <p:nvPr/>
        </p:nvSpPr>
        <p:spPr>
          <a:xfrm>
            <a:off x="6217920" y="2395728"/>
            <a:ext cx="2642616" cy="841248"/>
          </a:xfrm>
          <a:prstGeom prst="rect">
            <a:avLst/>
          </a:prstGeom>
          <a:noFill/>
          <a:ln/>
        </p:spPr>
        <p:txBody>
          <a:bodyPr wrap="square" rtlCol="0" anchor="ctr"/>
          <a:lstStyle/>
          <a:p>
            <a:pPr marL="0" indent="0" algn="ctr">
              <a:buNone/>
            </a:pPr>
            <a:r>
              <a:rPr lang="en-US" sz="4000" b="1" dirty="0">
                <a:solidFill>
                  <a:srgbClr val="CF2E12"/>
                </a:solidFill>
                <a:latin typeface="Calibri" pitchFamily="34" charset="0"/>
                <a:ea typeface="Calibri" pitchFamily="34" charset="-122"/>
                <a:cs typeface="Calibri" pitchFamily="34" charset="-120"/>
              </a:rPr>
              <a:t>574</a:t>
            </a:r>
            <a:endParaRPr lang="en-US" sz="4000" dirty="0"/>
          </a:p>
        </p:txBody>
      </p:sp>
      <p:sp>
        <p:nvSpPr>
          <p:cNvPr id="19" name="ANIM035"/>
          <p:cNvSpPr/>
          <p:nvPr/>
        </p:nvSpPr>
        <p:spPr>
          <a:xfrm>
            <a:off x="6400800" y="3310128"/>
            <a:ext cx="2276856" cy="731520"/>
          </a:xfrm>
          <a:prstGeom prst="rect">
            <a:avLst/>
          </a:prstGeom>
          <a:noFill/>
          <a:ln/>
        </p:spPr>
        <p:txBody>
          <a:bodyPr wrap="square" rtlCol="0" anchor="t"/>
          <a:lstStyle/>
          <a:p>
            <a:pPr marL="0" indent="0" algn="ctr">
              <a:buNone/>
            </a:pPr>
            <a:r>
              <a:rPr lang="en-US" sz="1400" dirty="0">
                <a:solidFill>
                  <a:srgbClr val="0E2841"/>
                </a:solidFill>
                <a:latin typeface="Calibri" pitchFamily="34" charset="0"/>
                <a:ea typeface="Calibri" pitchFamily="34" charset="-122"/>
                <a:cs typeface="Calibri" pitchFamily="34" charset="-120"/>
              </a:rPr>
              <a:t>of them ophthalmological</a:t>
            </a:r>
            <a:endParaRPr lang="en-US" sz="1400" dirty="0"/>
          </a:p>
        </p:txBody>
      </p:sp>
      <p:sp>
        <p:nvSpPr>
          <p:cNvPr id="20" name="ANIM035"/>
          <p:cNvSpPr/>
          <p:nvPr/>
        </p:nvSpPr>
        <p:spPr>
          <a:xfrm>
            <a:off x="8915400" y="2999232"/>
            <a:ext cx="256032" cy="310896"/>
          </a:xfrm>
          <a:prstGeom prst="rightArrow">
            <a:avLst/>
          </a:prstGeom>
          <a:solidFill>
            <a:srgbClr val="C9C9C9"/>
          </a:solidFill>
          <a:ln/>
        </p:spPr>
        <p:txBody>
          <a:bodyPr/>
          <a:lstStyle/>
          <a:p>
            <a:endParaRPr lang="fr-FR"/>
          </a:p>
        </p:txBody>
      </p:sp>
      <p:sp>
        <p:nvSpPr>
          <p:cNvPr id="21" name="ANIM036"/>
          <p:cNvSpPr/>
          <p:nvPr/>
        </p:nvSpPr>
        <p:spPr>
          <a:xfrm>
            <a:off x="9043416" y="2103120"/>
            <a:ext cx="2642616" cy="2103120"/>
          </a:xfrm>
          <a:prstGeom prst="roundRect">
            <a:avLst>
              <a:gd name="adj" fmla="val 2609"/>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22" name="ANIM036"/>
          <p:cNvSpPr/>
          <p:nvPr/>
        </p:nvSpPr>
        <p:spPr>
          <a:xfrm>
            <a:off x="9043416" y="2395728"/>
            <a:ext cx="2642616" cy="841248"/>
          </a:xfrm>
          <a:prstGeom prst="rect">
            <a:avLst/>
          </a:prstGeom>
          <a:noFill/>
          <a:ln/>
        </p:spPr>
        <p:txBody>
          <a:bodyPr wrap="square" rtlCol="0" anchor="ctr"/>
          <a:lstStyle/>
          <a:p>
            <a:pPr marL="0" indent="0" algn="ctr">
              <a:buNone/>
            </a:pPr>
            <a:r>
              <a:rPr lang="en-US" sz="4000" b="1" dirty="0">
                <a:solidFill>
                  <a:srgbClr val="CF2E12"/>
                </a:solidFill>
                <a:latin typeface="Calibri" pitchFamily="34" charset="0"/>
                <a:ea typeface="Calibri" pitchFamily="34" charset="-122"/>
                <a:cs typeface="Calibri" pitchFamily="34" charset="-120"/>
              </a:rPr>
              <a:t>?</a:t>
            </a:r>
            <a:endParaRPr lang="en-US" sz="4000" dirty="0"/>
          </a:p>
        </p:txBody>
      </p:sp>
      <p:sp>
        <p:nvSpPr>
          <p:cNvPr id="23" name="ANIM036"/>
          <p:cNvSpPr/>
          <p:nvPr/>
        </p:nvSpPr>
        <p:spPr>
          <a:xfrm>
            <a:off x="9226296" y="3310128"/>
            <a:ext cx="2276856" cy="731520"/>
          </a:xfrm>
          <a:prstGeom prst="rect">
            <a:avLst/>
          </a:prstGeom>
          <a:noFill/>
          <a:ln/>
        </p:spPr>
        <p:txBody>
          <a:bodyPr wrap="square" rtlCol="0" anchor="t"/>
          <a:lstStyle/>
          <a:p>
            <a:pPr marL="0" indent="0" algn="ctr">
              <a:buNone/>
            </a:pPr>
            <a:r>
              <a:rPr lang="en-US" sz="1400" dirty="0">
                <a:solidFill>
                  <a:srgbClr val="0E2841"/>
                </a:solidFill>
                <a:latin typeface="Calibri" pitchFamily="34" charset="0"/>
                <a:ea typeface="Calibri" pitchFamily="34" charset="-122"/>
                <a:cs typeface="Calibri" pitchFamily="34" charset="-120"/>
              </a:rPr>
              <a:t>and how many needed a fundus</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WHAT ACTUALLY MAKES SOMEONE UNFIT</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The </a:t>
            </a:r>
            <a:r>
              <a:rPr lang="en-US" sz="2400" b="1" dirty="0">
                <a:solidFill>
                  <a:srgbClr val="FF0000"/>
                </a:solidFill>
                <a:latin typeface="Calibri" pitchFamily="34" charset="0"/>
                <a:ea typeface="Calibri" pitchFamily="34" charset="-122"/>
                <a:cs typeface="Calibri" pitchFamily="34" charset="-120"/>
              </a:rPr>
              <a:t>574</a:t>
            </a:r>
            <a:r>
              <a:rPr lang="en-US" sz="1600" dirty="0">
                <a:solidFill>
                  <a:srgbClr val="0E2841"/>
                </a:solidFill>
                <a:latin typeface="Calibri" pitchFamily="34" charset="0"/>
                <a:ea typeface="Calibri" pitchFamily="34" charset="-122"/>
                <a:cs typeface="Calibri" pitchFamily="34" charset="-120"/>
              </a:rPr>
              <a:t> ophthalmological decisions of 2023, by cause</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10</a:t>
            </a:r>
            <a:endParaRPr lang="en-US" sz="1000" dirty="0"/>
          </a:p>
        </p:txBody>
      </p:sp>
      <p:pic>
        <p:nvPicPr>
          <p:cNvPr id="9" name="ANIM040" descr="img/causes.png"/>
          <p:cNvPicPr>
            <a:picLocks noChangeAspect="1"/>
          </p:cNvPicPr>
          <p:nvPr/>
        </p:nvPicPr>
        <p:blipFill>
          <a:blip r:embed="rId5"/>
          <a:stretch>
            <a:fillRect/>
          </a:stretch>
        </p:blipFill>
        <p:spPr>
          <a:xfrm>
            <a:off x="457200" y="1225296"/>
            <a:ext cx="7315200" cy="4901184"/>
          </a:xfrm>
          <a:prstGeom prst="rect">
            <a:avLst/>
          </a:prstGeom>
        </p:spPr>
      </p:pic>
      <p:sp>
        <p:nvSpPr>
          <p:cNvPr id="10" name="ANIM041"/>
          <p:cNvSpPr/>
          <p:nvPr/>
        </p:nvSpPr>
        <p:spPr>
          <a:xfrm>
            <a:off x="8001000" y="1298448"/>
            <a:ext cx="3703320" cy="1225296"/>
          </a:xfrm>
          <a:prstGeom prst="roundRect">
            <a:avLst>
              <a:gd name="adj" fmla="val 4478"/>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1" name="ANIM041"/>
          <p:cNvSpPr/>
          <p:nvPr/>
        </p:nvSpPr>
        <p:spPr>
          <a:xfrm>
            <a:off x="8211312" y="1371600"/>
            <a:ext cx="3291840" cy="1078992"/>
          </a:xfrm>
          <a:prstGeom prst="rect">
            <a:avLst/>
          </a:prstGeom>
          <a:noFill/>
          <a:ln/>
        </p:spPr>
        <p:txBody>
          <a:bodyPr wrap="square" rtlCol="0" anchor="ctr"/>
          <a:lstStyle/>
          <a:p>
            <a:pPr marL="0" indent="0">
              <a:buNone/>
            </a:pPr>
            <a:r>
              <a:rPr lang="en-US" sz="3400" b="1" dirty="0">
                <a:solidFill>
                  <a:srgbClr val="CF2E12"/>
                </a:solidFill>
                <a:latin typeface="Calibri" pitchFamily="34" charset="0"/>
                <a:ea typeface="Calibri" pitchFamily="34" charset="-122"/>
                <a:cs typeface="Calibri" pitchFamily="34" charset="-120"/>
              </a:rPr>
              <a:t>6</a:t>
            </a:r>
            <a:endParaRPr lang="en-US" sz="3400" dirty="0"/>
          </a:p>
          <a:p>
            <a:pPr marL="0" indent="0">
              <a:buNone/>
            </a:pPr>
            <a:r>
              <a:rPr lang="en-US" sz="1100" dirty="0">
                <a:solidFill>
                  <a:srgbClr val="0E2841"/>
                </a:solidFill>
                <a:latin typeface="Calibri" pitchFamily="34" charset="0"/>
                <a:ea typeface="Calibri" pitchFamily="34" charset="-122"/>
                <a:cs typeface="Calibri" pitchFamily="34" charset="-120"/>
              </a:rPr>
              <a:t>of 574 decisions were glaucoma : the only category in which assessment of the optic disc is central to the diagnosis</a:t>
            </a:r>
            <a:endParaRPr lang="en-US" sz="3400" dirty="0"/>
          </a:p>
        </p:txBody>
      </p:sp>
      <p:sp>
        <p:nvSpPr>
          <p:cNvPr id="12" name="ANIM042"/>
          <p:cNvSpPr/>
          <p:nvPr/>
        </p:nvSpPr>
        <p:spPr>
          <a:xfrm>
            <a:off x="7982712" y="3968496"/>
            <a:ext cx="3703320" cy="1481328"/>
          </a:xfrm>
          <a:prstGeom prst="roundRect">
            <a:avLst>
              <a:gd name="adj" fmla="val 3704"/>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3" name="ANIM042"/>
          <p:cNvSpPr/>
          <p:nvPr/>
        </p:nvSpPr>
        <p:spPr>
          <a:xfrm>
            <a:off x="8193024" y="4096512"/>
            <a:ext cx="3291840" cy="1243584"/>
          </a:xfrm>
          <a:prstGeom prst="rect">
            <a:avLst/>
          </a:prstGeom>
          <a:noFill/>
          <a:ln/>
        </p:spPr>
        <p:txBody>
          <a:bodyPr wrap="square" rtlCol="0" anchor="ctr"/>
          <a:lstStyle/>
          <a:p>
            <a:pPr marL="0" indent="0">
              <a:buNone/>
            </a:pPr>
            <a:r>
              <a:rPr lang="en-US" sz="4000" b="1" dirty="0">
                <a:solidFill>
                  <a:srgbClr val="CF2E12"/>
                </a:solidFill>
                <a:latin typeface="Calibri" pitchFamily="34" charset="0"/>
                <a:ea typeface="Calibri" pitchFamily="34" charset="-122"/>
                <a:cs typeface="Calibri" pitchFamily="34" charset="-120"/>
              </a:rPr>
              <a:t>0</a:t>
            </a:r>
            <a:endParaRPr lang="en-US" sz="4000" dirty="0"/>
          </a:p>
          <a:p>
            <a:pPr marL="0" indent="0">
              <a:buNone/>
            </a:pPr>
            <a:r>
              <a:rPr lang="en-US" sz="1300" b="1" dirty="0">
                <a:solidFill>
                  <a:srgbClr val="0E2841"/>
                </a:solidFill>
                <a:latin typeface="Calibri" pitchFamily="34" charset="0"/>
                <a:ea typeface="Calibri" pitchFamily="34" charset="-122"/>
                <a:cs typeface="Calibri" pitchFamily="34" charset="-120"/>
              </a:rPr>
              <a:t>retinal detachments.  0 degenerative retinal lesions.</a:t>
            </a:r>
            <a:endParaRPr lang="en-US" sz="4000" dirty="0"/>
          </a:p>
          <a:p>
            <a:pPr marL="0" indent="0">
              <a:buNone/>
            </a:pPr>
            <a:r>
              <a:rPr lang="en-US" sz="1150" dirty="0">
                <a:solidFill>
                  <a:srgbClr val="595959"/>
                </a:solidFill>
                <a:latin typeface="Calibri" pitchFamily="34" charset="0"/>
                <a:ea typeface="Calibri" pitchFamily="34" charset="-122"/>
                <a:cs typeface="Calibri" pitchFamily="34" charset="-120"/>
              </a:rPr>
              <a:t>The precise finding our national text asks us to look for did not appear once.</a:t>
            </a:r>
            <a:endParaRPr lang="en-US" sz="4000" dirty="0"/>
          </a:p>
        </p:txBody>
      </p:sp>
      <p:sp>
        <p:nvSpPr>
          <p:cNvPr id="14" name="ANIM043"/>
          <p:cNvSpPr/>
          <p:nvPr/>
        </p:nvSpPr>
        <p:spPr>
          <a:xfrm>
            <a:off x="7982712" y="2625220"/>
            <a:ext cx="3703320" cy="1225296"/>
          </a:xfrm>
          <a:prstGeom prst="roundRect">
            <a:avLst>
              <a:gd name="adj" fmla="val 4478"/>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5" name="ANIM043"/>
          <p:cNvSpPr/>
          <p:nvPr/>
        </p:nvSpPr>
        <p:spPr>
          <a:xfrm>
            <a:off x="8193024" y="2771524"/>
            <a:ext cx="3291840" cy="658368"/>
          </a:xfrm>
          <a:prstGeom prst="rect">
            <a:avLst/>
          </a:prstGeom>
          <a:noFill/>
          <a:ln/>
        </p:spPr>
        <p:txBody>
          <a:bodyPr wrap="square" rtlCol="0" anchor="t"/>
          <a:lstStyle/>
          <a:p>
            <a:pPr marL="0" indent="0">
              <a:buNone/>
            </a:pPr>
            <a:r>
              <a:rPr lang="en-US" sz="1300" b="1" dirty="0">
                <a:solidFill>
                  <a:srgbClr val="0E2841"/>
                </a:solidFill>
                <a:latin typeface="Calibri" pitchFamily="34" charset="0"/>
                <a:ea typeface="Calibri" pitchFamily="34" charset="-122"/>
                <a:cs typeface="Calibri" pitchFamily="34" charset="-120"/>
              </a:rPr>
              <a:t>And even there, the abnormality was found first by tonometry, which the orthoptist performs.</a:t>
            </a:r>
            <a:endParaRPr lang="en-US" sz="1300" dirty="0"/>
          </a:p>
        </p:txBody>
      </p:sp>
      <p:sp>
        <p:nvSpPr>
          <p:cNvPr id="16" name="ANIM043"/>
          <p:cNvSpPr/>
          <p:nvPr/>
        </p:nvSpPr>
        <p:spPr>
          <a:xfrm>
            <a:off x="8193024" y="3429892"/>
            <a:ext cx="3291840" cy="36576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The fundus never initiated a decision. It confirmed or explained one.</a:t>
            </a:r>
            <a:endParaRPr lang="en-US" sz="1150" dirty="0"/>
          </a:p>
        </p:txBody>
      </p:sp>
      <p:sp>
        <p:nvSpPr>
          <p:cNvPr id="17" name="ANIM044"/>
          <p:cNvSpPr/>
          <p:nvPr/>
        </p:nvSpPr>
        <p:spPr>
          <a:xfrm>
            <a:off x="8001000" y="5614416"/>
            <a:ext cx="3703320" cy="548640"/>
          </a:xfrm>
          <a:prstGeom prst="roundRect">
            <a:avLst>
              <a:gd name="adj" fmla="val 16667"/>
            </a:avLst>
          </a:prstGeom>
          <a:solidFill>
            <a:srgbClr val="CF2E12"/>
          </a:solidFill>
          <a:ln w="12700">
            <a:solidFill>
              <a:srgbClr val="CF2E12"/>
            </a:solidFill>
            <a:prstDash val="solid"/>
          </a:ln>
        </p:spPr>
        <p:txBody>
          <a:bodyPr/>
          <a:lstStyle/>
          <a:p>
            <a:endParaRPr lang="fr-FR"/>
          </a:p>
        </p:txBody>
      </p:sp>
      <p:sp>
        <p:nvSpPr>
          <p:cNvPr id="18" name="ANIM044"/>
          <p:cNvSpPr/>
          <p:nvPr/>
        </p:nvSpPr>
        <p:spPr>
          <a:xfrm>
            <a:off x="8092440" y="5614416"/>
            <a:ext cx="3520440" cy="5486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An argument for triggering it.  Not for abandoning it.</a:t>
            </a:r>
            <a:endParaRPr lang="en-US"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YES — BUT WHAT ABOUT THE FRENCH REGULATION ?</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Degenerative retinal lesions liable to cause detachment</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11</a:t>
            </a:r>
            <a:endParaRPr lang="en-US" sz="1000" dirty="0"/>
          </a:p>
        </p:txBody>
      </p:sp>
      <p:pic>
        <p:nvPicPr>
          <p:cNvPr id="9" name="Image 2" descr="img/eye.png"/>
          <p:cNvPicPr>
            <a:picLocks noChangeAspect="1"/>
          </p:cNvPicPr>
          <p:nvPr/>
        </p:nvPicPr>
        <p:blipFill>
          <a:blip r:embed="rId5"/>
          <a:stretch>
            <a:fillRect/>
          </a:stretch>
        </p:blipFill>
        <p:spPr>
          <a:xfrm>
            <a:off x="502920" y="1737360"/>
            <a:ext cx="6949440" cy="3941064"/>
          </a:xfrm>
          <a:prstGeom prst="rect">
            <a:avLst/>
          </a:prstGeom>
        </p:spPr>
      </p:pic>
      <p:sp>
        <p:nvSpPr>
          <p:cNvPr id="10" name="ANIM045H046"/>
          <p:cNvSpPr/>
          <p:nvPr/>
        </p:nvSpPr>
        <p:spPr>
          <a:xfrm>
            <a:off x="7726680" y="2103120"/>
            <a:ext cx="3931920" cy="2651760"/>
          </a:xfrm>
          <a:prstGeom prst="roundRect">
            <a:avLst>
              <a:gd name="adj" fmla="val 206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1" name="ANIM045H046"/>
          <p:cNvSpPr/>
          <p:nvPr/>
        </p:nvSpPr>
        <p:spPr>
          <a:xfrm>
            <a:off x="8001000" y="2377440"/>
            <a:ext cx="3383280" cy="1280160"/>
          </a:xfrm>
          <a:prstGeom prst="rect">
            <a:avLst/>
          </a:prstGeom>
          <a:noFill/>
          <a:ln/>
        </p:spPr>
        <p:txBody>
          <a:bodyPr wrap="square" rtlCol="0" anchor="t"/>
          <a:lstStyle/>
          <a:p>
            <a:pPr marL="0" indent="0">
              <a:buNone/>
            </a:pPr>
            <a:r>
              <a:rPr lang="en-US" sz="2300" b="1" dirty="0">
                <a:solidFill>
                  <a:srgbClr val="0E2841"/>
                </a:solidFill>
                <a:latin typeface="Calibri" pitchFamily="34" charset="0"/>
                <a:ea typeface="Calibri" pitchFamily="34" charset="-122"/>
                <a:cs typeface="Calibri" pitchFamily="34" charset="-120"/>
              </a:rPr>
              <a:t>Our fundus is undilated.</a:t>
            </a:r>
            <a:endParaRPr lang="en-US" sz="2300" dirty="0"/>
          </a:p>
        </p:txBody>
      </p:sp>
      <p:sp>
        <p:nvSpPr>
          <p:cNvPr id="12" name="ANIM045H046"/>
          <p:cNvSpPr/>
          <p:nvPr/>
        </p:nvSpPr>
        <p:spPr>
          <a:xfrm>
            <a:off x="8001000" y="3730752"/>
            <a:ext cx="3383280" cy="841248"/>
          </a:xfrm>
          <a:prstGeom prst="rect">
            <a:avLst/>
          </a:prstGeom>
          <a:noFill/>
          <a:ln/>
        </p:spPr>
        <p:txBody>
          <a:bodyPr wrap="square" rtlCol="0" anchor="t"/>
          <a:lstStyle/>
          <a:p>
            <a:pPr marL="0" indent="0">
              <a:buNone/>
            </a:pPr>
            <a:r>
              <a:rPr lang="en-US" sz="1400" dirty="0">
                <a:solidFill>
                  <a:srgbClr val="595959"/>
                </a:solidFill>
                <a:latin typeface="Calibri" pitchFamily="34" charset="0"/>
                <a:ea typeface="Calibri" pitchFamily="34" charset="-122"/>
                <a:cs typeface="Calibri" pitchFamily="34" charset="-120"/>
              </a:rPr>
              <a:t>Mydriasis is incompatible with driving or returning to duty the same day.</a:t>
            </a:r>
            <a:endParaRPr lang="en-US" sz="1400" dirty="0"/>
          </a:p>
        </p:txBody>
      </p:sp>
      <p:sp>
        <p:nvSpPr>
          <p:cNvPr id="13" name="ANIM046H047"/>
          <p:cNvSpPr/>
          <p:nvPr/>
        </p:nvSpPr>
        <p:spPr>
          <a:xfrm>
            <a:off x="7726680" y="2103120"/>
            <a:ext cx="3931920" cy="2651760"/>
          </a:xfrm>
          <a:prstGeom prst="roundRect">
            <a:avLst>
              <a:gd name="adj" fmla="val 206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4" name="ANIM046H047"/>
          <p:cNvSpPr/>
          <p:nvPr/>
        </p:nvSpPr>
        <p:spPr>
          <a:xfrm>
            <a:off x="8001000" y="2377440"/>
            <a:ext cx="3383280" cy="1280160"/>
          </a:xfrm>
          <a:prstGeom prst="rect">
            <a:avLst/>
          </a:prstGeom>
          <a:noFill/>
          <a:ln/>
        </p:spPr>
        <p:txBody>
          <a:bodyPr wrap="square" rtlCol="0" anchor="t"/>
          <a:lstStyle/>
          <a:p>
            <a:pPr marL="0" indent="0">
              <a:buNone/>
            </a:pPr>
            <a:r>
              <a:rPr lang="en-US" sz="2300" b="1" dirty="0">
                <a:solidFill>
                  <a:srgbClr val="0E2841"/>
                </a:solidFill>
                <a:latin typeface="Calibri" pitchFamily="34" charset="0"/>
                <a:ea typeface="Calibri" pitchFamily="34" charset="-122"/>
                <a:cs typeface="Calibri" pitchFamily="34" charset="-120"/>
              </a:rPr>
              <a:t>Undilated shows the posterior pole.</a:t>
            </a:r>
            <a:endParaRPr lang="en-US" sz="2300" dirty="0"/>
          </a:p>
        </p:txBody>
      </p:sp>
      <p:sp>
        <p:nvSpPr>
          <p:cNvPr id="15" name="ANIM046H047"/>
          <p:cNvSpPr/>
          <p:nvPr/>
        </p:nvSpPr>
        <p:spPr>
          <a:xfrm>
            <a:off x="8001000" y="3730752"/>
            <a:ext cx="3383280" cy="841248"/>
          </a:xfrm>
          <a:prstGeom prst="rect">
            <a:avLst/>
          </a:prstGeom>
          <a:noFill/>
          <a:ln/>
        </p:spPr>
        <p:txBody>
          <a:bodyPr wrap="square" rtlCol="0" anchor="t"/>
          <a:lstStyle/>
          <a:p>
            <a:pPr marL="0" indent="0">
              <a:buNone/>
            </a:pPr>
            <a:r>
              <a:rPr lang="en-US" sz="1400" dirty="0">
                <a:solidFill>
                  <a:srgbClr val="595959"/>
                </a:solidFill>
                <a:latin typeface="Calibri" pitchFamily="34" charset="0"/>
                <a:ea typeface="Calibri" pitchFamily="34" charset="-122"/>
                <a:cs typeface="Calibri" pitchFamily="34" charset="-120"/>
              </a:rPr>
              <a:t>The optic disc and the macula. Nothing beyond.</a:t>
            </a:r>
            <a:endParaRPr lang="en-US" sz="1400" dirty="0"/>
          </a:p>
        </p:txBody>
      </p:sp>
      <p:sp>
        <p:nvSpPr>
          <p:cNvPr id="16" name="ANIM047H048"/>
          <p:cNvSpPr/>
          <p:nvPr/>
        </p:nvSpPr>
        <p:spPr>
          <a:xfrm>
            <a:off x="7726680" y="2103120"/>
            <a:ext cx="3931920" cy="2651760"/>
          </a:xfrm>
          <a:prstGeom prst="roundRect">
            <a:avLst>
              <a:gd name="adj" fmla="val 206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7" name="ANIM047H048"/>
          <p:cNvSpPr/>
          <p:nvPr/>
        </p:nvSpPr>
        <p:spPr>
          <a:xfrm>
            <a:off x="8001000" y="2377440"/>
            <a:ext cx="3383280" cy="1280160"/>
          </a:xfrm>
          <a:prstGeom prst="rect">
            <a:avLst/>
          </a:prstGeom>
          <a:noFill/>
          <a:ln/>
        </p:spPr>
        <p:txBody>
          <a:bodyPr wrap="square" rtlCol="0" anchor="t"/>
          <a:lstStyle/>
          <a:p>
            <a:pPr marL="0" indent="0">
              <a:buNone/>
            </a:pPr>
            <a:r>
              <a:rPr lang="en-US" sz="2300" b="1" dirty="0">
                <a:solidFill>
                  <a:srgbClr val="0E2841"/>
                </a:solidFill>
                <a:latin typeface="Calibri" pitchFamily="34" charset="0"/>
                <a:ea typeface="Calibri" pitchFamily="34" charset="-122"/>
                <a:cs typeface="Calibri" pitchFamily="34" charset="-120"/>
              </a:rPr>
              <a:t>The clause targets the periphery.</a:t>
            </a:r>
            <a:endParaRPr lang="en-US" sz="2300" dirty="0"/>
          </a:p>
        </p:txBody>
      </p:sp>
      <p:sp>
        <p:nvSpPr>
          <p:cNvPr id="18" name="ANIM047H048"/>
          <p:cNvSpPr/>
          <p:nvPr/>
        </p:nvSpPr>
        <p:spPr>
          <a:xfrm>
            <a:off x="8001000" y="3730752"/>
            <a:ext cx="3383280" cy="841248"/>
          </a:xfrm>
          <a:prstGeom prst="rect">
            <a:avLst/>
          </a:prstGeom>
          <a:noFill/>
          <a:ln/>
        </p:spPr>
        <p:txBody>
          <a:bodyPr wrap="square" rtlCol="0" anchor="t"/>
          <a:lstStyle/>
          <a:p>
            <a:pPr marL="0" indent="0">
              <a:buNone/>
            </a:pPr>
            <a:r>
              <a:rPr lang="en-US" sz="1400" dirty="0">
                <a:solidFill>
                  <a:srgbClr val="595959"/>
                </a:solidFill>
                <a:latin typeface="Calibri" pitchFamily="34" charset="0"/>
                <a:ea typeface="Calibri" pitchFamily="34" charset="-122"/>
                <a:cs typeface="Calibri" pitchFamily="34" charset="-120"/>
              </a:rPr>
              <a:t>A detachment begins at the edge of the retina, not at the centre.</a:t>
            </a:r>
            <a:endParaRPr lang="en-US" sz="1400" dirty="0"/>
          </a:p>
        </p:txBody>
      </p:sp>
      <p:sp>
        <p:nvSpPr>
          <p:cNvPr id="19" name="ANIM048"/>
          <p:cNvSpPr/>
          <p:nvPr/>
        </p:nvSpPr>
        <p:spPr>
          <a:xfrm>
            <a:off x="7726680" y="2103120"/>
            <a:ext cx="3931920" cy="2651760"/>
          </a:xfrm>
          <a:prstGeom prst="roundRect">
            <a:avLst>
              <a:gd name="adj" fmla="val 2069"/>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dirty="0"/>
          </a:p>
        </p:txBody>
      </p:sp>
      <p:sp>
        <p:nvSpPr>
          <p:cNvPr id="20" name="ANIM048"/>
          <p:cNvSpPr/>
          <p:nvPr/>
        </p:nvSpPr>
        <p:spPr>
          <a:xfrm>
            <a:off x="8001000" y="2377440"/>
            <a:ext cx="3383280" cy="1280160"/>
          </a:xfrm>
          <a:prstGeom prst="rect">
            <a:avLst/>
          </a:prstGeom>
          <a:noFill/>
          <a:ln/>
        </p:spPr>
        <p:txBody>
          <a:bodyPr wrap="square" rtlCol="0" anchor="t"/>
          <a:lstStyle/>
          <a:p>
            <a:pPr marL="0" indent="0">
              <a:buNone/>
            </a:pPr>
            <a:r>
              <a:rPr lang="en-US" sz="2300" b="1" dirty="0">
                <a:solidFill>
                  <a:srgbClr val="CF2E12"/>
                </a:solidFill>
                <a:latin typeface="Calibri" pitchFamily="34" charset="0"/>
                <a:ea typeface="Calibri" pitchFamily="34" charset="-122"/>
                <a:cs typeface="Calibri" pitchFamily="34" charset="-120"/>
              </a:rPr>
              <a:t>So we were never going to find it.</a:t>
            </a:r>
            <a:endParaRPr lang="en-US" sz="2300" dirty="0"/>
          </a:p>
        </p:txBody>
      </p:sp>
      <p:sp>
        <p:nvSpPr>
          <p:cNvPr id="21" name="ANIM048"/>
          <p:cNvSpPr/>
          <p:nvPr/>
        </p:nvSpPr>
        <p:spPr>
          <a:xfrm>
            <a:off x="8001000" y="3497362"/>
            <a:ext cx="3383280" cy="841248"/>
          </a:xfrm>
          <a:prstGeom prst="rect">
            <a:avLst/>
          </a:prstGeom>
          <a:noFill/>
          <a:ln/>
        </p:spPr>
        <p:txBody>
          <a:bodyPr wrap="square" rtlCol="0" anchor="t"/>
          <a:lstStyle/>
          <a:p>
            <a:r>
              <a:rPr lang="en-US" sz="3600" b="1" dirty="0">
                <a:solidFill>
                  <a:srgbClr val="CF2E12"/>
                </a:solidFill>
                <a:latin typeface="Calibri" pitchFamily="34" charset="0"/>
                <a:ea typeface="Calibri" pitchFamily="34" charset="-122"/>
                <a:cs typeface="Calibri" pitchFamily="34" charset="-120"/>
              </a:rPr>
              <a:t>0</a:t>
            </a:r>
            <a:r>
              <a:rPr lang="en-US" sz="1400" dirty="0">
                <a:solidFill>
                  <a:srgbClr val="595959"/>
                </a:solidFill>
                <a:latin typeface="Calibri" pitchFamily="34" charset="0"/>
                <a:ea typeface="Calibri" pitchFamily="34" charset="-122"/>
                <a:cs typeface="Calibri" pitchFamily="34" charset="-120"/>
              </a:rPr>
              <a:t> degenerative retinal lesions in a full year. That is a finding about our method, not about our population.</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6"/>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8"/>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DID IT MATTER ?</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Three reasons why the answer is no</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12</a:t>
            </a:r>
            <a:endParaRPr lang="en-US" sz="1000" dirty="0"/>
          </a:p>
        </p:txBody>
      </p:sp>
      <p:sp>
        <p:nvSpPr>
          <p:cNvPr id="9" name="ANIM049"/>
          <p:cNvSpPr/>
          <p:nvPr/>
        </p:nvSpPr>
        <p:spPr>
          <a:xfrm>
            <a:off x="566928" y="1499616"/>
            <a:ext cx="11091672" cy="1133856"/>
          </a:xfrm>
          <a:prstGeom prst="roundRect">
            <a:avLst>
              <a:gd name="adj" fmla="val 483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49"/>
          <p:cNvSpPr/>
          <p:nvPr/>
        </p:nvSpPr>
        <p:spPr>
          <a:xfrm>
            <a:off x="877824" y="1819656"/>
            <a:ext cx="493776" cy="493776"/>
          </a:xfrm>
          <a:prstGeom prst="ellipse">
            <a:avLst/>
          </a:prstGeom>
          <a:solidFill>
            <a:srgbClr val="156082"/>
          </a:solidFill>
          <a:ln/>
        </p:spPr>
        <p:txBody>
          <a:bodyPr/>
          <a:lstStyle/>
          <a:p>
            <a:endParaRPr lang="fr-FR"/>
          </a:p>
        </p:txBody>
      </p:sp>
      <p:sp>
        <p:nvSpPr>
          <p:cNvPr id="11" name="ANIM049"/>
          <p:cNvSpPr/>
          <p:nvPr/>
        </p:nvSpPr>
        <p:spPr>
          <a:xfrm>
            <a:off x="877824" y="1819656"/>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12" name="ANIM049"/>
          <p:cNvSpPr/>
          <p:nvPr/>
        </p:nvSpPr>
        <p:spPr>
          <a:xfrm>
            <a:off x="1572768" y="1499616"/>
            <a:ext cx="4160520" cy="1133856"/>
          </a:xfrm>
          <a:prstGeom prst="rect">
            <a:avLst/>
          </a:prstGeom>
          <a:noFill/>
          <a:ln/>
        </p:spPr>
        <p:txBody>
          <a:bodyPr wrap="square" rtlCol="0" anchor="ctr"/>
          <a:lstStyle/>
          <a:p>
            <a:pPr marL="0" indent="0">
              <a:buNone/>
            </a:pPr>
            <a:r>
              <a:rPr lang="en-US" sz="1800" b="1" dirty="0">
                <a:solidFill>
                  <a:srgbClr val="0E2841"/>
                </a:solidFill>
                <a:latin typeface="Calibri" pitchFamily="34" charset="0"/>
                <a:ea typeface="Calibri" pitchFamily="34" charset="-122"/>
                <a:cs typeface="Calibri" pitchFamily="34" charset="-120"/>
              </a:rPr>
              <a:t>The target is lattice degeneration</a:t>
            </a:r>
            <a:endParaRPr lang="en-US" sz="1800" dirty="0"/>
          </a:p>
        </p:txBody>
      </p:sp>
      <p:sp>
        <p:nvSpPr>
          <p:cNvPr id="13" name="ANIM049"/>
          <p:cNvSpPr/>
          <p:nvPr/>
        </p:nvSpPr>
        <p:spPr>
          <a:xfrm>
            <a:off x="5943600" y="1499616"/>
            <a:ext cx="5440680" cy="1133856"/>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2% of the general population has it.</a:t>
            </a:r>
            <a:endParaRPr lang="en-US" sz="1400" dirty="0"/>
          </a:p>
        </p:txBody>
      </p:sp>
      <p:sp>
        <p:nvSpPr>
          <p:cNvPr id="14" name="ANIM050"/>
          <p:cNvSpPr/>
          <p:nvPr/>
        </p:nvSpPr>
        <p:spPr>
          <a:xfrm>
            <a:off x="566928" y="2816352"/>
            <a:ext cx="11091672" cy="1133856"/>
          </a:xfrm>
          <a:prstGeom prst="roundRect">
            <a:avLst>
              <a:gd name="adj" fmla="val 483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5" name="ANIM050"/>
          <p:cNvSpPr/>
          <p:nvPr/>
        </p:nvSpPr>
        <p:spPr>
          <a:xfrm>
            <a:off x="877824" y="3136392"/>
            <a:ext cx="493776" cy="493776"/>
          </a:xfrm>
          <a:prstGeom prst="ellipse">
            <a:avLst/>
          </a:prstGeom>
          <a:solidFill>
            <a:srgbClr val="156082"/>
          </a:solidFill>
          <a:ln/>
        </p:spPr>
        <p:txBody>
          <a:bodyPr/>
          <a:lstStyle/>
          <a:p>
            <a:endParaRPr lang="fr-FR"/>
          </a:p>
        </p:txBody>
      </p:sp>
      <p:sp>
        <p:nvSpPr>
          <p:cNvPr id="16" name="ANIM050"/>
          <p:cNvSpPr/>
          <p:nvPr/>
        </p:nvSpPr>
        <p:spPr>
          <a:xfrm>
            <a:off x="877824" y="3136392"/>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7" name="ANIM050"/>
          <p:cNvSpPr/>
          <p:nvPr/>
        </p:nvSpPr>
        <p:spPr>
          <a:xfrm>
            <a:off x="1572768" y="2816352"/>
            <a:ext cx="4160520" cy="1133856"/>
          </a:xfrm>
          <a:prstGeom prst="rect">
            <a:avLst/>
          </a:prstGeom>
          <a:noFill/>
          <a:ln/>
        </p:spPr>
        <p:txBody>
          <a:bodyPr wrap="square" rtlCol="0" anchor="ctr"/>
          <a:lstStyle/>
          <a:p>
            <a:pPr marL="0" indent="0">
              <a:buNone/>
            </a:pPr>
            <a:r>
              <a:rPr lang="en-US" sz="1800" b="1" dirty="0">
                <a:solidFill>
                  <a:srgbClr val="0E2841"/>
                </a:solidFill>
                <a:latin typeface="Calibri" pitchFamily="34" charset="0"/>
                <a:ea typeface="Calibri" pitchFamily="34" charset="-122"/>
                <a:cs typeface="Calibri" pitchFamily="34" charset="-120"/>
              </a:rPr>
              <a:t>Detachment is rare</a:t>
            </a:r>
            <a:endParaRPr lang="en-US" sz="1800" dirty="0"/>
          </a:p>
        </p:txBody>
      </p:sp>
      <p:sp>
        <p:nvSpPr>
          <p:cNvPr id="18" name="ANIM050"/>
          <p:cNvSpPr/>
          <p:nvPr/>
        </p:nvSpPr>
        <p:spPr>
          <a:xfrm>
            <a:off x="5943600" y="2816352"/>
            <a:ext cx="5440680" cy="1133856"/>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Orders of magnitude rarer. Finding the first says almost nothing about the second.</a:t>
            </a:r>
            <a:endParaRPr lang="en-US" sz="1400" dirty="0"/>
          </a:p>
        </p:txBody>
      </p:sp>
      <p:sp>
        <p:nvSpPr>
          <p:cNvPr id="19" name="ANIM051"/>
          <p:cNvSpPr/>
          <p:nvPr/>
        </p:nvSpPr>
        <p:spPr>
          <a:xfrm>
            <a:off x="566928" y="4133088"/>
            <a:ext cx="11091672" cy="1133856"/>
          </a:xfrm>
          <a:prstGeom prst="roundRect">
            <a:avLst>
              <a:gd name="adj" fmla="val 4839"/>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0" name="ANIM051"/>
          <p:cNvSpPr/>
          <p:nvPr/>
        </p:nvSpPr>
        <p:spPr>
          <a:xfrm>
            <a:off x="877824" y="4453128"/>
            <a:ext cx="493776" cy="493776"/>
          </a:xfrm>
          <a:prstGeom prst="ellipse">
            <a:avLst/>
          </a:prstGeom>
          <a:solidFill>
            <a:srgbClr val="156082"/>
          </a:solidFill>
          <a:ln/>
        </p:spPr>
        <p:txBody>
          <a:bodyPr/>
          <a:lstStyle/>
          <a:p>
            <a:endParaRPr lang="fr-FR"/>
          </a:p>
        </p:txBody>
      </p:sp>
      <p:sp>
        <p:nvSpPr>
          <p:cNvPr id="21" name="ANIM051"/>
          <p:cNvSpPr/>
          <p:nvPr/>
        </p:nvSpPr>
        <p:spPr>
          <a:xfrm>
            <a:off x="877824" y="4453128"/>
            <a:ext cx="493776" cy="493776"/>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2" name="ANIM051"/>
          <p:cNvSpPr/>
          <p:nvPr/>
        </p:nvSpPr>
        <p:spPr>
          <a:xfrm>
            <a:off x="1572768" y="4133088"/>
            <a:ext cx="4160520" cy="1133856"/>
          </a:xfrm>
          <a:prstGeom prst="rect">
            <a:avLst/>
          </a:prstGeom>
          <a:noFill/>
          <a:ln/>
        </p:spPr>
        <p:txBody>
          <a:bodyPr wrap="square" rtlCol="0" anchor="ctr"/>
          <a:lstStyle/>
          <a:p>
            <a:pPr marL="0" indent="0">
              <a:buNone/>
            </a:pPr>
            <a:r>
              <a:rPr lang="en-US" sz="1800" b="1" dirty="0">
                <a:solidFill>
                  <a:srgbClr val="0E2841"/>
                </a:solidFill>
                <a:latin typeface="Calibri" pitchFamily="34" charset="0"/>
                <a:ea typeface="Calibri" pitchFamily="34" charset="-122"/>
                <a:cs typeface="Calibri" pitchFamily="34" charset="-120"/>
              </a:rPr>
              <a:t>Nobody treats it</a:t>
            </a:r>
            <a:endParaRPr lang="en-US" sz="1800" dirty="0"/>
          </a:p>
        </p:txBody>
      </p:sp>
      <p:sp>
        <p:nvSpPr>
          <p:cNvPr id="23" name="ANIM051"/>
          <p:cNvSpPr/>
          <p:nvPr/>
        </p:nvSpPr>
        <p:spPr>
          <a:xfrm>
            <a:off x="5943600" y="4133088"/>
            <a:ext cx="5440680" cy="1133856"/>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Routinely photocoagulated in the 1980s. Abandoned by consensus : it does not prevent detachment.</a:t>
            </a:r>
            <a:endParaRPr lang="en-US" sz="1400" dirty="0"/>
          </a:p>
        </p:txBody>
      </p:sp>
      <p:sp>
        <p:nvSpPr>
          <p:cNvPr id="24" name="ANIM052"/>
          <p:cNvSpPr/>
          <p:nvPr/>
        </p:nvSpPr>
        <p:spPr>
          <a:xfrm>
            <a:off x="566928" y="5449824"/>
            <a:ext cx="11091672" cy="694944"/>
          </a:xfrm>
          <a:prstGeom prst="roundRect">
            <a:avLst>
              <a:gd name="adj" fmla="val 7895"/>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25" name="ANIM052"/>
          <p:cNvSpPr/>
          <p:nvPr/>
        </p:nvSpPr>
        <p:spPr>
          <a:xfrm>
            <a:off x="566928" y="5449824"/>
            <a:ext cx="11091672" cy="694944"/>
          </a:xfrm>
          <a:prstGeom prst="rect">
            <a:avLst/>
          </a:prstGeom>
          <a:noFill/>
          <a:ln/>
        </p:spPr>
        <p:txBody>
          <a:bodyPr wrap="square" rtlCol="0" anchor="ctr"/>
          <a:lstStyle/>
          <a:p>
            <a:pPr marL="0" indent="0" algn="ctr">
              <a:buNone/>
            </a:pPr>
            <a:r>
              <a:rPr lang="en-US" sz="1900" b="1" dirty="0">
                <a:solidFill>
                  <a:srgbClr val="CF2E12"/>
                </a:solidFill>
                <a:latin typeface="Calibri" pitchFamily="34" charset="0"/>
                <a:ea typeface="Calibri" pitchFamily="34" charset="-122"/>
                <a:cs typeface="Calibri" pitchFamily="34" charset="-120"/>
              </a:rPr>
              <a:t>The clause is a survivor. The medicine moved on ; the text did not.</a:t>
            </a:r>
            <a:endParaRPr lang="en-US" sz="1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SO WHERE DOES THAT LEAVE US ?</a:t>
            </a:r>
            <a:endParaRPr lang="en-US" sz="2600" dirty="0"/>
          </a:p>
        </p:txBody>
      </p:sp>
      <p:sp>
        <p:nvSpPr>
          <p:cNvPr id="5" name="Text 1"/>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6" name="Shape 2"/>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7" name="Text 3"/>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13</a:t>
            </a:r>
            <a:endParaRPr lang="en-US" sz="1000" dirty="0"/>
          </a:p>
        </p:txBody>
      </p:sp>
      <p:sp>
        <p:nvSpPr>
          <p:cNvPr id="8" name="ANIM053"/>
          <p:cNvSpPr/>
          <p:nvPr/>
        </p:nvSpPr>
        <p:spPr>
          <a:xfrm>
            <a:off x="566928" y="1426464"/>
            <a:ext cx="11091672" cy="969264"/>
          </a:xfrm>
          <a:prstGeom prst="roundRect">
            <a:avLst>
              <a:gd name="adj" fmla="val 5660"/>
            </a:avLst>
          </a:prstGeom>
          <a:solidFill>
            <a:srgbClr val="E7EEF3"/>
          </a:solidFill>
          <a:ln w="12700">
            <a:solidFill>
              <a:srgbClr val="CBDCE8"/>
            </a:solidFill>
            <a:prstDash val="solid"/>
          </a:ln>
          <a:effectLst>
            <a:outerShdw blurRad="101600" dist="12700" dir="5400000" algn="bl" rotWithShape="0">
              <a:srgbClr val="000000">
                <a:alpha val="6000"/>
              </a:srgbClr>
            </a:outerShdw>
          </a:effectLst>
        </p:spPr>
        <p:txBody>
          <a:bodyPr/>
          <a:lstStyle/>
          <a:p>
            <a:endParaRPr lang="fr-FR"/>
          </a:p>
        </p:txBody>
      </p:sp>
      <p:sp>
        <p:nvSpPr>
          <p:cNvPr id="9" name="ANIM053"/>
          <p:cNvSpPr/>
          <p:nvPr/>
        </p:nvSpPr>
        <p:spPr>
          <a:xfrm>
            <a:off x="566928" y="1426464"/>
            <a:ext cx="11091672" cy="969264"/>
          </a:xfrm>
          <a:prstGeom prst="rect">
            <a:avLst/>
          </a:prstGeom>
          <a:noFill/>
          <a:ln/>
        </p:spPr>
        <p:txBody>
          <a:bodyPr wrap="square" rtlCol="0" anchor="ctr"/>
          <a:lstStyle/>
          <a:p>
            <a:pPr marL="0" indent="0" algn="ctr">
              <a:buNone/>
            </a:pPr>
            <a:r>
              <a:rPr lang="en-US" sz="2400" b="1" dirty="0">
                <a:solidFill>
                  <a:srgbClr val="156082"/>
                </a:solidFill>
                <a:latin typeface="Calibri" pitchFamily="34" charset="0"/>
                <a:ea typeface="Calibri" pitchFamily="34" charset="-122"/>
                <a:cs typeface="Calibri" pitchFamily="34" charset="-120"/>
              </a:rPr>
              <a:t>No case for a systematic fundus.</a:t>
            </a:r>
            <a:endParaRPr lang="en-US" sz="2400" dirty="0"/>
          </a:p>
        </p:txBody>
      </p:sp>
      <p:sp>
        <p:nvSpPr>
          <p:cNvPr id="10" name="ANIM054"/>
          <p:cNvSpPr/>
          <p:nvPr/>
        </p:nvSpPr>
        <p:spPr>
          <a:xfrm>
            <a:off x="566928" y="2578608"/>
            <a:ext cx="11091672" cy="969264"/>
          </a:xfrm>
          <a:prstGeom prst="roundRect">
            <a:avLst>
              <a:gd name="adj" fmla="val 5660"/>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1" name="ANIM054"/>
          <p:cNvSpPr/>
          <p:nvPr/>
        </p:nvSpPr>
        <p:spPr>
          <a:xfrm>
            <a:off x="566928" y="2578608"/>
            <a:ext cx="11091672" cy="969264"/>
          </a:xfrm>
          <a:prstGeom prst="rect">
            <a:avLst/>
          </a:prstGeom>
          <a:noFill/>
          <a:ln/>
        </p:spPr>
        <p:txBody>
          <a:bodyPr wrap="square" rtlCol="0" anchor="ctr"/>
          <a:lstStyle/>
          <a:p>
            <a:pPr marL="0" indent="0" algn="ctr">
              <a:buNone/>
            </a:pPr>
            <a:r>
              <a:rPr lang="en-US" sz="2400" b="1" dirty="0">
                <a:solidFill>
                  <a:srgbClr val="0E2841"/>
                </a:solidFill>
                <a:latin typeface="Calibri" pitchFamily="34" charset="0"/>
                <a:ea typeface="Calibri" pitchFamily="34" charset="-122"/>
                <a:cs typeface="Calibri" pitchFamily="34" charset="-120"/>
              </a:rPr>
              <a:t>Which opens the door to orthoptists — for good.</a:t>
            </a:r>
            <a:endParaRPr lang="en-US" sz="2400" dirty="0"/>
          </a:p>
        </p:txBody>
      </p:sp>
      <p:sp>
        <p:nvSpPr>
          <p:cNvPr id="12" name="ANIM055"/>
          <p:cNvSpPr/>
          <p:nvPr/>
        </p:nvSpPr>
        <p:spPr>
          <a:xfrm>
            <a:off x="566928" y="3730752"/>
            <a:ext cx="11091672" cy="1481328"/>
          </a:xfrm>
          <a:prstGeom prst="roundRect">
            <a:avLst>
              <a:gd name="adj" fmla="val 3704"/>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3" name="ANIM055"/>
          <p:cNvSpPr/>
          <p:nvPr/>
        </p:nvSpPr>
        <p:spPr>
          <a:xfrm>
            <a:off x="566928" y="3877056"/>
            <a:ext cx="11091672" cy="457200"/>
          </a:xfrm>
          <a:prstGeom prst="rect">
            <a:avLst/>
          </a:prstGeom>
          <a:noFill/>
          <a:ln/>
        </p:spPr>
        <p:txBody>
          <a:bodyPr wrap="square" rtlCol="0" anchor="ctr"/>
          <a:lstStyle/>
          <a:p>
            <a:pPr marL="0" indent="0" algn="ctr">
              <a:buNone/>
            </a:pPr>
            <a:r>
              <a:rPr lang="en-US" sz="2100" b="1" dirty="0">
                <a:solidFill>
                  <a:srgbClr val="CF2E12"/>
                </a:solidFill>
                <a:latin typeface="Calibri" pitchFamily="34" charset="0"/>
                <a:ea typeface="Calibri" pitchFamily="34" charset="-122"/>
                <a:cs typeface="Calibri" pitchFamily="34" charset="-120"/>
              </a:rPr>
              <a:t>But the undilated fundus is still useful — when something points to it.</a:t>
            </a:r>
            <a:endParaRPr lang="en-US" sz="2100" dirty="0"/>
          </a:p>
        </p:txBody>
      </p:sp>
      <p:sp>
        <p:nvSpPr>
          <p:cNvPr id="14" name="ANIM055"/>
          <p:cNvSpPr/>
          <p:nvPr/>
        </p:nvSpPr>
        <p:spPr>
          <a:xfrm>
            <a:off x="566928" y="4443984"/>
            <a:ext cx="11091672" cy="402336"/>
          </a:xfrm>
          <a:prstGeom prst="rect">
            <a:avLst/>
          </a:prstGeom>
          <a:noFill/>
          <a:ln/>
        </p:spPr>
        <p:txBody>
          <a:bodyPr wrap="square" rtlCol="0" anchor="ctr"/>
          <a:lstStyle/>
          <a:p>
            <a:pPr marL="0" indent="0" algn="ctr">
              <a:buNone/>
            </a:pPr>
            <a:r>
              <a:rPr lang="en-US" sz="1600" dirty="0">
                <a:solidFill>
                  <a:srgbClr val="0E2841"/>
                </a:solidFill>
                <a:latin typeface="Calibri" pitchFamily="34" charset="0"/>
                <a:ea typeface="Calibri" pitchFamily="34" charset="-122"/>
                <a:cs typeface="Calibri" pitchFamily="34" charset="-120"/>
              </a:rPr>
              <a:t>Diabetic retinopathy   ·   Age-related macular degeneration   ·   Papilloedema   ·   Glaucomatous disc</a:t>
            </a:r>
            <a:endParaRPr lang="en-US" sz="1600" dirty="0"/>
          </a:p>
        </p:txBody>
      </p:sp>
      <p:sp>
        <p:nvSpPr>
          <p:cNvPr id="15" name="ANIM055"/>
          <p:cNvSpPr/>
          <p:nvPr/>
        </p:nvSpPr>
        <p:spPr>
          <a:xfrm>
            <a:off x="566928" y="4809744"/>
            <a:ext cx="11091672" cy="329184"/>
          </a:xfrm>
          <a:prstGeom prst="rect">
            <a:avLst/>
          </a:prstGeom>
          <a:noFill/>
          <a:ln/>
        </p:spPr>
        <p:txBody>
          <a:bodyPr wrap="square" rtlCol="0" anchor="ctr"/>
          <a:lstStyle/>
          <a:p>
            <a:pPr marL="0" indent="0" algn="ctr">
              <a:buNone/>
            </a:pPr>
            <a:r>
              <a:rPr lang="en-US" sz="1350" i="1" dirty="0">
                <a:solidFill>
                  <a:srgbClr val="595959"/>
                </a:solidFill>
                <a:latin typeface="Calibri" pitchFamily="34" charset="0"/>
                <a:ea typeface="Calibri" pitchFamily="34" charset="-122"/>
                <a:cs typeface="Calibri" pitchFamily="34" charset="-120"/>
              </a:rPr>
              <a:t>All of them sit at the posterior pole — exactly where an undilated view is good.</a:t>
            </a:r>
            <a:endParaRPr lang="en-US" sz="1350" dirty="0"/>
          </a:p>
        </p:txBody>
      </p:sp>
      <p:sp>
        <p:nvSpPr>
          <p:cNvPr id="16" name="ANIM056"/>
          <p:cNvSpPr/>
          <p:nvPr/>
        </p:nvSpPr>
        <p:spPr>
          <a:xfrm>
            <a:off x="566928" y="5394960"/>
            <a:ext cx="11091672" cy="768096"/>
          </a:xfrm>
          <a:prstGeom prst="roundRect">
            <a:avLst>
              <a:gd name="adj" fmla="val 7143"/>
            </a:avLst>
          </a:prstGeom>
          <a:solidFill>
            <a:srgbClr val="156082"/>
          </a:solidFill>
          <a:ln w="12700">
            <a:solidFill>
              <a:srgbClr val="156082"/>
            </a:solidFill>
            <a:prstDash val="solid"/>
          </a:ln>
          <a:effectLst>
            <a:outerShdw blurRad="101600" dist="12700" dir="5400000" algn="bl" rotWithShape="0">
              <a:srgbClr val="000000">
                <a:alpha val="6000"/>
              </a:srgbClr>
            </a:outerShdw>
          </a:effectLst>
        </p:spPr>
        <p:txBody>
          <a:bodyPr/>
          <a:lstStyle/>
          <a:p>
            <a:endParaRPr lang="fr-FR"/>
          </a:p>
        </p:txBody>
      </p:sp>
      <p:sp>
        <p:nvSpPr>
          <p:cNvPr id="17" name="ANIM056"/>
          <p:cNvSpPr/>
          <p:nvPr/>
        </p:nvSpPr>
        <p:spPr>
          <a:xfrm>
            <a:off x="566928" y="5394960"/>
            <a:ext cx="11091672" cy="768096"/>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So we built a referral protocol.</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THE DECISION TREE</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Version 07-2026 — every trigger below is measurable in our centres, on the day</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14</a:t>
            </a:r>
            <a:endParaRPr lang="en-US" sz="1000" dirty="0"/>
          </a:p>
        </p:txBody>
      </p:sp>
      <p:sp>
        <p:nvSpPr>
          <p:cNvPr id="9" name="ANIM057"/>
          <p:cNvSpPr/>
          <p:nvPr/>
        </p:nvSpPr>
        <p:spPr>
          <a:xfrm>
            <a:off x="4407408" y="1261872"/>
            <a:ext cx="3364992" cy="475488"/>
          </a:xfrm>
          <a:prstGeom prst="roundRect">
            <a:avLst>
              <a:gd name="adj" fmla="val 15385"/>
            </a:avLst>
          </a:prstGeom>
          <a:solidFill>
            <a:srgbClr val="156082"/>
          </a:solidFill>
          <a:ln w="12700">
            <a:solidFill>
              <a:srgbClr val="156082"/>
            </a:solidFill>
            <a:prstDash val="solid"/>
          </a:ln>
        </p:spPr>
        <p:txBody>
          <a:bodyPr/>
          <a:lstStyle/>
          <a:p>
            <a:endParaRPr lang="fr-FR"/>
          </a:p>
        </p:txBody>
      </p:sp>
      <p:sp>
        <p:nvSpPr>
          <p:cNvPr id="10" name="ANIM057"/>
          <p:cNvSpPr/>
          <p:nvPr/>
        </p:nvSpPr>
        <p:spPr>
          <a:xfrm>
            <a:off x="4535424" y="1261872"/>
            <a:ext cx="3108960" cy="475488"/>
          </a:xfrm>
          <a:prstGeom prst="rect">
            <a:avLst/>
          </a:prstGeom>
          <a:noFill/>
          <a:ln/>
        </p:spPr>
        <p:txBody>
          <a:bodyPr wrap="square" rtlCol="0" anchor="ctr"/>
          <a:lstStyle/>
          <a:p>
            <a:pPr marL="0" indent="0" algn="ctr">
              <a:buNone/>
            </a:pPr>
            <a:r>
              <a:rPr lang="en-US" sz="1350" b="1" dirty="0">
                <a:solidFill>
                  <a:srgbClr val="FFFFFF"/>
                </a:solidFill>
                <a:latin typeface="Calibri" pitchFamily="34" charset="0"/>
                <a:ea typeface="Calibri" pitchFamily="34" charset="-122"/>
                <a:cs typeface="Calibri" pitchFamily="34" charset="-120"/>
              </a:rPr>
              <a:t>ORTHOPTIC ASSESSMENT</a:t>
            </a:r>
            <a:endParaRPr lang="en-US" sz="1350" dirty="0"/>
          </a:p>
        </p:txBody>
      </p:sp>
      <p:sp>
        <p:nvSpPr>
          <p:cNvPr id="11" name="ANIM058"/>
          <p:cNvSpPr/>
          <p:nvPr/>
        </p:nvSpPr>
        <p:spPr>
          <a:xfrm>
            <a:off x="6089904" y="1737360"/>
            <a:ext cx="0" cy="411480"/>
          </a:xfrm>
          <a:prstGeom prst="line">
            <a:avLst/>
          </a:prstGeom>
          <a:noFill/>
          <a:ln w="15875">
            <a:solidFill>
              <a:srgbClr val="D9D9D9"/>
            </a:solidFill>
            <a:prstDash val="solid"/>
          </a:ln>
        </p:spPr>
        <p:txBody>
          <a:bodyPr/>
          <a:lstStyle/>
          <a:p>
            <a:endParaRPr lang="fr-FR"/>
          </a:p>
        </p:txBody>
      </p:sp>
      <p:sp>
        <p:nvSpPr>
          <p:cNvPr id="12" name="ANIM058"/>
          <p:cNvSpPr/>
          <p:nvPr/>
        </p:nvSpPr>
        <p:spPr>
          <a:xfrm>
            <a:off x="2185416" y="2148840"/>
            <a:ext cx="7836408" cy="0"/>
          </a:xfrm>
          <a:prstGeom prst="line">
            <a:avLst/>
          </a:prstGeom>
          <a:noFill/>
          <a:ln w="15875">
            <a:solidFill>
              <a:srgbClr val="D9D9D9"/>
            </a:solidFill>
            <a:prstDash val="solid"/>
          </a:ln>
        </p:spPr>
        <p:txBody>
          <a:bodyPr/>
          <a:lstStyle/>
          <a:p>
            <a:endParaRPr lang="fr-FR"/>
          </a:p>
        </p:txBody>
      </p:sp>
      <p:sp>
        <p:nvSpPr>
          <p:cNvPr id="13" name="ANIM058"/>
          <p:cNvSpPr/>
          <p:nvPr/>
        </p:nvSpPr>
        <p:spPr>
          <a:xfrm>
            <a:off x="1399032" y="1920240"/>
            <a:ext cx="1572768" cy="457200"/>
          </a:xfrm>
          <a:prstGeom prst="diamond">
            <a:avLst/>
          </a:prstGeom>
          <a:solidFill>
            <a:srgbClr val="E7EEF3"/>
          </a:solidFill>
          <a:ln w="12700">
            <a:solidFill>
              <a:srgbClr val="9EC0D6"/>
            </a:solidFill>
            <a:prstDash val="solid"/>
          </a:ln>
        </p:spPr>
        <p:txBody>
          <a:bodyPr/>
          <a:lstStyle/>
          <a:p>
            <a:endParaRPr lang="fr-FR"/>
          </a:p>
        </p:txBody>
      </p:sp>
      <p:sp>
        <p:nvSpPr>
          <p:cNvPr id="14" name="ANIM058"/>
          <p:cNvSpPr/>
          <p:nvPr/>
        </p:nvSpPr>
        <p:spPr>
          <a:xfrm>
            <a:off x="1399032" y="1920240"/>
            <a:ext cx="1572768" cy="457200"/>
          </a:xfrm>
          <a:prstGeom prst="rect">
            <a:avLst/>
          </a:prstGeom>
          <a:noFill/>
          <a:ln/>
        </p:spPr>
        <p:txBody>
          <a:bodyPr wrap="square" rtlCol="0" anchor="ctr"/>
          <a:lstStyle/>
          <a:p>
            <a:pPr marL="0" indent="0" algn="ctr">
              <a:buNone/>
            </a:pPr>
            <a:r>
              <a:rPr lang="en-US" sz="1100" b="1" dirty="0">
                <a:solidFill>
                  <a:srgbClr val="156082"/>
                </a:solidFill>
                <a:latin typeface="Calibri" pitchFamily="34" charset="0"/>
                <a:ea typeface="Calibri" pitchFamily="34" charset="-122"/>
                <a:cs typeface="Calibri" pitchFamily="34" charset="-120"/>
              </a:rPr>
              <a:t>NORMAL</a:t>
            </a:r>
            <a:endParaRPr lang="en-US" sz="1100" dirty="0"/>
          </a:p>
        </p:txBody>
      </p:sp>
      <p:sp>
        <p:nvSpPr>
          <p:cNvPr id="15" name="ANIM058"/>
          <p:cNvSpPr/>
          <p:nvPr/>
        </p:nvSpPr>
        <p:spPr>
          <a:xfrm>
            <a:off x="9235440" y="1920240"/>
            <a:ext cx="1572768" cy="457200"/>
          </a:xfrm>
          <a:prstGeom prst="diamond">
            <a:avLst/>
          </a:prstGeom>
          <a:solidFill>
            <a:srgbClr val="FDF1EE"/>
          </a:solidFill>
          <a:ln w="12700">
            <a:solidFill>
              <a:srgbClr val="E8A692"/>
            </a:solidFill>
            <a:prstDash val="solid"/>
          </a:ln>
        </p:spPr>
        <p:txBody>
          <a:bodyPr/>
          <a:lstStyle/>
          <a:p>
            <a:endParaRPr lang="fr-FR"/>
          </a:p>
        </p:txBody>
      </p:sp>
      <p:sp>
        <p:nvSpPr>
          <p:cNvPr id="16" name="ANIM058"/>
          <p:cNvSpPr/>
          <p:nvPr/>
        </p:nvSpPr>
        <p:spPr>
          <a:xfrm>
            <a:off x="9235440" y="1920240"/>
            <a:ext cx="1572768" cy="457200"/>
          </a:xfrm>
          <a:prstGeom prst="rect">
            <a:avLst/>
          </a:prstGeom>
          <a:noFill/>
          <a:ln/>
        </p:spPr>
        <p:txBody>
          <a:bodyPr wrap="square" rtlCol="0" anchor="ctr"/>
          <a:lstStyle/>
          <a:p>
            <a:pPr marL="0" indent="0" algn="ctr">
              <a:buNone/>
            </a:pPr>
            <a:r>
              <a:rPr lang="en-US" sz="1100" b="1" dirty="0">
                <a:solidFill>
                  <a:srgbClr val="CF2E12"/>
                </a:solidFill>
                <a:latin typeface="Calibri" pitchFamily="34" charset="0"/>
                <a:ea typeface="Calibri" pitchFamily="34" charset="-122"/>
                <a:cs typeface="Calibri" pitchFamily="34" charset="-120"/>
              </a:rPr>
              <a:t>ABNORMAL</a:t>
            </a:r>
            <a:endParaRPr lang="en-US" sz="1100" dirty="0"/>
          </a:p>
        </p:txBody>
      </p:sp>
      <p:sp>
        <p:nvSpPr>
          <p:cNvPr id="17" name="ANIM058"/>
          <p:cNvSpPr/>
          <p:nvPr/>
        </p:nvSpPr>
        <p:spPr>
          <a:xfrm>
            <a:off x="530352" y="2395728"/>
            <a:ext cx="3310128" cy="274320"/>
          </a:xfrm>
          <a:prstGeom prst="rect">
            <a:avLst/>
          </a:prstGeom>
          <a:noFill/>
          <a:ln/>
        </p:spPr>
        <p:txBody>
          <a:bodyPr wrap="square" rtlCol="0" anchor="ctr"/>
          <a:lstStyle/>
          <a:p>
            <a:pPr marL="0" indent="0" algn="ctr">
              <a:buNone/>
            </a:pPr>
            <a:r>
              <a:rPr lang="en-US" sz="1000" i="1" dirty="0">
                <a:solidFill>
                  <a:srgbClr val="8C8C8C"/>
                </a:solidFill>
                <a:latin typeface="Calibri" pitchFamily="34" charset="0"/>
                <a:ea typeface="Calibri" pitchFamily="34" charset="-122"/>
                <a:cs typeface="Calibri" pitchFamily="34" charset="-120"/>
              </a:rPr>
              <a:t>Background criteria — asked of everyone</a:t>
            </a:r>
            <a:endParaRPr lang="en-US" sz="1000" dirty="0"/>
          </a:p>
        </p:txBody>
      </p:sp>
      <p:sp>
        <p:nvSpPr>
          <p:cNvPr id="18" name="ANIM058"/>
          <p:cNvSpPr/>
          <p:nvPr/>
        </p:nvSpPr>
        <p:spPr>
          <a:xfrm>
            <a:off x="8375904" y="2395728"/>
            <a:ext cx="3291840" cy="274320"/>
          </a:xfrm>
          <a:prstGeom prst="rect">
            <a:avLst/>
          </a:prstGeom>
          <a:noFill/>
          <a:ln/>
        </p:spPr>
        <p:txBody>
          <a:bodyPr wrap="square" rtlCol="0" anchor="ctr"/>
          <a:lstStyle/>
          <a:p>
            <a:pPr marL="0" indent="0" algn="ctr">
              <a:buNone/>
            </a:pPr>
            <a:r>
              <a:rPr lang="en-US" sz="1000" i="1" dirty="0">
                <a:solidFill>
                  <a:srgbClr val="8C8C8C"/>
                </a:solidFill>
                <a:latin typeface="Calibri" pitchFamily="34" charset="0"/>
                <a:ea typeface="Calibri" pitchFamily="34" charset="-122"/>
                <a:cs typeface="Calibri" pitchFamily="34" charset="-120"/>
              </a:rPr>
              <a:t>Findings on the assessment itself</a:t>
            </a:r>
            <a:endParaRPr lang="en-US" sz="1000" dirty="0"/>
          </a:p>
        </p:txBody>
      </p:sp>
      <p:sp>
        <p:nvSpPr>
          <p:cNvPr id="19" name="ANIM059"/>
          <p:cNvSpPr/>
          <p:nvPr/>
        </p:nvSpPr>
        <p:spPr>
          <a:xfrm>
            <a:off x="4370832" y="2999232"/>
            <a:ext cx="3438144" cy="932688"/>
          </a:xfrm>
          <a:prstGeom prst="roundRect">
            <a:avLst>
              <a:gd name="adj" fmla="val 9804"/>
            </a:avLst>
          </a:prstGeom>
          <a:solidFill>
            <a:srgbClr val="CF2E12"/>
          </a:solidFill>
          <a:ln w="12700">
            <a:solidFill>
              <a:srgbClr val="CF2E12"/>
            </a:solidFill>
            <a:prstDash val="solid"/>
          </a:ln>
        </p:spPr>
        <p:txBody>
          <a:bodyPr/>
          <a:lstStyle/>
          <a:p>
            <a:endParaRPr lang="fr-FR"/>
          </a:p>
        </p:txBody>
      </p:sp>
      <p:sp>
        <p:nvSpPr>
          <p:cNvPr id="20" name="ANIM059"/>
          <p:cNvSpPr/>
          <p:nvPr/>
        </p:nvSpPr>
        <p:spPr>
          <a:xfrm>
            <a:off x="4498848" y="2999232"/>
            <a:ext cx="3182112" cy="932688"/>
          </a:xfrm>
          <a:prstGeom prst="rect">
            <a:avLst/>
          </a:prstGeom>
          <a:noFill/>
          <a:ln/>
        </p:spPr>
        <p:txBody>
          <a:bodyPr wrap="square" rtlCol="0" anchor="ctr"/>
          <a:lstStyle/>
          <a:p>
            <a:pPr marL="0" indent="0" algn="ctr">
              <a:buNone/>
            </a:pPr>
            <a:r>
              <a:rPr lang="en-US" sz="1350" b="1" dirty="0">
                <a:solidFill>
                  <a:srgbClr val="FFFFFF"/>
                </a:solidFill>
                <a:latin typeface="Calibri" pitchFamily="34" charset="0"/>
                <a:ea typeface="Calibri" pitchFamily="34" charset="-122"/>
                <a:cs typeface="Calibri" pitchFamily="34" charset="-120"/>
              </a:rPr>
              <a:t>FUNDUS  +  OPHTHALMOLOGY REPORT REQUIRED</a:t>
            </a:r>
            <a:endParaRPr lang="en-US" sz="1350" dirty="0"/>
          </a:p>
        </p:txBody>
      </p:sp>
      <p:sp>
        <p:nvSpPr>
          <p:cNvPr id="21" name="ANIM059"/>
          <p:cNvSpPr/>
          <p:nvPr/>
        </p:nvSpPr>
        <p:spPr>
          <a:xfrm>
            <a:off x="4370832" y="3968496"/>
            <a:ext cx="3438144" cy="274320"/>
          </a:xfrm>
          <a:prstGeom prst="rect">
            <a:avLst/>
          </a:prstGeom>
          <a:noFill/>
          <a:ln/>
        </p:spPr>
        <p:txBody>
          <a:bodyPr wrap="square" rtlCol="0" anchor="ctr"/>
          <a:lstStyle/>
          <a:p>
            <a:pPr marL="0" indent="0" algn="ctr">
              <a:buNone/>
            </a:pPr>
            <a:r>
              <a:rPr lang="en-US" sz="1050" b="1" dirty="0">
                <a:solidFill>
                  <a:srgbClr val="CF2E12"/>
                </a:solidFill>
                <a:latin typeface="Calibri" pitchFamily="34" charset="0"/>
                <a:ea typeface="Calibri" pitchFamily="34" charset="-122"/>
                <a:cs typeface="Calibri" pitchFamily="34" charset="-120"/>
              </a:rPr>
              <a:t>ANY ONE = YES</a:t>
            </a:r>
            <a:endParaRPr lang="en-US" sz="1050" dirty="0"/>
          </a:p>
        </p:txBody>
      </p:sp>
      <p:sp>
        <p:nvSpPr>
          <p:cNvPr id="22" name="ANIM059"/>
          <p:cNvSpPr/>
          <p:nvPr/>
        </p:nvSpPr>
        <p:spPr>
          <a:xfrm>
            <a:off x="3895344" y="3310128"/>
            <a:ext cx="548640" cy="310896"/>
          </a:xfrm>
          <a:prstGeom prst="rightArrow">
            <a:avLst/>
          </a:prstGeom>
          <a:solidFill>
            <a:srgbClr val="E8A692"/>
          </a:solidFill>
          <a:ln w="12700">
            <a:solidFill>
              <a:srgbClr val="333333"/>
            </a:solidFill>
            <a:prstDash val="solid"/>
          </a:ln>
        </p:spPr>
        <p:txBody>
          <a:bodyPr/>
          <a:lstStyle/>
          <a:p>
            <a:endParaRPr lang="fr-FR"/>
          </a:p>
        </p:txBody>
      </p:sp>
      <p:sp>
        <p:nvSpPr>
          <p:cNvPr id="23" name="ANIM059"/>
          <p:cNvSpPr/>
          <p:nvPr/>
        </p:nvSpPr>
        <p:spPr>
          <a:xfrm>
            <a:off x="7772400" y="3310128"/>
            <a:ext cx="548640" cy="310896"/>
          </a:xfrm>
          <a:prstGeom prst="leftArrow">
            <a:avLst/>
          </a:prstGeom>
          <a:solidFill>
            <a:srgbClr val="E8A692"/>
          </a:solidFill>
          <a:ln w="12700">
            <a:solidFill>
              <a:srgbClr val="333333"/>
            </a:solidFill>
            <a:prstDash val="solid"/>
          </a:ln>
        </p:spPr>
        <p:txBody>
          <a:bodyPr/>
          <a:lstStyle/>
          <a:p>
            <a:endParaRPr lang="fr-FR"/>
          </a:p>
        </p:txBody>
      </p:sp>
      <p:sp>
        <p:nvSpPr>
          <p:cNvPr id="24" name="ANIM060"/>
          <p:cNvSpPr/>
          <p:nvPr/>
        </p:nvSpPr>
        <p:spPr>
          <a:xfrm>
            <a:off x="530352" y="2487168"/>
            <a:ext cx="3310128"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25" name="ANIM060"/>
          <p:cNvSpPr/>
          <p:nvPr/>
        </p:nvSpPr>
        <p:spPr>
          <a:xfrm>
            <a:off x="658368" y="2487168"/>
            <a:ext cx="3054096"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Age &gt; 55  and last normal fundus &gt; 3 years</a:t>
            </a:r>
            <a:endParaRPr lang="en-US" sz="1150" dirty="0"/>
          </a:p>
        </p:txBody>
      </p:sp>
      <p:sp>
        <p:nvSpPr>
          <p:cNvPr id="26" name="ANIM061"/>
          <p:cNvSpPr/>
          <p:nvPr/>
        </p:nvSpPr>
        <p:spPr>
          <a:xfrm>
            <a:off x="530352" y="3163824"/>
            <a:ext cx="3310128"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27" name="ANIM061"/>
          <p:cNvSpPr/>
          <p:nvPr/>
        </p:nvSpPr>
        <p:spPr>
          <a:xfrm>
            <a:off x="658368" y="3163824"/>
            <a:ext cx="3054096" cy="566928"/>
          </a:xfrm>
          <a:prstGeom prst="rect">
            <a:avLst/>
          </a:prstGeom>
          <a:noFill/>
          <a:ln/>
        </p:spPr>
        <p:txBody>
          <a:bodyPr wrap="square" rtlCol="0" anchor="ctr"/>
          <a:lstStyle/>
          <a:p>
            <a:pPr marL="0" indent="0" algn="ctr">
              <a:buNone/>
            </a:pPr>
            <a:r>
              <a:rPr lang="en-US" sz="1150" b="1" dirty="0">
                <a:solidFill>
                  <a:srgbClr val="0E2841"/>
                </a:solidFill>
                <a:latin typeface="Calibri" pitchFamily="34" charset="0"/>
                <a:ea typeface="Calibri" pitchFamily="34" charset="-122"/>
                <a:cs typeface="Calibri" pitchFamily="34" charset="-120"/>
              </a:rPr>
              <a:t>TYPE 2 DIABETES</a:t>
            </a:r>
            <a:endParaRPr lang="en-US" sz="1150" dirty="0"/>
          </a:p>
        </p:txBody>
      </p:sp>
      <p:sp>
        <p:nvSpPr>
          <p:cNvPr id="28" name="ANIM062"/>
          <p:cNvSpPr/>
          <p:nvPr/>
        </p:nvSpPr>
        <p:spPr>
          <a:xfrm>
            <a:off x="530352" y="3840480"/>
            <a:ext cx="3310128"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29" name="ANIM062"/>
          <p:cNvSpPr/>
          <p:nvPr/>
        </p:nvSpPr>
        <p:spPr>
          <a:xfrm>
            <a:off x="658368" y="3840480"/>
            <a:ext cx="3054096"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Previous uveitis</a:t>
            </a:r>
            <a:endParaRPr lang="en-US" sz="1150" dirty="0"/>
          </a:p>
        </p:txBody>
      </p:sp>
      <p:sp>
        <p:nvSpPr>
          <p:cNvPr id="30" name="ANIM062"/>
          <p:cNvSpPr/>
          <p:nvPr/>
        </p:nvSpPr>
        <p:spPr>
          <a:xfrm>
            <a:off x="530352" y="4517136"/>
            <a:ext cx="3310128"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31" name="ANIM062"/>
          <p:cNvSpPr/>
          <p:nvPr/>
        </p:nvSpPr>
        <p:spPr>
          <a:xfrm>
            <a:off x="658368" y="4517136"/>
            <a:ext cx="3054096"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MI  /  TIA  /  stroke</a:t>
            </a:r>
            <a:endParaRPr lang="en-US" sz="1150" dirty="0"/>
          </a:p>
        </p:txBody>
      </p:sp>
      <p:sp>
        <p:nvSpPr>
          <p:cNvPr id="32" name="ANIM062"/>
          <p:cNvSpPr/>
          <p:nvPr/>
        </p:nvSpPr>
        <p:spPr>
          <a:xfrm>
            <a:off x="530352" y="5193792"/>
            <a:ext cx="3310128"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33" name="ANIM062"/>
          <p:cNvSpPr/>
          <p:nvPr/>
        </p:nvSpPr>
        <p:spPr>
          <a:xfrm>
            <a:off x="658368" y="5193792"/>
            <a:ext cx="3054096" cy="566928"/>
          </a:xfrm>
          <a:prstGeom prst="rect">
            <a:avLst/>
          </a:prstGeom>
          <a:noFill/>
          <a:ln/>
        </p:spPr>
        <p:txBody>
          <a:bodyPr wrap="square" rtlCol="0" anchor="ctr"/>
          <a:lstStyle/>
          <a:p>
            <a:pPr marL="0" indent="0" algn="ctr">
              <a:buNone/>
            </a:pPr>
            <a:r>
              <a:rPr lang="en-US" sz="1050" dirty="0">
                <a:solidFill>
                  <a:srgbClr val="0E2841"/>
                </a:solidFill>
                <a:latin typeface="Calibri" pitchFamily="34" charset="0"/>
                <a:ea typeface="Calibri" pitchFamily="34" charset="-122"/>
                <a:cs typeface="Calibri" pitchFamily="34" charset="-120"/>
              </a:rPr>
              <a:t>Neurological, auto-immune or parasitic disease with ocular involvement</a:t>
            </a:r>
            <a:endParaRPr lang="en-US" sz="1050" dirty="0"/>
          </a:p>
        </p:txBody>
      </p:sp>
      <p:sp>
        <p:nvSpPr>
          <p:cNvPr id="34" name="ANIM063"/>
          <p:cNvSpPr/>
          <p:nvPr/>
        </p:nvSpPr>
        <p:spPr>
          <a:xfrm>
            <a:off x="8375904" y="2487168"/>
            <a:ext cx="3291840"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35" name="ANIM063"/>
          <p:cNvSpPr/>
          <p:nvPr/>
        </p:nvSpPr>
        <p:spPr>
          <a:xfrm>
            <a:off x="8503920" y="2487168"/>
            <a:ext cx="3035808"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Uncorrectable visual acuity</a:t>
            </a:r>
            <a:endParaRPr lang="en-US" sz="1150" dirty="0"/>
          </a:p>
        </p:txBody>
      </p:sp>
      <p:sp>
        <p:nvSpPr>
          <p:cNvPr id="36" name="ANIM064"/>
          <p:cNvSpPr/>
          <p:nvPr/>
        </p:nvSpPr>
        <p:spPr>
          <a:xfrm>
            <a:off x="8375904" y="3163824"/>
            <a:ext cx="3291840"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37" name="ANIM064"/>
          <p:cNvSpPr/>
          <p:nvPr/>
        </p:nvSpPr>
        <p:spPr>
          <a:xfrm>
            <a:off x="8503920" y="3163824"/>
            <a:ext cx="3035808" cy="566928"/>
          </a:xfrm>
          <a:prstGeom prst="rect">
            <a:avLst/>
          </a:prstGeom>
          <a:noFill/>
          <a:ln/>
        </p:spPr>
        <p:txBody>
          <a:bodyPr wrap="square" rtlCol="0" anchor="ctr"/>
          <a:lstStyle/>
          <a:p>
            <a:pPr marL="0" indent="0" algn="ctr">
              <a:buNone/>
            </a:pPr>
            <a:r>
              <a:rPr lang="en-US" sz="1050" dirty="0">
                <a:solidFill>
                  <a:srgbClr val="0E2841"/>
                </a:solidFill>
                <a:latin typeface="Calibri" pitchFamily="34" charset="0"/>
                <a:ea typeface="Calibri" pitchFamily="34" charset="-122"/>
                <a:cs typeface="Calibri" pitchFamily="34" charset="-120"/>
              </a:rPr>
              <a:t>Myopia ≥ 6 D · astigmatism ≥ 2 D by keratometry · hypermetropia ≥ 4 D</a:t>
            </a:r>
            <a:endParaRPr lang="en-US" sz="1050" dirty="0"/>
          </a:p>
        </p:txBody>
      </p:sp>
      <p:sp>
        <p:nvSpPr>
          <p:cNvPr id="38" name="ANIM065"/>
          <p:cNvSpPr/>
          <p:nvPr/>
        </p:nvSpPr>
        <p:spPr>
          <a:xfrm>
            <a:off x="8375904" y="3840480"/>
            <a:ext cx="3291840"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39" name="ANIM065"/>
          <p:cNvSpPr/>
          <p:nvPr/>
        </p:nvSpPr>
        <p:spPr>
          <a:xfrm>
            <a:off x="8503920" y="3840480"/>
            <a:ext cx="3035808"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Visual field abnormality</a:t>
            </a:r>
            <a:endParaRPr lang="en-US" sz="1150" dirty="0"/>
          </a:p>
        </p:txBody>
      </p:sp>
      <p:sp>
        <p:nvSpPr>
          <p:cNvPr id="40" name="ANIM065"/>
          <p:cNvSpPr/>
          <p:nvPr/>
        </p:nvSpPr>
        <p:spPr>
          <a:xfrm>
            <a:off x="8375904" y="4517136"/>
            <a:ext cx="3291840"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41" name="ANIM065"/>
          <p:cNvSpPr/>
          <p:nvPr/>
        </p:nvSpPr>
        <p:spPr>
          <a:xfrm>
            <a:off x="8503920" y="4517136"/>
            <a:ext cx="3035808" cy="566928"/>
          </a:xfrm>
          <a:prstGeom prst="rect">
            <a:avLst/>
          </a:prstGeom>
          <a:noFill/>
          <a:ln/>
        </p:spPr>
        <p:txBody>
          <a:bodyPr wrap="square" rtlCol="0" anchor="ctr"/>
          <a:lstStyle/>
          <a:p>
            <a:pPr marL="0" indent="0" algn="ctr">
              <a:buNone/>
            </a:pPr>
            <a:r>
              <a:rPr lang="en-US" sz="1050" dirty="0">
                <a:solidFill>
                  <a:srgbClr val="0E2841"/>
                </a:solidFill>
                <a:latin typeface="Calibri" pitchFamily="34" charset="0"/>
                <a:ea typeface="Calibri" pitchFamily="34" charset="-122"/>
                <a:cs typeface="Calibri" pitchFamily="34" charset="-120"/>
              </a:rPr>
              <a:t>Unexplained abnormality of contrast and / or glare</a:t>
            </a:r>
            <a:endParaRPr lang="en-US" sz="1050" dirty="0"/>
          </a:p>
        </p:txBody>
      </p:sp>
      <p:sp>
        <p:nvSpPr>
          <p:cNvPr id="42" name="ANIM065"/>
          <p:cNvSpPr/>
          <p:nvPr/>
        </p:nvSpPr>
        <p:spPr>
          <a:xfrm>
            <a:off x="8375904" y="5193792"/>
            <a:ext cx="3291840" cy="566928"/>
          </a:xfrm>
          <a:prstGeom prst="roundRect">
            <a:avLst>
              <a:gd name="adj" fmla="val 12903"/>
            </a:avLst>
          </a:prstGeom>
          <a:solidFill>
            <a:srgbClr val="F2F2F2"/>
          </a:solidFill>
          <a:ln w="12700">
            <a:solidFill>
              <a:srgbClr val="D9D9D9"/>
            </a:solidFill>
            <a:prstDash val="solid"/>
          </a:ln>
        </p:spPr>
        <p:txBody>
          <a:bodyPr/>
          <a:lstStyle/>
          <a:p>
            <a:endParaRPr lang="fr-FR"/>
          </a:p>
        </p:txBody>
      </p:sp>
      <p:sp>
        <p:nvSpPr>
          <p:cNvPr id="43" name="ANIM065"/>
          <p:cNvSpPr/>
          <p:nvPr/>
        </p:nvSpPr>
        <p:spPr>
          <a:xfrm>
            <a:off x="8503920" y="5193792"/>
            <a:ext cx="3035808" cy="566928"/>
          </a:xfrm>
          <a:prstGeom prst="rect">
            <a:avLst/>
          </a:prstGeom>
          <a:noFill/>
          <a:ln/>
        </p:spPr>
        <p:txBody>
          <a:bodyPr wrap="square" rtlCol="0" anchor="ctr"/>
          <a:lstStyle/>
          <a:p>
            <a:pPr marL="0" indent="0" algn="ctr">
              <a:buNone/>
            </a:pPr>
            <a:r>
              <a:rPr lang="en-US" sz="1150" dirty="0">
                <a:solidFill>
                  <a:srgbClr val="0E2841"/>
                </a:solidFill>
                <a:latin typeface="Calibri" pitchFamily="34" charset="0"/>
                <a:ea typeface="Calibri" pitchFamily="34" charset="-122"/>
                <a:cs typeface="Calibri" pitchFamily="34" charset="-120"/>
              </a:rPr>
              <a:t>Ocular hypertension ≥ 21 mmHg (corrected)</a:t>
            </a:r>
            <a:endParaRPr lang="en-US" sz="1150" dirty="0"/>
          </a:p>
        </p:txBody>
      </p:sp>
      <p:sp>
        <p:nvSpPr>
          <p:cNvPr id="44" name="ANIM066"/>
          <p:cNvSpPr/>
          <p:nvPr/>
        </p:nvSpPr>
        <p:spPr>
          <a:xfrm>
            <a:off x="4370832" y="4297680"/>
            <a:ext cx="3438144" cy="585216"/>
          </a:xfrm>
          <a:prstGeom prst="rect">
            <a:avLst/>
          </a:prstGeom>
          <a:noFill/>
          <a:ln/>
        </p:spPr>
        <p:txBody>
          <a:bodyPr wrap="square" rtlCol="0" anchor="t"/>
          <a:lstStyle/>
          <a:p>
            <a:pPr marL="0" indent="0">
              <a:buNone/>
            </a:pPr>
            <a:r>
              <a:rPr lang="en-US" sz="1100" b="1" dirty="0">
                <a:solidFill>
                  <a:srgbClr val="156082"/>
                </a:solidFill>
                <a:latin typeface="Calibri" pitchFamily="34" charset="0"/>
                <a:ea typeface="Calibri" pitchFamily="34" charset="-122"/>
                <a:cs typeface="Calibri" pitchFamily="34" charset="-120"/>
              </a:rPr>
              <a:t>Type 2 only.  </a:t>
            </a:r>
            <a:r>
              <a:rPr lang="en-US" sz="1100" dirty="0">
                <a:solidFill>
                  <a:srgbClr val="595959"/>
                </a:solidFill>
                <a:latin typeface="Calibri" pitchFamily="34" charset="0"/>
                <a:ea typeface="Calibri" pitchFamily="34" charset="-122"/>
                <a:cs typeface="Calibri" pitchFamily="34" charset="-120"/>
              </a:rPr>
              <a:t>Insulin-treated diabetes is incompatible with safety-critical duty in any case, so it never reaches this tree.</a:t>
            </a:r>
            <a:endParaRPr lang="en-US" sz="1100" dirty="0"/>
          </a:p>
        </p:txBody>
      </p:sp>
      <p:sp>
        <p:nvSpPr>
          <p:cNvPr id="46" name="ANIM068"/>
          <p:cNvSpPr/>
          <p:nvPr/>
        </p:nvSpPr>
        <p:spPr>
          <a:xfrm>
            <a:off x="530352" y="5797296"/>
            <a:ext cx="11119104" cy="310896"/>
          </a:xfrm>
          <a:prstGeom prst="rect">
            <a:avLst/>
          </a:prstGeom>
          <a:noFill/>
          <a:ln/>
        </p:spPr>
        <p:txBody>
          <a:bodyPr wrap="square" rtlCol="0" anchor="ctr"/>
          <a:lstStyle/>
          <a:p>
            <a:pPr marL="0" indent="0" algn="ctr">
              <a:buNone/>
            </a:pPr>
            <a:r>
              <a:rPr lang="en-US" sz="1250" b="1" dirty="0">
                <a:solidFill>
                  <a:srgbClr val="0E2841"/>
                </a:solidFill>
                <a:latin typeface="Calibri" pitchFamily="34" charset="0"/>
                <a:ea typeface="Calibri" pitchFamily="34" charset="-122"/>
                <a:cs typeface="Calibri" pitchFamily="34" charset="-120"/>
              </a:rPr>
              <a:t>Ten triggers. Not one of them requires an ophthalmologist to be in the building.</a:t>
            </a:r>
            <a:endParaRPr lang="en-US" sz="12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ONE EXCEPTION</a:t>
            </a:r>
            <a:endParaRPr lang="en-US" sz="2600" dirty="0"/>
          </a:p>
        </p:txBody>
      </p:sp>
      <p:sp>
        <p:nvSpPr>
          <p:cNvPr id="5" name="Text 1"/>
          <p:cNvSpPr/>
          <p:nvPr/>
        </p:nvSpPr>
        <p:spPr>
          <a:xfrm>
            <a:off x="566928" y="786384"/>
            <a:ext cx="10881360" cy="365760"/>
          </a:xfrm>
          <a:prstGeom prst="rect">
            <a:avLst/>
          </a:prstGeom>
          <a:noFill/>
          <a:ln/>
        </p:spPr>
        <p:txBody>
          <a:bodyPr wrap="square" rtlCol="0" anchor="ctr"/>
          <a:lstStyle/>
          <a:p>
            <a:pPr marL="0" indent="0">
              <a:buNone/>
            </a:pPr>
            <a:r>
              <a:rPr lang="en-US" sz="1600" dirty="0">
                <a:solidFill>
                  <a:srgbClr val="0E2841"/>
                </a:solidFill>
                <a:latin typeface="Calibri" pitchFamily="34" charset="0"/>
                <a:ea typeface="Calibri" pitchFamily="34" charset="-122"/>
                <a:cs typeface="Calibri" pitchFamily="34" charset="-120"/>
              </a:rPr>
              <a:t>Type 2 diabetes</a:t>
            </a:r>
            <a:endParaRPr lang="en-US" sz="1600" dirty="0"/>
          </a:p>
        </p:txBody>
      </p:sp>
      <p:sp>
        <p:nvSpPr>
          <p:cNvPr id="6" name="Text 2"/>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7" name="Shape 3"/>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8" name="Text 4"/>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15</a:t>
            </a:r>
            <a:endParaRPr lang="en-US" sz="1000" dirty="0"/>
          </a:p>
        </p:txBody>
      </p:sp>
      <p:sp>
        <p:nvSpPr>
          <p:cNvPr id="9" name="ANIM069"/>
          <p:cNvSpPr/>
          <p:nvPr/>
        </p:nvSpPr>
        <p:spPr>
          <a:xfrm>
            <a:off x="566928" y="1371600"/>
            <a:ext cx="11091672" cy="1005840"/>
          </a:xfrm>
          <a:prstGeom prst="roundRect">
            <a:avLst>
              <a:gd name="adj" fmla="val 5455"/>
            </a:avLst>
          </a:prstGeom>
          <a:solidFill>
            <a:srgbClr val="FDF1EE"/>
          </a:solidFill>
          <a:ln w="12700">
            <a:solidFill>
              <a:srgbClr val="F2C4B8"/>
            </a:solidFill>
            <a:prstDash val="solid"/>
          </a:ln>
          <a:effectLst>
            <a:outerShdw blurRad="101600" dist="12700" dir="5400000" algn="bl" rotWithShape="0">
              <a:srgbClr val="000000">
                <a:alpha val="6000"/>
              </a:srgbClr>
            </a:outerShdw>
          </a:effectLst>
        </p:spPr>
        <p:txBody>
          <a:bodyPr/>
          <a:lstStyle/>
          <a:p>
            <a:endParaRPr lang="fr-FR"/>
          </a:p>
        </p:txBody>
      </p:sp>
      <p:sp>
        <p:nvSpPr>
          <p:cNvPr id="10" name="ANIM069"/>
          <p:cNvSpPr/>
          <p:nvPr/>
        </p:nvSpPr>
        <p:spPr>
          <a:xfrm>
            <a:off x="566928" y="1371600"/>
            <a:ext cx="11091672" cy="1005840"/>
          </a:xfrm>
          <a:prstGeom prst="rect">
            <a:avLst/>
          </a:prstGeom>
          <a:noFill/>
          <a:ln/>
        </p:spPr>
        <p:txBody>
          <a:bodyPr wrap="square" rtlCol="0" anchor="ctr"/>
          <a:lstStyle/>
          <a:p>
            <a:pPr marL="0" indent="0" algn="ctr">
              <a:buNone/>
            </a:pPr>
            <a:r>
              <a:rPr lang="en-US" sz="2300" b="1" dirty="0">
                <a:solidFill>
                  <a:srgbClr val="0E2841"/>
                </a:solidFill>
                <a:latin typeface="Calibri" pitchFamily="34" charset="0"/>
                <a:ea typeface="Calibri" pitchFamily="34" charset="-122"/>
                <a:cs typeface="Calibri" pitchFamily="34" charset="-120"/>
              </a:rPr>
              <a:t>Dilated.  Performed outside if needed.  Under 12 months.  Never deferred.</a:t>
            </a:r>
            <a:endParaRPr lang="en-US" sz="2300" dirty="0"/>
          </a:p>
        </p:txBody>
      </p:sp>
      <p:sp>
        <p:nvSpPr>
          <p:cNvPr id="11" name="ANIM070"/>
          <p:cNvSpPr/>
          <p:nvPr/>
        </p:nvSpPr>
        <p:spPr>
          <a:xfrm>
            <a:off x="566928" y="2505456"/>
            <a:ext cx="11091672" cy="731520"/>
          </a:xfrm>
          <a:prstGeom prst="roundRect">
            <a:avLst>
              <a:gd name="adj" fmla="val 7500"/>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2" name="ANIM070"/>
          <p:cNvSpPr/>
          <p:nvPr/>
        </p:nvSpPr>
        <p:spPr>
          <a:xfrm>
            <a:off x="877824" y="2752344"/>
            <a:ext cx="237744" cy="237744"/>
          </a:xfrm>
          <a:prstGeom prst="ellipse">
            <a:avLst/>
          </a:prstGeom>
          <a:solidFill>
            <a:srgbClr val="CF2E12"/>
          </a:solidFill>
          <a:ln/>
        </p:spPr>
        <p:txBody>
          <a:bodyPr/>
          <a:lstStyle/>
          <a:p>
            <a:endParaRPr lang="fr-FR"/>
          </a:p>
        </p:txBody>
      </p:sp>
      <p:sp>
        <p:nvSpPr>
          <p:cNvPr id="13" name="ANIM070"/>
          <p:cNvSpPr/>
          <p:nvPr/>
        </p:nvSpPr>
        <p:spPr>
          <a:xfrm>
            <a:off x="1389888" y="2505456"/>
            <a:ext cx="4846320" cy="731520"/>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The danger is at the periphery</a:t>
            </a:r>
            <a:endParaRPr lang="en-US" sz="1600" dirty="0"/>
          </a:p>
        </p:txBody>
      </p:sp>
      <p:sp>
        <p:nvSpPr>
          <p:cNvPr id="14" name="ANIM070"/>
          <p:cNvSpPr/>
          <p:nvPr/>
        </p:nvSpPr>
        <p:spPr>
          <a:xfrm>
            <a:off x="6400800" y="2505456"/>
            <a:ext cx="4983480" cy="731520"/>
          </a:xfrm>
          <a:prstGeom prst="rect">
            <a:avLst/>
          </a:prstGeom>
          <a:noFill/>
          <a:ln/>
        </p:spPr>
        <p:txBody>
          <a:bodyPr wrap="square" rtlCol="0" anchor="ctr"/>
          <a:lstStyle/>
          <a:p>
            <a:pPr marL="0" indent="0">
              <a:buNone/>
            </a:pPr>
            <a:r>
              <a:rPr lang="en-US" sz="1350" dirty="0">
                <a:solidFill>
                  <a:srgbClr val="595959"/>
                </a:solidFill>
                <a:latin typeface="Calibri" pitchFamily="34" charset="0"/>
                <a:ea typeface="Calibri" pitchFamily="34" charset="-122"/>
                <a:cs typeface="Calibri" pitchFamily="34" charset="-120"/>
              </a:rPr>
              <a:t>Vitreous haemorrhage. Sudden loss of vision, at a safety-critical post.</a:t>
            </a:r>
            <a:endParaRPr lang="en-US" sz="1350" dirty="0"/>
          </a:p>
        </p:txBody>
      </p:sp>
      <p:sp>
        <p:nvSpPr>
          <p:cNvPr id="15" name="ANIM071"/>
          <p:cNvSpPr/>
          <p:nvPr/>
        </p:nvSpPr>
        <p:spPr>
          <a:xfrm>
            <a:off x="566928" y="3346704"/>
            <a:ext cx="11091672" cy="731520"/>
          </a:xfrm>
          <a:prstGeom prst="roundRect">
            <a:avLst>
              <a:gd name="adj" fmla="val 7500"/>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6" name="ANIM071"/>
          <p:cNvSpPr/>
          <p:nvPr/>
        </p:nvSpPr>
        <p:spPr>
          <a:xfrm>
            <a:off x="877824" y="3593592"/>
            <a:ext cx="237744" cy="237744"/>
          </a:xfrm>
          <a:prstGeom prst="ellipse">
            <a:avLst/>
          </a:prstGeom>
          <a:solidFill>
            <a:srgbClr val="156082"/>
          </a:solidFill>
          <a:ln/>
        </p:spPr>
        <p:txBody>
          <a:bodyPr/>
          <a:lstStyle/>
          <a:p>
            <a:endParaRPr lang="fr-FR"/>
          </a:p>
        </p:txBody>
      </p:sp>
      <p:sp>
        <p:nvSpPr>
          <p:cNvPr id="17" name="ANIM071"/>
          <p:cNvSpPr/>
          <p:nvPr/>
        </p:nvSpPr>
        <p:spPr>
          <a:xfrm>
            <a:off x="1389888" y="3346704"/>
            <a:ext cx="4846320" cy="731520"/>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Undilated is not a valid method</a:t>
            </a:r>
            <a:endParaRPr lang="en-US" sz="1600" dirty="0"/>
          </a:p>
        </p:txBody>
      </p:sp>
      <p:sp>
        <p:nvSpPr>
          <p:cNvPr id="18" name="ANIM071"/>
          <p:cNvSpPr/>
          <p:nvPr/>
        </p:nvSpPr>
        <p:spPr>
          <a:xfrm>
            <a:off x="6400800" y="3346704"/>
            <a:ext cx="4983480" cy="731520"/>
          </a:xfrm>
          <a:prstGeom prst="rect">
            <a:avLst/>
          </a:prstGeom>
          <a:noFill/>
          <a:ln/>
        </p:spPr>
        <p:txBody>
          <a:bodyPr wrap="square" rtlCol="0" anchor="ctr"/>
          <a:lstStyle/>
          <a:p>
            <a:pPr marL="0" indent="0">
              <a:buNone/>
            </a:pPr>
            <a:r>
              <a:rPr lang="en-US" sz="1350" dirty="0">
                <a:solidFill>
                  <a:srgbClr val="595959"/>
                </a:solidFill>
                <a:latin typeface="Calibri" pitchFamily="34" charset="0"/>
                <a:ea typeface="Calibri" pitchFamily="34" charset="-122"/>
                <a:cs typeface="Calibri" pitchFamily="34" charset="-120"/>
              </a:rPr>
              <a:t>National guidance says so in terms. Sensitivity too low to screen.</a:t>
            </a:r>
            <a:endParaRPr lang="en-US" sz="1350" dirty="0"/>
          </a:p>
        </p:txBody>
      </p:sp>
      <p:sp>
        <p:nvSpPr>
          <p:cNvPr id="19" name="ANIM072"/>
          <p:cNvSpPr/>
          <p:nvPr/>
        </p:nvSpPr>
        <p:spPr>
          <a:xfrm>
            <a:off x="566928" y="4187952"/>
            <a:ext cx="11091672" cy="731520"/>
          </a:xfrm>
          <a:prstGeom prst="roundRect">
            <a:avLst>
              <a:gd name="adj" fmla="val 7500"/>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20" name="ANIM072"/>
          <p:cNvSpPr/>
          <p:nvPr/>
        </p:nvSpPr>
        <p:spPr>
          <a:xfrm>
            <a:off x="877824" y="4434840"/>
            <a:ext cx="237744" cy="237744"/>
          </a:xfrm>
          <a:prstGeom prst="ellipse">
            <a:avLst/>
          </a:prstGeom>
          <a:solidFill>
            <a:srgbClr val="156082"/>
          </a:solidFill>
          <a:ln/>
        </p:spPr>
        <p:txBody>
          <a:bodyPr/>
          <a:lstStyle/>
          <a:p>
            <a:endParaRPr lang="fr-FR"/>
          </a:p>
        </p:txBody>
      </p:sp>
      <p:sp>
        <p:nvSpPr>
          <p:cNvPr id="21" name="ANIM072"/>
          <p:cNvSpPr/>
          <p:nvPr/>
        </p:nvSpPr>
        <p:spPr>
          <a:xfrm>
            <a:off x="1389888" y="4187952"/>
            <a:ext cx="4846320" cy="731520"/>
          </a:xfrm>
          <a:prstGeom prst="rect">
            <a:avLst/>
          </a:prstGeom>
          <a:noFill/>
          <a:ln/>
        </p:spPr>
        <p:txBody>
          <a:bodyPr wrap="square" rtlCol="0" anchor="ctr"/>
          <a:lstStyle/>
          <a:p>
            <a:pPr marL="0" indent="0">
              <a:buNone/>
            </a:pPr>
            <a:r>
              <a:rPr lang="en-US" sz="1600" b="1" dirty="0">
                <a:solidFill>
                  <a:srgbClr val="0E2841"/>
                </a:solidFill>
                <a:latin typeface="Calibri" pitchFamily="34" charset="0"/>
                <a:ea typeface="Calibri" pitchFamily="34" charset="-122"/>
                <a:cs typeface="Calibri" pitchFamily="34" charset="-120"/>
              </a:rPr>
              <a:t>Macular oedema needs relief and OCT</a:t>
            </a:r>
            <a:endParaRPr lang="en-US" sz="1600" dirty="0"/>
          </a:p>
        </p:txBody>
      </p:sp>
      <p:sp>
        <p:nvSpPr>
          <p:cNvPr id="22" name="ANIM072"/>
          <p:cNvSpPr/>
          <p:nvPr/>
        </p:nvSpPr>
        <p:spPr>
          <a:xfrm>
            <a:off x="6400800" y="4187952"/>
            <a:ext cx="4983480" cy="731520"/>
          </a:xfrm>
          <a:prstGeom prst="rect">
            <a:avLst/>
          </a:prstGeom>
          <a:noFill/>
          <a:ln/>
        </p:spPr>
        <p:txBody>
          <a:bodyPr wrap="square" rtlCol="0" anchor="ctr"/>
          <a:lstStyle/>
          <a:p>
            <a:pPr marL="0" indent="0">
              <a:buNone/>
            </a:pPr>
            <a:r>
              <a:rPr lang="en-US" sz="1350" dirty="0">
                <a:solidFill>
                  <a:srgbClr val="595959"/>
                </a:solidFill>
                <a:latin typeface="Calibri" pitchFamily="34" charset="0"/>
                <a:ea typeface="Calibri" pitchFamily="34" charset="-122"/>
                <a:cs typeface="Calibri" pitchFamily="34" charset="-120"/>
              </a:rPr>
              <a:t>It can exist with normal acuity. Neither is available on site.</a:t>
            </a:r>
            <a:endParaRPr lang="en-US" sz="13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img/logo_optim.png"/>
          <p:cNvPicPr>
            <a:picLocks noChangeAspect="1"/>
          </p:cNvPicPr>
          <p:nvPr/>
        </p:nvPicPr>
        <p:blipFill>
          <a:blip r:embed="rId3"/>
          <a:stretch>
            <a:fillRect/>
          </a:stretch>
        </p:blipFill>
        <p:spPr>
          <a:xfrm>
            <a:off x="384048" y="182880"/>
            <a:ext cx="713232" cy="548640"/>
          </a:xfrm>
          <a:prstGeom prst="rect">
            <a:avLst/>
          </a:prstGeom>
        </p:spPr>
      </p:pic>
      <p:pic>
        <p:nvPicPr>
          <p:cNvPr id="3" name="Image 1" descr="img/icon_stetho.png"/>
          <p:cNvPicPr>
            <a:picLocks noChangeAspect="1"/>
          </p:cNvPicPr>
          <p:nvPr/>
        </p:nvPicPr>
        <p:blipFill>
          <a:blip r:embed="rId4"/>
          <a:stretch>
            <a:fillRect/>
          </a:stretch>
        </p:blipFill>
        <p:spPr>
          <a:xfrm>
            <a:off x="11384280" y="219456"/>
            <a:ext cx="475488" cy="475488"/>
          </a:xfrm>
          <a:prstGeom prst="rect">
            <a:avLst/>
          </a:prstGeom>
        </p:spPr>
      </p:pic>
      <p:sp>
        <p:nvSpPr>
          <p:cNvPr id="4" name="Text 0"/>
          <p:cNvSpPr/>
          <p:nvPr/>
        </p:nvSpPr>
        <p:spPr>
          <a:xfrm>
            <a:off x="1234440" y="182880"/>
            <a:ext cx="9966960" cy="566928"/>
          </a:xfrm>
          <a:prstGeom prst="rect">
            <a:avLst/>
          </a:prstGeom>
          <a:noFill/>
          <a:ln/>
        </p:spPr>
        <p:txBody>
          <a:bodyPr wrap="square" rtlCol="0" anchor="ctr"/>
          <a:lstStyle/>
          <a:p>
            <a:pPr marL="0" indent="0">
              <a:buNone/>
            </a:pPr>
            <a:r>
              <a:rPr lang="en-US" sz="2600" b="1" dirty="0">
                <a:solidFill>
                  <a:srgbClr val="156082"/>
                </a:solidFill>
                <a:latin typeface="Calibri" pitchFamily="34" charset="0"/>
                <a:ea typeface="Calibri" pitchFamily="34" charset="-122"/>
                <a:cs typeface="Calibri" pitchFamily="34" charset="-120"/>
              </a:rPr>
              <a:t>WHAT WE WOULD LIKE TO ASK YOU</a:t>
            </a:r>
            <a:endParaRPr lang="en-US" sz="2600" dirty="0"/>
          </a:p>
        </p:txBody>
      </p:sp>
      <p:sp>
        <p:nvSpPr>
          <p:cNvPr id="5" name="Text 1"/>
          <p:cNvSpPr/>
          <p:nvPr/>
        </p:nvSpPr>
        <p:spPr>
          <a:xfrm>
            <a:off x="566928" y="6327648"/>
            <a:ext cx="8686800" cy="310896"/>
          </a:xfrm>
          <a:prstGeom prst="rect">
            <a:avLst/>
          </a:prstGeom>
          <a:noFill/>
          <a:ln/>
        </p:spPr>
        <p:txBody>
          <a:bodyPr wrap="square" rtlCol="0" anchor="ctr"/>
          <a:lstStyle/>
          <a:p>
            <a:pPr marL="0" indent="0">
              <a:buNone/>
            </a:pPr>
            <a:r>
              <a:rPr lang="en-US" sz="1000" dirty="0">
                <a:solidFill>
                  <a:srgbClr val="8C8C8C"/>
                </a:solidFill>
                <a:latin typeface="Calibri" pitchFamily="34" charset="0"/>
                <a:ea typeface="Calibri" pitchFamily="34" charset="-122"/>
                <a:cs typeface="Calibri" pitchFamily="34" charset="-120"/>
              </a:rPr>
              <a:t>SNCF Optim’services – Services Médicaux   |   UIMC Congress, Lisbon 2026</a:t>
            </a:r>
            <a:endParaRPr lang="en-US" sz="1000" dirty="0"/>
          </a:p>
        </p:txBody>
      </p:sp>
      <p:sp>
        <p:nvSpPr>
          <p:cNvPr id="6" name="Shape 2"/>
          <p:cNvSpPr/>
          <p:nvPr/>
        </p:nvSpPr>
        <p:spPr>
          <a:xfrm>
            <a:off x="566928" y="6291072"/>
            <a:ext cx="11064240" cy="0"/>
          </a:xfrm>
          <a:prstGeom prst="line">
            <a:avLst/>
          </a:prstGeom>
          <a:noFill/>
          <a:ln w="9525">
            <a:solidFill>
              <a:srgbClr val="D9D9D9"/>
            </a:solidFill>
            <a:prstDash val="solid"/>
          </a:ln>
        </p:spPr>
        <p:txBody>
          <a:bodyPr/>
          <a:lstStyle/>
          <a:p>
            <a:endParaRPr lang="fr-FR"/>
          </a:p>
        </p:txBody>
      </p:sp>
      <p:sp>
        <p:nvSpPr>
          <p:cNvPr id="7" name="Text 3"/>
          <p:cNvSpPr/>
          <p:nvPr/>
        </p:nvSpPr>
        <p:spPr>
          <a:xfrm>
            <a:off x="11292840" y="6327648"/>
            <a:ext cx="566928" cy="310896"/>
          </a:xfrm>
          <a:prstGeom prst="rect">
            <a:avLst/>
          </a:prstGeom>
          <a:noFill/>
          <a:ln/>
        </p:spPr>
        <p:txBody>
          <a:bodyPr wrap="square" rtlCol="0" anchor="ctr"/>
          <a:lstStyle/>
          <a:p>
            <a:pPr marL="0" indent="0" algn="r">
              <a:buNone/>
            </a:pPr>
            <a:r>
              <a:rPr lang="en-US" sz="1000" dirty="0">
                <a:solidFill>
                  <a:srgbClr val="8C8C8C"/>
                </a:solidFill>
                <a:latin typeface="Calibri" pitchFamily="34" charset="0"/>
                <a:ea typeface="Calibri" pitchFamily="34" charset="-122"/>
                <a:cs typeface="Calibri" pitchFamily="34" charset="-120"/>
              </a:rPr>
              <a:t>16</a:t>
            </a:r>
            <a:endParaRPr lang="en-US" sz="1000" dirty="0"/>
          </a:p>
        </p:txBody>
      </p:sp>
      <p:sp>
        <p:nvSpPr>
          <p:cNvPr id="8" name="ANIM075"/>
          <p:cNvSpPr/>
          <p:nvPr/>
        </p:nvSpPr>
        <p:spPr>
          <a:xfrm>
            <a:off x="566928" y="1554480"/>
            <a:ext cx="8549640"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9" name="ANIM075"/>
          <p:cNvSpPr/>
          <p:nvPr/>
        </p:nvSpPr>
        <p:spPr>
          <a:xfrm>
            <a:off x="859536" y="2029968"/>
            <a:ext cx="530352" cy="530352"/>
          </a:xfrm>
          <a:prstGeom prst="ellipse">
            <a:avLst/>
          </a:prstGeom>
          <a:solidFill>
            <a:srgbClr val="156082"/>
          </a:solidFill>
          <a:ln/>
        </p:spPr>
        <p:txBody>
          <a:bodyPr/>
          <a:lstStyle/>
          <a:p>
            <a:endParaRPr lang="fr-FR"/>
          </a:p>
        </p:txBody>
      </p:sp>
      <p:sp>
        <p:nvSpPr>
          <p:cNvPr id="10" name="ANIM075"/>
          <p:cNvSpPr/>
          <p:nvPr/>
        </p:nvSpPr>
        <p:spPr>
          <a:xfrm>
            <a:off x="859536" y="2029968"/>
            <a:ext cx="530352" cy="530352"/>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11" name="ANIM075"/>
          <p:cNvSpPr/>
          <p:nvPr/>
        </p:nvSpPr>
        <p:spPr>
          <a:xfrm>
            <a:off x="1572768" y="1554480"/>
            <a:ext cx="7315200" cy="1481328"/>
          </a:xfrm>
          <a:prstGeom prst="rect">
            <a:avLst/>
          </a:prstGeom>
          <a:noFill/>
          <a:ln/>
        </p:spPr>
        <p:txBody>
          <a:bodyPr wrap="square" rtlCol="0" anchor="ctr"/>
          <a:lstStyle/>
          <a:p>
            <a:pPr marL="0" indent="0">
              <a:buNone/>
            </a:pPr>
            <a:r>
              <a:rPr lang="en-US" sz="1500" dirty="0">
                <a:solidFill>
                  <a:srgbClr val="0E2841"/>
                </a:solidFill>
                <a:latin typeface="Calibri" pitchFamily="34" charset="0"/>
                <a:ea typeface="Calibri" pitchFamily="34" charset="-122"/>
                <a:cs typeface="Calibri" pitchFamily="34" charset="-120"/>
              </a:rPr>
              <a:t>Do you perform a morphological examination of the eye at fitness assessment — fundus, retinal photography, OCT, corneal topography? Systematically, or on defined triggers?</a:t>
            </a:r>
            <a:endParaRPr lang="en-US" sz="1500" dirty="0"/>
          </a:p>
        </p:txBody>
      </p:sp>
      <p:sp>
        <p:nvSpPr>
          <p:cNvPr id="12" name="ANIM076"/>
          <p:cNvSpPr/>
          <p:nvPr/>
        </p:nvSpPr>
        <p:spPr>
          <a:xfrm>
            <a:off x="566928" y="3291840"/>
            <a:ext cx="8549640" cy="1481328"/>
          </a:xfrm>
          <a:prstGeom prst="roundRect">
            <a:avLst>
              <a:gd name="adj" fmla="val 3704"/>
            </a:avLst>
          </a:prstGeom>
          <a:solidFill>
            <a:srgbClr val="F2F2F2"/>
          </a:solidFill>
          <a:ln w="12700">
            <a:solidFill>
              <a:srgbClr val="D9D9D9"/>
            </a:solidFill>
            <a:prstDash val="solid"/>
          </a:ln>
          <a:effectLst>
            <a:outerShdw blurRad="101600" dist="12700" dir="5400000" algn="bl" rotWithShape="0">
              <a:srgbClr val="000000">
                <a:alpha val="6000"/>
              </a:srgbClr>
            </a:outerShdw>
          </a:effectLst>
        </p:spPr>
        <p:txBody>
          <a:bodyPr/>
          <a:lstStyle/>
          <a:p>
            <a:endParaRPr lang="fr-FR"/>
          </a:p>
        </p:txBody>
      </p:sp>
      <p:sp>
        <p:nvSpPr>
          <p:cNvPr id="13" name="ANIM076"/>
          <p:cNvSpPr/>
          <p:nvPr/>
        </p:nvSpPr>
        <p:spPr>
          <a:xfrm>
            <a:off x="859536" y="3767328"/>
            <a:ext cx="530352" cy="530352"/>
          </a:xfrm>
          <a:prstGeom prst="ellipse">
            <a:avLst/>
          </a:prstGeom>
          <a:solidFill>
            <a:srgbClr val="CF2E12"/>
          </a:solidFill>
          <a:ln/>
        </p:spPr>
        <p:txBody>
          <a:bodyPr/>
          <a:lstStyle/>
          <a:p>
            <a:endParaRPr lang="fr-FR"/>
          </a:p>
        </p:txBody>
      </p:sp>
      <p:sp>
        <p:nvSpPr>
          <p:cNvPr id="14" name="ANIM076"/>
          <p:cNvSpPr/>
          <p:nvPr/>
        </p:nvSpPr>
        <p:spPr>
          <a:xfrm>
            <a:off x="859536" y="3767328"/>
            <a:ext cx="530352" cy="530352"/>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5" name="ANIM076"/>
          <p:cNvSpPr/>
          <p:nvPr/>
        </p:nvSpPr>
        <p:spPr>
          <a:xfrm>
            <a:off x="1572768" y="3291840"/>
            <a:ext cx="7315200" cy="1481328"/>
          </a:xfrm>
          <a:prstGeom prst="rect">
            <a:avLst/>
          </a:prstGeom>
          <a:noFill/>
          <a:ln/>
        </p:spPr>
        <p:txBody>
          <a:bodyPr wrap="square" rtlCol="0" anchor="ctr"/>
          <a:lstStyle/>
          <a:p>
            <a:pPr marL="0" indent="0">
              <a:buNone/>
            </a:pPr>
            <a:r>
              <a:rPr lang="en-US" sz="1500" dirty="0">
                <a:solidFill>
                  <a:srgbClr val="0E2841"/>
                </a:solidFill>
                <a:latin typeface="Calibri" pitchFamily="34" charset="0"/>
                <a:ea typeface="Calibri" pitchFamily="34" charset="-122"/>
                <a:cs typeface="Calibri" pitchFamily="34" charset="-120"/>
              </a:rPr>
              <a:t>Who sees the eye first: an ophthalmologist, an optometrist, an orthoptist, a nurse, a technician? And who decides on referral?</a:t>
            </a:r>
            <a:endParaRPr lang="en-US" sz="1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1320000">
            <a:off x="7178040" y="868680"/>
            <a:ext cx="1737360" cy="1737360"/>
          </a:xfrm>
          <a:prstGeom prst="roundRect">
            <a:avLst>
              <a:gd name="adj" fmla="val 2632"/>
            </a:avLst>
          </a:prstGeom>
          <a:solidFill>
            <a:srgbClr val="B7D3E8">
              <a:alpha val="38000"/>
            </a:srgbClr>
          </a:solidFill>
          <a:ln/>
        </p:spPr>
        <p:txBody>
          <a:bodyPr/>
          <a:lstStyle/>
          <a:p>
            <a:endParaRPr lang="fr-FR"/>
          </a:p>
        </p:txBody>
      </p:sp>
      <p:sp>
        <p:nvSpPr>
          <p:cNvPr id="3" name="Shape 1"/>
          <p:cNvSpPr/>
          <p:nvPr/>
        </p:nvSpPr>
        <p:spPr>
          <a:xfrm rot="-840000">
            <a:off x="8915400" y="2057400"/>
            <a:ext cx="1371600" cy="1371600"/>
          </a:xfrm>
          <a:prstGeom prst="roundRect">
            <a:avLst>
              <a:gd name="adj" fmla="val 3333"/>
            </a:avLst>
          </a:prstGeom>
          <a:solidFill>
            <a:srgbClr val="B7D3E8">
              <a:alpha val="38000"/>
            </a:srgbClr>
          </a:solidFill>
          <a:ln/>
        </p:spPr>
        <p:txBody>
          <a:bodyPr/>
          <a:lstStyle/>
          <a:p>
            <a:endParaRPr lang="fr-FR"/>
          </a:p>
        </p:txBody>
      </p:sp>
      <p:sp>
        <p:nvSpPr>
          <p:cNvPr id="4" name="Shape 2"/>
          <p:cNvSpPr/>
          <p:nvPr/>
        </p:nvSpPr>
        <p:spPr>
          <a:xfrm rot="600000">
            <a:off x="7635240" y="2788920"/>
            <a:ext cx="1920240" cy="1920240"/>
          </a:xfrm>
          <a:prstGeom prst="roundRect">
            <a:avLst>
              <a:gd name="adj" fmla="val 2381"/>
            </a:avLst>
          </a:prstGeom>
          <a:solidFill>
            <a:srgbClr val="B7D3E8">
              <a:alpha val="38000"/>
            </a:srgbClr>
          </a:solidFill>
          <a:ln/>
        </p:spPr>
        <p:txBody>
          <a:bodyPr/>
          <a:lstStyle/>
          <a:p>
            <a:endParaRPr lang="fr-FR"/>
          </a:p>
        </p:txBody>
      </p:sp>
      <p:sp>
        <p:nvSpPr>
          <p:cNvPr id="5" name="Shape 3"/>
          <p:cNvSpPr/>
          <p:nvPr/>
        </p:nvSpPr>
        <p:spPr>
          <a:xfrm rot="1800000">
            <a:off x="9464040" y="3794760"/>
            <a:ext cx="1325880" cy="1325880"/>
          </a:xfrm>
          <a:prstGeom prst="roundRect">
            <a:avLst>
              <a:gd name="adj" fmla="val 3448"/>
            </a:avLst>
          </a:prstGeom>
          <a:solidFill>
            <a:srgbClr val="B7D3E8">
              <a:alpha val="38000"/>
            </a:srgbClr>
          </a:solidFill>
          <a:ln/>
        </p:spPr>
        <p:txBody>
          <a:bodyPr/>
          <a:lstStyle/>
          <a:p>
            <a:endParaRPr lang="fr-FR"/>
          </a:p>
        </p:txBody>
      </p:sp>
      <p:sp>
        <p:nvSpPr>
          <p:cNvPr id="6" name="Shape 4"/>
          <p:cNvSpPr/>
          <p:nvPr/>
        </p:nvSpPr>
        <p:spPr>
          <a:xfrm rot="-1080000">
            <a:off x="7909560" y="4526280"/>
            <a:ext cx="1097280" cy="1097280"/>
          </a:xfrm>
          <a:prstGeom prst="roundRect">
            <a:avLst>
              <a:gd name="adj" fmla="val 4167"/>
            </a:avLst>
          </a:prstGeom>
          <a:solidFill>
            <a:srgbClr val="B7D3E8">
              <a:alpha val="38000"/>
            </a:srgbClr>
          </a:solidFill>
          <a:ln/>
        </p:spPr>
        <p:txBody>
          <a:bodyPr/>
          <a:lstStyle/>
          <a:p>
            <a:endParaRPr lang="fr-FR"/>
          </a:p>
        </p:txBody>
      </p:sp>
      <p:pic>
        <p:nvPicPr>
          <p:cNvPr id="7" name="Image 0" descr="img/logo_optim.png"/>
          <p:cNvPicPr>
            <a:picLocks noChangeAspect="1"/>
          </p:cNvPicPr>
          <p:nvPr/>
        </p:nvPicPr>
        <p:blipFill>
          <a:blip r:embed="rId3"/>
          <a:stretch>
            <a:fillRect/>
          </a:stretch>
        </p:blipFill>
        <p:spPr>
          <a:xfrm>
            <a:off x="566928" y="384048"/>
            <a:ext cx="960120" cy="749808"/>
          </a:xfrm>
          <a:prstGeom prst="rect">
            <a:avLst/>
          </a:prstGeom>
        </p:spPr>
      </p:pic>
      <p:sp>
        <p:nvSpPr>
          <p:cNvPr id="8" name="Text 5"/>
          <p:cNvSpPr/>
          <p:nvPr/>
        </p:nvSpPr>
        <p:spPr>
          <a:xfrm>
            <a:off x="566928" y="1847088"/>
            <a:ext cx="5852160" cy="822960"/>
          </a:xfrm>
          <a:prstGeom prst="rect">
            <a:avLst/>
          </a:prstGeom>
          <a:noFill/>
          <a:ln/>
        </p:spPr>
        <p:txBody>
          <a:bodyPr wrap="square" rtlCol="0" anchor="ctr"/>
          <a:lstStyle/>
          <a:p>
            <a:pPr marL="0" indent="0">
              <a:buNone/>
            </a:pPr>
            <a:r>
              <a:rPr lang="en-US" sz="4000" b="1" dirty="0">
                <a:solidFill>
                  <a:srgbClr val="0E2841"/>
                </a:solidFill>
                <a:latin typeface="Calibri" pitchFamily="34" charset="0"/>
                <a:ea typeface="Calibri" pitchFamily="34" charset="-122"/>
                <a:cs typeface="Calibri" pitchFamily="34" charset="-120"/>
              </a:rPr>
              <a:t>Thank you</a:t>
            </a:r>
            <a:endParaRPr lang="en-US" sz="4000" dirty="0"/>
          </a:p>
        </p:txBody>
      </p:sp>
      <p:sp>
        <p:nvSpPr>
          <p:cNvPr id="9" name="Text 6"/>
          <p:cNvSpPr/>
          <p:nvPr/>
        </p:nvSpPr>
        <p:spPr>
          <a:xfrm>
            <a:off x="566928" y="2798064"/>
            <a:ext cx="5623560" cy="914400"/>
          </a:xfrm>
          <a:prstGeom prst="rect">
            <a:avLst/>
          </a:prstGeom>
          <a:noFill/>
          <a:ln/>
        </p:spPr>
        <p:txBody>
          <a:bodyPr wrap="square" rtlCol="0" anchor="ctr"/>
          <a:lstStyle/>
          <a:p>
            <a:pPr marL="0" indent="0">
              <a:lnSpc>
                <a:spcPts val="2600"/>
              </a:lnSpc>
              <a:buNone/>
            </a:pPr>
            <a:endParaRPr lang="en-US" sz="1700" dirty="0"/>
          </a:p>
        </p:txBody>
      </p:sp>
      <p:sp>
        <p:nvSpPr>
          <p:cNvPr id="11" name="Shape 8"/>
          <p:cNvSpPr/>
          <p:nvPr/>
        </p:nvSpPr>
        <p:spPr>
          <a:xfrm>
            <a:off x="566928" y="4791456"/>
            <a:ext cx="1828800" cy="0"/>
          </a:xfrm>
          <a:prstGeom prst="line">
            <a:avLst/>
          </a:prstGeom>
          <a:noFill/>
          <a:ln w="28575">
            <a:solidFill>
              <a:srgbClr val="CF2E12"/>
            </a:solidFill>
            <a:prstDash val="solid"/>
          </a:ln>
        </p:spPr>
        <p:txBody>
          <a:bodyPr/>
          <a:lstStyle/>
          <a:p>
            <a:endParaRPr lang="fr-FR"/>
          </a:p>
        </p:txBody>
      </p:sp>
      <p:sp>
        <p:nvSpPr>
          <p:cNvPr id="12" name="Text 9"/>
          <p:cNvSpPr/>
          <p:nvPr/>
        </p:nvSpPr>
        <p:spPr>
          <a:xfrm>
            <a:off x="566928" y="5029200"/>
            <a:ext cx="5852160" cy="1005840"/>
          </a:xfrm>
          <a:prstGeom prst="rect">
            <a:avLst/>
          </a:prstGeom>
          <a:noFill/>
          <a:ln/>
        </p:spPr>
        <p:txBody>
          <a:bodyPr wrap="square" rtlCol="0" anchor="ctr"/>
          <a:lstStyle/>
          <a:p>
            <a:pPr marL="0" indent="0">
              <a:buNone/>
            </a:pPr>
            <a:r>
              <a:rPr lang="en-US" sz="1500" b="1" dirty="0">
                <a:solidFill>
                  <a:srgbClr val="0E2841"/>
                </a:solidFill>
                <a:latin typeface="Calibri" pitchFamily="34" charset="0"/>
                <a:ea typeface="Calibri" pitchFamily="34" charset="-122"/>
                <a:cs typeface="Calibri" pitchFamily="34" charset="-120"/>
              </a:rPr>
              <a:t>Dr Fabien GARATTINI</a:t>
            </a:r>
            <a:endParaRPr lang="en-US" sz="1500" dirty="0"/>
          </a:p>
          <a:p>
            <a:pPr marL="0" indent="0">
              <a:buNone/>
            </a:pPr>
            <a:r>
              <a:rPr lang="en-US" sz="1350" dirty="0">
                <a:solidFill>
                  <a:srgbClr val="156082"/>
                </a:solidFill>
                <a:latin typeface="Calibri" pitchFamily="34" charset="0"/>
                <a:ea typeface="Calibri" pitchFamily="34" charset="-122"/>
                <a:cs typeface="Calibri" pitchFamily="34" charset="-120"/>
              </a:rPr>
              <a:t>fabien.garattini@sncf.fr</a:t>
            </a:r>
            <a:endParaRPr lang="en-US" sz="1500" dirty="0"/>
          </a:p>
          <a:p>
            <a:pPr marL="0" indent="0">
              <a:buNone/>
            </a:pPr>
            <a:r>
              <a:rPr lang="en-US" sz="1250" dirty="0">
                <a:solidFill>
                  <a:srgbClr val="595959"/>
                </a:solidFill>
                <a:latin typeface="Calibri" pitchFamily="34" charset="0"/>
                <a:ea typeface="Calibri" pitchFamily="34" charset="-122"/>
                <a:cs typeface="Calibri" pitchFamily="34" charset="-120"/>
              </a:rPr>
              <a:t>Chief Medical Officer — Railway Fitness, SNCF</a:t>
            </a:r>
            <a:endParaRPr lang="en-US" sz="1500" dirty="0"/>
          </a:p>
        </p:txBody>
      </p:sp>
      <p:pic>
        <p:nvPicPr>
          <p:cNvPr id="13" name="Image 1" descr="img/logo_sncf.png"/>
          <p:cNvPicPr>
            <a:picLocks noChangeAspect="1"/>
          </p:cNvPicPr>
          <p:nvPr/>
        </p:nvPicPr>
        <p:blipFill>
          <a:blip r:embed="rId4"/>
          <a:stretch>
            <a:fillRect/>
          </a:stretch>
        </p:blipFill>
        <p:spPr>
          <a:xfrm>
            <a:off x="9985248" y="5797296"/>
            <a:ext cx="1645920" cy="4206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E751BB2F2B624594DD2226B5CB9EFE" ma:contentTypeVersion="11" ma:contentTypeDescription="Create a new document." ma:contentTypeScope="" ma:versionID="5b0cd31ea403c4fb19044360e6723e2e">
  <xsd:schema xmlns:xsd="http://www.w3.org/2001/XMLSchema" xmlns:xs="http://www.w3.org/2001/XMLSchema" xmlns:p="http://schemas.microsoft.com/office/2006/metadata/properties" xmlns:ns2="d8a1b4a3-f85e-4ecf-a089-83786e7355dd" xmlns:ns3="0649f10a-a4f4-4824-970b-043ce43c6176" targetNamespace="http://schemas.microsoft.com/office/2006/metadata/properties" ma:root="true" ma:fieldsID="9b4c7eaa9b0c5e8b04cdf149d63dc77a" ns2:_="" ns3:_="">
    <xsd:import namespace="d8a1b4a3-f85e-4ecf-a089-83786e7355dd"/>
    <xsd:import namespace="0649f10a-a4f4-4824-970b-043ce43c617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a1b4a3-f85e-4ecf-a089-83786e7355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10ad32e-07a6-40cb-9ec3-fd3649c7b3f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49f10a-a4f4-4824-970b-043ce43c617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e959cfe-1431-41f7-9658-9139a887a8b1}" ma:internalName="TaxCatchAll" ma:showField="CatchAllData" ma:web="0649f10a-a4f4-4824-970b-043ce43c61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49f10a-a4f4-4824-970b-043ce43c6176" xsi:nil="true"/>
    <lcf76f155ced4ddcb4097134ff3c332f xmlns="d8a1b4a3-f85e-4ecf-a089-83786e7355d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E04CBD-9B75-40F1-A156-C98958C235F5}"/>
</file>

<file path=customXml/itemProps2.xml><?xml version="1.0" encoding="utf-8"?>
<ds:datastoreItem xmlns:ds="http://schemas.openxmlformats.org/officeDocument/2006/customXml" ds:itemID="{E73BAAC6-092F-41BA-90B5-F97AF5D62421}"/>
</file>

<file path=customXml/itemProps3.xml><?xml version="1.0" encoding="utf-8"?>
<ds:datastoreItem xmlns:ds="http://schemas.openxmlformats.org/officeDocument/2006/customXml" ds:itemID="{384F0067-19AA-45DE-8BF8-A050FFBC1D6D}"/>
</file>

<file path=docProps/app.xml><?xml version="1.0" encoding="utf-8"?>
<Properties xmlns="http://schemas.openxmlformats.org/officeDocument/2006/extended-properties" xmlns:vt="http://schemas.openxmlformats.org/officeDocument/2006/docPropsVTypes">
  <TotalTime>410</TotalTime>
  <Words>4732</Words>
  <Application>Microsoft Macintosh PowerPoint</Application>
  <PresentationFormat>Grand écran</PresentationFormat>
  <Paragraphs>257</Paragraphs>
  <Slides>17</Slides>
  <Notes>17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Aptos</vt: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criteria-based protocol for fundus examination in railway fitness assessment</dc:title>
  <dc:subject>PptxGenJS Presentation</dc:subject>
  <dc:creator>Dr Fabien Garattini</dc:creator>
  <cp:lastModifiedBy>GARATTINI Fabien (SNCF Optimservices / SERVICE MEDICAL MEDECINS / CFAS)</cp:lastModifiedBy>
  <cp:revision>3</cp:revision>
  <dcterms:created xsi:type="dcterms:W3CDTF">2026-09-22T15:10:40Z</dcterms:created>
  <dcterms:modified xsi:type="dcterms:W3CDTF">2026-09-28T17:30:51Z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2026-09-28T10:39:57Z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a14e2c5f-5d8c-47d5-a906-e355b549a3ac</vt:lpwstr>
  </property>
  <property fmtid="{D5CDD505-2E9C-101B-9397-08002B2CF9AE}" pid="8" name="MSIP_Label_c8d3f7c8-5c4b-4ab6-9486-a0a9eb08efa7_ContentBits">
    <vt:lpwstr>2</vt:lpwstr>
  </property>
  <property fmtid="{D5CDD505-2E9C-101B-9397-08002B2CF9AE}" pid="9" name="MSIP_Label_c8d3f7c8-5c4b-4ab6-9486-a0a9eb08efa7_Tag">
    <vt:lpwstr>50, 3, 0, 1</vt:lpwstr>
  </property>
  <property fmtid="{D5CDD505-2E9C-101B-9397-08002B2CF9AE}" pid="10" name="ClassificationContentMarkingFooterLocations">
    <vt:lpwstr>Office Theme:3</vt:lpwstr>
  </property>
  <property fmtid="{D5CDD505-2E9C-101B-9397-08002B2CF9AE}" pid="11" name="ClassificationContentMarkingFooterText">
    <vt:lpwstr>Interne</vt:lpwstr>
  </property>
  <property fmtid="{D5CDD505-2E9C-101B-9397-08002B2CF9AE}" pid="12" name="ContentTypeId">
    <vt:lpwstr>0x010100E9E751BB2F2B624594DD2226B5CB9EFE</vt:lpwstr>
  </property>
</Properties>
</file>