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4"/>
  </p:notesMasterIdLst>
  <p:sldIdLst>
    <p:sldId id="326" r:id="rId2"/>
    <p:sldId id="2595" r:id="rId3"/>
    <p:sldId id="2598" r:id="rId4"/>
    <p:sldId id="2599" r:id="rId5"/>
    <p:sldId id="2600" r:id="rId6"/>
    <p:sldId id="2601" r:id="rId7"/>
    <p:sldId id="2602" r:id="rId8"/>
    <p:sldId id="2603" r:id="rId9"/>
    <p:sldId id="2605" r:id="rId10"/>
    <p:sldId id="2585" r:id="rId11"/>
    <p:sldId id="2606" r:id="rId12"/>
    <p:sldId id="281" r:id="rId13"/>
  </p:sldIdLst>
  <p:sldSz cx="12192000" cy="6858000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TP" id="{0981A2A3-E577-463D-AD9F-A4895A1115AE}">
          <p14:sldIdLst/>
        </p14:section>
        <p14:section name="Integrated Trauma Management in High-Risk Work Environments: RATP Occupational Health Initiative" id="{E1D2053F-1CB3-40AF-8272-81D3273ACD50}">
          <p14:sldIdLst>
            <p14:sldId id="326"/>
          </p14:sldIdLst>
        </p14:section>
        <p14:section name="Introduction" id="{50B7AA99-1D8A-4481-9A1D-16126358AF50}">
          <p14:sldIdLst>
            <p14:sldId id="2595"/>
          </p14:sldIdLst>
        </p14:section>
        <p14:section name="Context and Objectives" id="{45F719DB-C867-4534-9796-62C558E6BA84}">
          <p14:sldIdLst>
            <p14:sldId id="2598"/>
          </p14:sldIdLst>
        </p14:section>
        <p14:section name="Program Design and Implementation" id="{1075D674-E0C2-4ECD-ADAC-8BC5ED428153}">
          <p14:sldIdLst>
            <p14:sldId id="2599"/>
          </p14:sldIdLst>
        </p14:section>
        <p14:section name="Clinical and Managerial Frameworks" id="{E5A705FE-32F5-4ED1-B70F-96DCEC558C48}">
          <p14:sldIdLst>
            <p14:sldId id="2600"/>
            <p14:sldId id="2601"/>
            <p14:sldId id="2602"/>
          </p14:sldIdLst>
        </p14:section>
        <p14:section name="Deployment and Evaluation" id="{0AC1C8D8-C1AB-4A0C-AC9A-89316061B4E2}">
          <p14:sldIdLst>
            <p14:sldId id="2603"/>
            <p14:sldId id="2605"/>
          </p14:sldIdLst>
        </p14:section>
        <p14:section name="Impact and Conclusion" id="{AAD2F713-0469-4379-BB56-AC9808F54D76}">
          <p14:sldIdLst>
            <p14:sldId id="2585"/>
            <p14:sldId id="260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56" userDrawn="1">
          <p15:clr>
            <a:srgbClr val="A4A3A4"/>
          </p15:clr>
        </p15:guide>
        <p15:guide id="9" pos="6924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orient="horz" pos="228">
          <p15:clr>
            <a:srgbClr val="A4A3A4"/>
          </p15:clr>
        </p15:guide>
        <p15:guide id="12" orient="horz" pos="4088">
          <p15:clr>
            <a:srgbClr val="A4A3A4"/>
          </p15:clr>
        </p15:guide>
        <p15:guide id="13" orient="horz" pos="3135">
          <p15:clr>
            <a:srgbClr val="A4A3A4"/>
          </p15:clr>
        </p15:guide>
        <p15:guide id="14" orient="horz" pos="618">
          <p15:clr>
            <a:srgbClr val="A4A3A4"/>
          </p15:clr>
        </p15:guide>
        <p15:guide id="15" orient="horz" pos="504">
          <p15:clr>
            <a:srgbClr val="A4A3A4"/>
          </p15:clr>
        </p15:guide>
        <p15:guide id="16" orient="horz" pos="572">
          <p15:clr>
            <a:srgbClr val="A4A3A4"/>
          </p15:clr>
        </p15:guide>
        <p15:guide id="17" pos="234">
          <p15:clr>
            <a:srgbClr val="A4A3A4"/>
          </p15:clr>
        </p15:guide>
        <p15:guide id="18" pos="7219">
          <p15:clr>
            <a:srgbClr val="A4A3A4"/>
          </p15:clr>
        </p15:guide>
        <p15:guide id="19" pos="7446">
          <p15:clr>
            <a:srgbClr val="A4A3A4"/>
          </p15:clr>
        </p15:guide>
        <p15:guide id="20" pos="257">
          <p15:clr>
            <a:srgbClr val="A4A3A4"/>
          </p15:clr>
        </p15:guide>
        <p15:guide id="21" pos="7423">
          <p15:clr>
            <a:srgbClr val="A4A3A4"/>
          </p15:clr>
        </p15:guide>
        <p15:guide id="22" pos="461">
          <p15:clr>
            <a:srgbClr val="A4A3A4"/>
          </p15:clr>
        </p15:guide>
        <p15:guide id="23" pos="2842">
          <p15:clr>
            <a:srgbClr val="A4A3A4"/>
          </p15:clr>
        </p15:guide>
        <p15:guide id="24" pos="3409">
          <p15:clr>
            <a:srgbClr val="A4A3A4"/>
          </p15:clr>
        </p15:guide>
        <p15:guide id="25" pos="2570">
          <p15:clr>
            <a:srgbClr val="A4A3A4"/>
          </p15:clr>
        </p15:guide>
        <p15:guide id="26" pos="2457">
          <p15:clr>
            <a:srgbClr val="A4A3A4"/>
          </p15:clr>
        </p15:guide>
        <p15:guide id="27" pos="2797">
          <p15:clr>
            <a:srgbClr val="A4A3A4"/>
          </p15:clr>
        </p15:guide>
        <p15:guide id="28" orient="horz" pos="216">
          <p15:clr>
            <a:srgbClr val="A4A3A4"/>
          </p15:clr>
        </p15:guide>
        <p15:guide id="29" orient="horz" pos="4081">
          <p15:clr>
            <a:srgbClr val="A4A3A4"/>
          </p15:clr>
        </p15:guide>
        <p15:guide id="30" orient="horz" pos="193">
          <p15:clr>
            <a:srgbClr val="A4A3A4"/>
          </p15:clr>
        </p15:guide>
        <p15:guide id="31" orient="horz" pos="4130">
          <p15:clr>
            <a:srgbClr val="A4A3A4"/>
          </p15:clr>
        </p15:guide>
        <p15:guide id="32" orient="horz" pos="240">
          <p15:clr>
            <a:srgbClr val="A4A3A4"/>
          </p15:clr>
        </p15:guide>
        <p15:guide id="33" pos="7441">
          <p15:clr>
            <a:srgbClr val="A4A3A4"/>
          </p15:clr>
        </p15:guide>
        <p15:guide id="34" pos="192">
          <p15:clr>
            <a:srgbClr val="A4A3A4"/>
          </p15:clr>
        </p15:guide>
        <p15:guide id="35" pos="7488">
          <p15:clr>
            <a:srgbClr val="A4A3A4"/>
          </p15:clr>
        </p15:guide>
        <p15:guide id="36" pos="216">
          <p15:clr>
            <a:srgbClr val="A4A3A4"/>
          </p15:clr>
        </p15:guide>
        <p15:guide id="37" pos="7465">
          <p15:clr>
            <a:srgbClr val="A4A3A4"/>
          </p15:clr>
        </p15:guide>
        <p15:guide id="38" pos="242">
          <p15:clr>
            <a:srgbClr val="A4A3A4"/>
          </p15:clr>
        </p15:guide>
        <p15:guide id="39" orient="horz" pos="1417">
          <p15:clr>
            <a:srgbClr val="A4A3A4"/>
          </p15:clr>
        </p15:guide>
        <p15:guide id="40" pos="1592">
          <p15:clr>
            <a:srgbClr val="A4A3A4"/>
          </p15:clr>
        </p15:guide>
        <p15:guide id="41" pos="4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A70AE-16CB-4D99-A0B1-91B86396B1D8}" v="91" dt="2025-10-05T18:05:23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70803" autoAdjust="0"/>
  </p:normalViewPr>
  <p:slideViewPr>
    <p:cSldViewPr showGuides="1">
      <p:cViewPr>
        <p:scale>
          <a:sx n="51" d="100"/>
          <a:sy n="51" d="100"/>
        </p:scale>
        <p:origin x="1132" y="68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3840"/>
        <p:guide pos="756"/>
        <p:guide pos="6924"/>
        <p:guide pos="7287"/>
        <p:guide orient="horz" pos="228"/>
        <p:guide orient="horz" pos="4088"/>
        <p:guide orient="horz" pos="3135"/>
        <p:guide orient="horz" pos="618"/>
        <p:guide orient="horz" pos="504"/>
        <p:guide orient="horz" pos="572"/>
        <p:guide pos="234"/>
        <p:guide pos="7219"/>
        <p:guide pos="7446"/>
        <p:guide pos="257"/>
        <p:guide pos="7423"/>
        <p:guide pos="461"/>
        <p:guide pos="2842"/>
        <p:guide pos="3409"/>
        <p:guide pos="2570"/>
        <p:guide pos="2457"/>
        <p:guide pos="2797"/>
        <p:guide orient="horz" pos="216"/>
        <p:guide orient="horz" pos="4081"/>
        <p:guide orient="horz" pos="193"/>
        <p:guide orient="horz" pos="4130"/>
        <p:guide orient="horz" pos="240"/>
        <p:guide pos="7441"/>
        <p:guide pos="192"/>
        <p:guide pos="7488"/>
        <p:guide pos="216"/>
        <p:guide pos="7465"/>
        <p:guide pos="242"/>
        <p:guide orient="horz" pos="1417"/>
        <p:guide pos="1592"/>
        <p:guide pos="429"/>
      </p:guideLst>
    </p:cSldViewPr>
  </p:slideViewPr>
  <p:outlineViewPr>
    <p:cViewPr>
      <p:scale>
        <a:sx n="33" d="100"/>
        <a:sy n="33" d="100"/>
      </p:scale>
      <p:origin x="0" y="15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7C7D5-0978-4B62-822A-31CD2C181A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D2220-15CB-48CA-B2AA-F7DB4C268C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Reinforce trauma knowledge</a:t>
          </a:r>
          <a:endParaRPr lang="en-US" dirty="0"/>
        </a:p>
      </dgm:t>
    </dgm:pt>
    <dgm:pt modelId="{01233E61-BD2A-4EBF-9375-20A05C903F82}" type="parTrans" cxnId="{7CED17EF-C22B-4C96-84F7-4DFAF1582500}">
      <dgm:prSet/>
      <dgm:spPr/>
      <dgm:t>
        <a:bodyPr/>
        <a:lstStyle/>
        <a:p>
          <a:endParaRPr lang="en-US"/>
        </a:p>
      </dgm:t>
    </dgm:pt>
    <dgm:pt modelId="{CF56DE0F-F2A3-44E2-9F3B-73ED1071A3E1}" type="sibTrans" cxnId="{7CED17EF-C22B-4C96-84F7-4DFAF1582500}">
      <dgm:prSet/>
      <dgm:spPr/>
      <dgm:t>
        <a:bodyPr/>
        <a:lstStyle/>
        <a:p>
          <a:endParaRPr lang="en-US"/>
        </a:p>
      </dgm:t>
    </dgm:pt>
    <dgm:pt modelId="{2320AA43-E6F7-4624-8D3C-AB3BB963B7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Implement timely medical care</a:t>
          </a:r>
          <a:endParaRPr lang="en-US" dirty="0"/>
        </a:p>
      </dgm:t>
    </dgm:pt>
    <dgm:pt modelId="{5A6E13DD-E11E-467B-97CB-A72EF6850EA8}" type="parTrans" cxnId="{882B3D44-E75D-49D4-973F-65E26AB77972}">
      <dgm:prSet/>
      <dgm:spPr/>
      <dgm:t>
        <a:bodyPr/>
        <a:lstStyle/>
        <a:p>
          <a:endParaRPr lang="en-US"/>
        </a:p>
      </dgm:t>
    </dgm:pt>
    <dgm:pt modelId="{1AB431A7-C122-4B77-B8B1-86BB80CA4DEB}" type="sibTrans" cxnId="{882B3D44-E75D-49D4-973F-65E26AB77972}">
      <dgm:prSet/>
      <dgm:spPr/>
      <dgm:t>
        <a:bodyPr/>
        <a:lstStyle/>
        <a:p>
          <a:endParaRPr lang="en-US"/>
        </a:p>
      </dgm:t>
    </dgm:pt>
    <dgm:pt modelId="{4713CA2B-AA0A-4673-B3B5-EB4A30B3D4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Strengthen managerial support</a:t>
          </a:r>
          <a:endParaRPr lang="en-US" dirty="0"/>
        </a:p>
      </dgm:t>
    </dgm:pt>
    <dgm:pt modelId="{46C0BCFE-6CA1-4946-B069-9B2C4EC7B737}" type="sibTrans" cxnId="{1A2D5003-15D7-4DA6-A237-0D8C42891C09}">
      <dgm:prSet/>
      <dgm:spPr/>
      <dgm:t>
        <a:bodyPr/>
        <a:lstStyle/>
        <a:p>
          <a:endParaRPr lang="en-US"/>
        </a:p>
      </dgm:t>
    </dgm:pt>
    <dgm:pt modelId="{38259CBD-9D5A-40EE-AAC8-D326731A2D25}" type="parTrans" cxnId="{1A2D5003-15D7-4DA6-A237-0D8C42891C09}">
      <dgm:prSet/>
      <dgm:spPr/>
      <dgm:t>
        <a:bodyPr/>
        <a:lstStyle/>
        <a:p>
          <a:endParaRPr lang="en-US"/>
        </a:p>
      </dgm:t>
    </dgm:pt>
    <dgm:pt modelId="{44ED67F5-EC9C-4BBE-AED8-C073979054C1}" type="pres">
      <dgm:prSet presAssocID="{60F7C7D5-0978-4B62-822A-31CD2C181A29}" presName="root" presStyleCnt="0">
        <dgm:presLayoutVars>
          <dgm:dir/>
          <dgm:resizeHandles val="exact"/>
        </dgm:presLayoutVars>
      </dgm:prSet>
      <dgm:spPr/>
    </dgm:pt>
    <dgm:pt modelId="{D620144B-EF1A-4DF0-8C6F-B4D58FCFFA7E}" type="pres">
      <dgm:prSet presAssocID="{5B2D2220-15CB-48CA-B2AA-F7DB4C268C14}" presName="compNode" presStyleCnt="0"/>
      <dgm:spPr/>
    </dgm:pt>
    <dgm:pt modelId="{CBF9602D-D2DF-44F6-A25F-F3DED374C50F}" type="pres">
      <dgm:prSet presAssocID="{5B2D2220-15CB-48CA-B2AA-F7DB4C268C14}" presName="bgRect" presStyleLbl="bgShp" presStyleIdx="0" presStyleCnt="3"/>
      <dgm:spPr/>
    </dgm:pt>
    <dgm:pt modelId="{95582337-9999-4FD0-9B69-CD5C3835A835}" type="pres">
      <dgm:prSet presAssocID="{5B2D2220-15CB-48CA-B2AA-F7DB4C268C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C1ECC55-F844-4A64-A589-23E06F385E96}" type="pres">
      <dgm:prSet presAssocID="{5B2D2220-15CB-48CA-B2AA-F7DB4C268C14}" presName="spaceRect" presStyleCnt="0"/>
      <dgm:spPr/>
    </dgm:pt>
    <dgm:pt modelId="{396F0E9B-9160-42D1-B5C0-4C81E2D42CD6}" type="pres">
      <dgm:prSet presAssocID="{5B2D2220-15CB-48CA-B2AA-F7DB4C268C14}" presName="parTx" presStyleLbl="revTx" presStyleIdx="0" presStyleCnt="3">
        <dgm:presLayoutVars>
          <dgm:chMax val="0"/>
          <dgm:chPref val="0"/>
        </dgm:presLayoutVars>
      </dgm:prSet>
      <dgm:spPr/>
    </dgm:pt>
    <dgm:pt modelId="{53F9BEAA-CDAC-414D-A95E-B799E40C63A6}" type="pres">
      <dgm:prSet presAssocID="{CF56DE0F-F2A3-44E2-9F3B-73ED1071A3E1}" presName="sibTrans" presStyleCnt="0"/>
      <dgm:spPr/>
    </dgm:pt>
    <dgm:pt modelId="{95D48CCA-D1A0-46E3-915B-1B0776A1FDCD}" type="pres">
      <dgm:prSet presAssocID="{4713CA2B-AA0A-4673-B3B5-EB4A30B3D4F1}" presName="compNode" presStyleCnt="0"/>
      <dgm:spPr/>
    </dgm:pt>
    <dgm:pt modelId="{47A9FD9F-901B-4C76-A9A0-6B72EE4CAF68}" type="pres">
      <dgm:prSet presAssocID="{4713CA2B-AA0A-4673-B3B5-EB4A30B3D4F1}" presName="bgRect" presStyleLbl="bgShp" presStyleIdx="1" presStyleCnt="3"/>
      <dgm:spPr/>
    </dgm:pt>
    <dgm:pt modelId="{433ADDAB-A37B-4CFF-BF8D-4C4EC4D7C067}" type="pres">
      <dgm:prSet presAssocID="{4713CA2B-AA0A-4673-B3B5-EB4A30B3D4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2BB974A-AE12-4B6C-AAB5-743CA93099EC}" type="pres">
      <dgm:prSet presAssocID="{4713CA2B-AA0A-4673-B3B5-EB4A30B3D4F1}" presName="spaceRect" presStyleCnt="0"/>
      <dgm:spPr/>
    </dgm:pt>
    <dgm:pt modelId="{FD6BFB9D-4740-47C3-B540-0F4EDBEE7ABC}" type="pres">
      <dgm:prSet presAssocID="{4713CA2B-AA0A-4673-B3B5-EB4A30B3D4F1}" presName="parTx" presStyleLbl="revTx" presStyleIdx="1" presStyleCnt="3">
        <dgm:presLayoutVars>
          <dgm:chMax val="0"/>
          <dgm:chPref val="0"/>
        </dgm:presLayoutVars>
      </dgm:prSet>
      <dgm:spPr/>
    </dgm:pt>
    <dgm:pt modelId="{D3CFD7B6-0438-4597-B318-D6AC037771AD}" type="pres">
      <dgm:prSet presAssocID="{46C0BCFE-6CA1-4946-B069-9B2C4EC7B737}" presName="sibTrans" presStyleCnt="0"/>
      <dgm:spPr/>
    </dgm:pt>
    <dgm:pt modelId="{7CBACB71-92A1-47B4-941A-EA684C131A44}" type="pres">
      <dgm:prSet presAssocID="{2320AA43-E6F7-4624-8D3C-AB3BB963B7AC}" presName="compNode" presStyleCnt="0"/>
      <dgm:spPr/>
    </dgm:pt>
    <dgm:pt modelId="{1EFC56F9-42AF-4780-A637-61AB086E18D6}" type="pres">
      <dgm:prSet presAssocID="{2320AA43-E6F7-4624-8D3C-AB3BB963B7AC}" presName="bgRect" presStyleLbl="bgShp" presStyleIdx="2" presStyleCnt="3"/>
      <dgm:spPr/>
    </dgm:pt>
    <dgm:pt modelId="{9DA62AE3-93D8-4EC1-A423-8E373DA646AE}" type="pres">
      <dgm:prSet presAssocID="{2320AA43-E6F7-4624-8D3C-AB3BB963B7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usse de premiers secours avec un remplissage uni"/>
        </a:ext>
      </dgm:extLst>
    </dgm:pt>
    <dgm:pt modelId="{64782564-DA6A-4E03-B3D2-66681B94B8F5}" type="pres">
      <dgm:prSet presAssocID="{2320AA43-E6F7-4624-8D3C-AB3BB963B7AC}" presName="spaceRect" presStyleCnt="0"/>
      <dgm:spPr/>
    </dgm:pt>
    <dgm:pt modelId="{254174AA-AF86-434E-B752-029F4C4552E5}" type="pres">
      <dgm:prSet presAssocID="{2320AA43-E6F7-4624-8D3C-AB3BB963B7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2D5003-15D7-4DA6-A237-0D8C42891C09}" srcId="{60F7C7D5-0978-4B62-822A-31CD2C181A29}" destId="{4713CA2B-AA0A-4673-B3B5-EB4A30B3D4F1}" srcOrd="1" destOrd="0" parTransId="{38259CBD-9D5A-40EE-AAC8-D326731A2D25}" sibTransId="{46C0BCFE-6CA1-4946-B069-9B2C4EC7B737}"/>
    <dgm:cxn modelId="{882B3D44-E75D-49D4-973F-65E26AB77972}" srcId="{60F7C7D5-0978-4B62-822A-31CD2C181A29}" destId="{2320AA43-E6F7-4624-8D3C-AB3BB963B7AC}" srcOrd="2" destOrd="0" parTransId="{5A6E13DD-E11E-467B-97CB-A72EF6850EA8}" sibTransId="{1AB431A7-C122-4B77-B8B1-86BB80CA4DEB}"/>
    <dgm:cxn modelId="{2CA6BF44-AA49-421E-8C2C-AB2BBFB2729E}" type="presOf" srcId="{5B2D2220-15CB-48CA-B2AA-F7DB4C268C14}" destId="{396F0E9B-9160-42D1-B5C0-4C81E2D42CD6}" srcOrd="0" destOrd="0" presId="urn:microsoft.com/office/officeart/2018/2/layout/IconVerticalSolidList"/>
    <dgm:cxn modelId="{B7C8DE8B-85B0-431F-B11B-ADB2D328B49C}" type="presOf" srcId="{60F7C7D5-0978-4B62-822A-31CD2C181A29}" destId="{44ED67F5-EC9C-4BBE-AED8-C073979054C1}" srcOrd="0" destOrd="0" presId="urn:microsoft.com/office/officeart/2018/2/layout/IconVerticalSolidList"/>
    <dgm:cxn modelId="{19688B97-998D-4D5C-846B-CBA01952A7B9}" type="presOf" srcId="{4713CA2B-AA0A-4673-B3B5-EB4A30B3D4F1}" destId="{FD6BFB9D-4740-47C3-B540-0F4EDBEE7ABC}" srcOrd="0" destOrd="0" presId="urn:microsoft.com/office/officeart/2018/2/layout/IconVerticalSolidList"/>
    <dgm:cxn modelId="{BC4128E5-7B89-4437-84CE-7B7C24D7474F}" type="presOf" srcId="{2320AA43-E6F7-4624-8D3C-AB3BB963B7AC}" destId="{254174AA-AF86-434E-B752-029F4C4552E5}" srcOrd="0" destOrd="0" presId="urn:microsoft.com/office/officeart/2018/2/layout/IconVerticalSolidList"/>
    <dgm:cxn modelId="{7CED17EF-C22B-4C96-84F7-4DFAF1582500}" srcId="{60F7C7D5-0978-4B62-822A-31CD2C181A29}" destId="{5B2D2220-15CB-48CA-B2AA-F7DB4C268C14}" srcOrd="0" destOrd="0" parTransId="{01233E61-BD2A-4EBF-9375-20A05C903F82}" sibTransId="{CF56DE0F-F2A3-44E2-9F3B-73ED1071A3E1}"/>
    <dgm:cxn modelId="{6E948561-DF04-425A-8010-5CC35F7EF337}" type="presParOf" srcId="{44ED67F5-EC9C-4BBE-AED8-C073979054C1}" destId="{D620144B-EF1A-4DF0-8C6F-B4D58FCFFA7E}" srcOrd="0" destOrd="0" presId="urn:microsoft.com/office/officeart/2018/2/layout/IconVerticalSolidList"/>
    <dgm:cxn modelId="{F92AC56E-8DF2-41DD-AEC3-B877C92475C1}" type="presParOf" srcId="{D620144B-EF1A-4DF0-8C6F-B4D58FCFFA7E}" destId="{CBF9602D-D2DF-44F6-A25F-F3DED374C50F}" srcOrd="0" destOrd="0" presId="urn:microsoft.com/office/officeart/2018/2/layout/IconVerticalSolidList"/>
    <dgm:cxn modelId="{BD1C74B1-118C-4A05-AFB0-38D13FBDE5AB}" type="presParOf" srcId="{D620144B-EF1A-4DF0-8C6F-B4D58FCFFA7E}" destId="{95582337-9999-4FD0-9B69-CD5C3835A835}" srcOrd="1" destOrd="0" presId="urn:microsoft.com/office/officeart/2018/2/layout/IconVerticalSolidList"/>
    <dgm:cxn modelId="{AEFABB2D-C9C6-4199-AE89-71A46F335D7C}" type="presParOf" srcId="{D620144B-EF1A-4DF0-8C6F-B4D58FCFFA7E}" destId="{CC1ECC55-F844-4A64-A589-23E06F385E96}" srcOrd="2" destOrd="0" presId="urn:microsoft.com/office/officeart/2018/2/layout/IconVerticalSolidList"/>
    <dgm:cxn modelId="{6D9FB1F7-43DE-41E6-85FA-E003599A557B}" type="presParOf" srcId="{D620144B-EF1A-4DF0-8C6F-B4D58FCFFA7E}" destId="{396F0E9B-9160-42D1-B5C0-4C81E2D42CD6}" srcOrd="3" destOrd="0" presId="urn:microsoft.com/office/officeart/2018/2/layout/IconVerticalSolidList"/>
    <dgm:cxn modelId="{89D6DDAF-6B59-441E-98AE-F4F5D0E39368}" type="presParOf" srcId="{44ED67F5-EC9C-4BBE-AED8-C073979054C1}" destId="{53F9BEAA-CDAC-414D-A95E-B799E40C63A6}" srcOrd="1" destOrd="0" presId="urn:microsoft.com/office/officeart/2018/2/layout/IconVerticalSolidList"/>
    <dgm:cxn modelId="{4B7C6451-1FFE-475C-A827-2A36E716C55D}" type="presParOf" srcId="{44ED67F5-EC9C-4BBE-AED8-C073979054C1}" destId="{95D48CCA-D1A0-46E3-915B-1B0776A1FDCD}" srcOrd="2" destOrd="0" presId="urn:microsoft.com/office/officeart/2018/2/layout/IconVerticalSolidList"/>
    <dgm:cxn modelId="{C5689A32-B2CC-4C7B-B2AB-7598915B0CD7}" type="presParOf" srcId="{95D48CCA-D1A0-46E3-915B-1B0776A1FDCD}" destId="{47A9FD9F-901B-4C76-A9A0-6B72EE4CAF68}" srcOrd="0" destOrd="0" presId="urn:microsoft.com/office/officeart/2018/2/layout/IconVerticalSolidList"/>
    <dgm:cxn modelId="{DFBD57DC-1BCE-47D0-9AE6-00C1E08CB7C7}" type="presParOf" srcId="{95D48CCA-D1A0-46E3-915B-1B0776A1FDCD}" destId="{433ADDAB-A37B-4CFF-BF8D-4C4EC4D7C067}" srcOrd="1" destOrd="0" presId="urn:microsoft.com/office/officeart/2018/2/layout/IconVerticalSolidList"/>
    <dgm:cxn modelId="{39FFF2A1-FC59-481E-9E33-A3C9948005AB}" type="presParOf" srcId="{95D48CCA-D1A0-46E3-915B-1B0776A1FDCD}" destId="{B2BB974A-AE12-4B6C-AAB5-743CA93099EC}" srcOrd="2" destOrd="0" presId="urn:microsoft.com/office/officeart/2018/2/layout/IconVerticalSolidList"/>
    <dgm:cxn modelId="{F0FB085A-D523-430F-AC03-D8B8B38C9491}" type="presParOf" srcId="{95D48CCA-D1A0-46E3-915B-1B0776A1FDCD}" destId="{FD6BFB9D-4740-47C3-B540-0F4EDBEE7ABC}" srcOrd="3" destOrd="0" presId="urn:microsoft.com/office/officeart/2018/2/layout/IconVerticalSolidList"/>
    <dgm:cxn modelId="{858D213D-1712-40B6-9D23-DD74CC200FE0}" type="presParOf" srcId="{44ED67F5-EC9C-4BBE-AED8-C073979054C1}" destId="{D3CFD7B6-0438-4597-B318-D6AC037771AD}" srcOrd="3" destOrd="0" presId="urn:microsoft.com/office/officeart/2018/2/layout/IconVerticalSolidList"/>
    <dgm:cxn modelId="{701DDA03-64CC-4AD6-B4EA-F9B6DE1F8C57}" type="presParOf" srcId="{44ED67F5-EC9C-4BBE-AED8-C073979054C1}" destId="{7CBACB71-92A1-47B4-941A-EA684C131A44}" srcOrd="4" destOrd="0" presId="urn:microsoft.com/office/officeart/2018/2/layout/IconVerticalSolidList"/>
    <dgm:cxn modelId="{871871A6-C87B-4B51-9E8F-7178D7972775}" type="presParOf" srcId="{7CBACB71-92A1-47B4-941A-EA684C131A44}" destId="{1EFC56F9-42AF-4780-A637-61AB086E18D6}" srcOrd="0" destOrd="0" presId="urn:microsoft.com/office/officeart/2018/2/layout/IconVerticalSolidList"/>
    <dgm:cxn modelId="{BC6EA9BE-B1A4-4AF9-B33F-437EA0D76B7A}" type="presParOf" srcId="{7CBACB71-92A1-47B4-941A-EA684C131A44}" destId="{9DA62AE3-93D8-4EC1-A423-8E373DA646AE}" srcOrd="1" destOrd="0" presId="urn:microsoft.com/office/officeart/2018/2/layout/IconVerticalSolidList"/>
    <dgm:cxn modelId="{92D5208E-3C05-4D24-B953-643311080610}" type="presParOf" srcId="{7CBACB71-92A1-47B4-941A-EA684C131A44}" destId="{64782564-DA6A-4E03-B3D2-66681B94B8F5}" srcOrd="2" destOrd="0" presId="urn:microsoft.com/office/officeart/2018/2/layout/IconVerticalSolidList"/>
    <dgm:cxn modelId="{03ED3E98-047C-48F7-9A6A-92EEE7A6DB77}" type="presParOf" srcId="{7CBACB71-92A1-47B4-941A-EA684C131A44}" destId="{254174AA-AF86-434E-B752-029F4C4552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9602D-D2DF-44F6-A25F-F3DED374C50F}">
      <dsp:nvSpPr>
        <dsp:cNvPr id="0" name=""/>
        <dsp:cNvSpPr/>
      </dsp:nvSpPr>
      <dsp:spPr>
        <a:xfrm>
          <a:off x="0" y="527"/>
          <a:ext cx="11620500" cy="12341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82337-9999-4FD0-9B69-CD5C3835A835}">
      <dsp:nvSpPr>
        <dsp:cNvPr id="0" name=""/>
        <dsp:cNvSpPr/>
      </dsp:nvSpPr>
      <dsp:spPr>
        <a:xfrm>
          <a:off x="373321" y="278204"/>
          <a:ext cx="678766" cy="678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F0E9B-9160-42D1-B5C0-4C81E2D42CD6}">
      <dsp:nvSpPr>
        <dsp:cNvPr id="0" name=""/>
        <dsp:cNvSpPr/>
      </dsp:nvSpPr>
      <dsp:spPr>
        <a:xfrm>
          <a:off x="1425410" y="527"/>
          <a:ext cx="10195089" cy="123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11" tIns="130611" rIns="130611" bIns="1306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Reinforce trauma knowledge</a:t>
          </a:r>
          <a:endParaRPr lang="en-US" sz="2500" kern="1200" dirty="0"/>
        </a:p>
      </dsp:txBody>
      <dsp:txXfrm>
        <a:off x="1425410" y="527"/>
        <a:ext cx="10195089" cy="1234121"/>
      </dsp:txXfrm>
    </dsp:sp>
    <dsp:sp modelId="{47A9FD9F-901B-4C76-A9A0-6B72EE4CAF68}">
      <dsp:nvSpPr>
        <dsp:cNvPr id="0" name=""/>
        <dsp:cNvSpPr/>
      </dsp:nvSpPr>
      <dsp:spPr>
        <a:xfrm>
          <a:off x="0" y="1543179"/>
          <a:ext cx="11620500" cy="12341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ADDAB-A37B-4CFF-BF8D-4C4EC4D7C067}">
      <dsp:nvSpPr>
        <dsp:cNvPr id="0" name=""/>
        <dsp:cNvSpPr/>
      </dsp:nvSpPr>
      <dsp:spPr>
        <a:xfrm>
          <a:off x="373321" y="1820856"/>
          <a:ext cx="678766" cy="678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BFB9D-4740-47C3-B540-0F4EDBEE7ABC}">
      <dsp:nvSpPr>
        <dsp:cNvPr id="0" name=""/>
        <dsp:cNvSpPr/>
      </dsp:nvSpPr>
      <dsp:spPr>
        <a:xfrm>
          <a:off x="1425410" y="1543179"/>
          <a:ext cx="10195089" cy="123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11" tIns="130611" rIns="130611" bIns="1306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Strengthen managerial support</a:t>
          </a:r>
          <a:endParaRPr lang="en-US" sz="2500" kern="1200" dirty="0"/>
        </a:p>
      </dsp:txBody>
      <dsp:txXfrm>
        <a:off x="1425410" y="1543179"/>
        <a:ext cx="10195089" cy="1234121"/>
      </dsp:txXfrm>
    </dsp:sp>
    <dsp:sp modelId="{1EFC56F9-42AF-4780-A637-61AB086E18D6}">
      <dsp:nvSpPr>
        <dsp:cNvPr id="0" name=""/>
        <dsp:cNvSpPr/>
      </dsp:nvSpPr>
      <dsp:spPr>
        <a:xfrm>
          <a:off x="0" y="3085831"/>
          <a:ext cx="11620500" cy="12341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62AE3-93D8-4EC1-A423-8E373DA646AE}">
      <dsp:nvSpPr>
        <dsp:cNvPr id="0" name=""/>
        <dsp:cNvSpPr/>
      </dsp:nvSpPr>
      <dsp:spPr>
        <a:xfrm>
          <a:off x="373321" y="3363508"/>
          <a:ext cx="678766" cy="678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174AA-AF86-434E-B752-029F4C4552E5}">
      <dsp:nvSpPr>
        <dsp:cNvPr id="0" name=""/>
        <dsp:cNvSpPr/>
      </dsp:nvSpPr>
      <dsp:spPr>
        <a:xfrm>
          <a:off x="1425410" y="3085831"/>
          <a:ext cx="10195089" cy="123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11" tIns="130611" rIns="130611" bIns="1306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Implement timely medical care</a:t>
          </a:r>
          <a:endParaRPr lang="en-US" sz="2500" kern="1200" dirty="0"/>
        </a:p>
      </dsp:txBody>
      <dsp:txXfrm>
        <a:off x="1425410" y="3085831"/>
        <a:ext cx="10195089" cy="123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35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75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63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0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69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55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72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28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99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46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4303462"/>
            <a:ext cx="10800000" cy="13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2071214"/>
            <a:ext cx="10800000" cy="21600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89700"/>
            <a:ext cx="371475" cy="368301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89700"/>
            <a:ext cx="371474" cy="368300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489700"/>
            <a:ext cx="371475" cy="3683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1039" y="5697538"/>
            <a:ext cx="10800000" cy="50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  <a:lvl2pPr marL="0" indent="0">
              <a:buNone/>
              <a:defRPr sz="1500"/>
            </a:lvl2pPr>
            <a:lvl3pPr marL="0">
              <a:defRPr sz="1500" b="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fr-FR" dirty="0"/>
              <a:t>Intervenant ou auteur</a:t>
            </a:r>
          </a:p>
          <a:p>
            <a:pPr lvl="0"/>
            <a:r>
              <a:rPr lang="fr-FR" dirty="0"/>
              <a:t>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42900" y="342900"/>
            <a:ext cx="2365200" cy="15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3420000" cy="2232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11676" y="3400426"/>
            <a:ext cx="3420000" cy="3457574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364014" y="742652"/>
            <a:ext cx="3420000" cy="2232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7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8256240" y="3324225"/>
            <a:ext cx="3527772" cy="3154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00248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3 images et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067845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624014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8176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21" hasCustomPrompt="1"/>
          </p:nvPr>
        </p:nvSpPr>
        <p:spPr bwMode="gray">
          <a:xfrm>
            <a:off x="7004345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23" hasCustomPrompt="1"/>
          </p:nvPr>
        </p:nvSpPr>
        <p:spPr bwMode="gray">
          <a:xfrm>
            <a:off x="9560514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671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079875" y="0"/>
            <a:ext cx="8112125" cy="685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6956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33357"/>
            <a:ext cx="304800" cy="224643"/>
          </a:xfrm>
        </p:spPr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161545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4440238" y="3141663"/>
            <a:ext cx="3563937" cy="3336925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39042" y="3495102"/>
            <a:ext cx="720000" cy="90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339042" y="4326147"/>
            <a:ext cx="720000" cy="90000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339042" y="5157192"/>
            <a:ext cx="720000" cy="90000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440238" y="981075"/>
            <a:ext cx="7343775" cy="208788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300356" y="3429000"/>
            <a:ext cx="2512232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00356" y="4260045"/>
            <a:ext cx="2512232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2" name="Espace réservé du texte 12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00356" y="5091088"/>
            <a:ext cx="2512232" cy="1387499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6157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4440238" y="908051"/>
            <a:ext cx="7410450" cy="5570538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602262" y="1520143"/>
            <a:ext cx="2520000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167915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phiqu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1219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11401200" cy="972162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4" fmla="*/ 3492500 w 3492500"/>
              <a:gd name="connsiteY4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28639 w 3492500"/>
              <a:gd name="connsiteY0" fmla="*/ 1602633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62252 w 3492500"/>
              <a:gd name="connsiteY0" fmla="*/ 1602633 h 1604151"/>
              <a:gd name="connsiteX1" fmla="*/ 0 w 3492500"/>
              <a:gd name="connsiteY1" fmla="*/ 1604135 h 160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151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151" fill="none">
                <a:moveTo>
                  <a:pt x="1062252" y="1602633"/>
                </a:moveTo>
                <a:lnTo>
                  <a:pt x="0" y="1604135"/>
                </a:lnTo>
              </a:path>
            </a:pathLst>
          </a:custGeom>
          <a:noFill/>
          <a:ln w="76200">
            <a:solidFill>
              <a:schemeClr val="bg2"/>
            </a:solidFill>
            <a:miter lim="800000"/>
          </a:ln>
        </p:spPr>
        <p:txBody>
          <a:bodyPr bIns="216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2800" b="1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285750" y="1952836"/>
            <a:ext cx="11620500" cy="4320480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241620" y="2384884"/>
            <a:ext cx="2520000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106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1219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11401200" cy="972162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4" fmla="*/ 3492500 w 3492500"/>
              <a:gd name="connsiteY4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28639 w 3492500"/>
              <a:gd name="connsiteY0" fmla="*/ 1602633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62252 w 3492500"/>
              <a:gd name="connsiteY0" fmla="*/ 1602633 h 1604151"/>
              <a:gd name="connsiteX1" fmla="*/ 0 w 3492500"/>
              <a:gd name="connsiteY1" fmla="*/ 1604135 h 160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151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151" fill="none">
                <a:moveTo>
                  <a:pt x="1062252" y="1602633"/>
                </a:moveTo>
                <a:lnTo>
                  <a:pt x="0" y="1604135"/>
                </a:lnTo>
              </a:path>
            </a:pathLst>
          </a:custGeom>
          <a:noFill/>
          <a:ln w="76200">
            <a:solidFill>
              <a:schemeClr val="bg2"/>
            </a:solidFill>
            <a:miter lim="800000"/>
          </a:ln>
        </p:spPr>
        <p:txBody>
          <a:bodyPr bIns="216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2800" b="1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384176" y="1930400"/>
            <a:ext cx="11428412" cy="4522788"/>
          </a:xfrm>
        </p:spPr>
        <p:txBody>
          <a:bodyPr anchor="ctr" anchorCtr="0"/>
          <a:lstStyle>
            <a:lvl1pPr algn="ctr">
              <a:defRPr sz="3800"/>
            </a:lvl1pPr>
          </a:lstStyle>
          <a:p>
            <a:pPr lvl="0"/>
            <a:r>
              <a:rPr lang="fr-FR" noProof="0" dirty="0"/>
              <a:t>Texte de niveau 1</a:t>
            </a:r>
          </a:p>
        </p:txBody>
      </p:sp>
    </p:spTree>
    <p:extLst>
      <p:ext uri="{BB962C8B-B14F-4D97-AF65-F5344CB8AC3E}">
        <p14:creationId xmlns:p14="http://schemas.microsoft.com/office/powerpoint/2010/main" val="3113855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6001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958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342900"/>
            <a:ext cx="11507788" cy="6173788"/>
          </a:xfrm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2900" y="342900"/>
            <a:ext cx="2365200" cy="1591200"/>
          </a:xfr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5931496"/>
            <a:ext cx="10800000" cy="4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Intervenant ou auteur — 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8" y="4976812"/>
            <a:ext cx="10800000" cy="84600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>
          <a:xfrm>
            <a:off x="0" y="6633357"/>
            <a:ext cx="304800" cy="224643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0" y="6634800"/>
            <a:ext cx="306000" cy="2232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07F7C7D-4D42-4A0A-BA13-F2ECA970E2B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4976813"/>
          </a:xfrm>
          <a:solidFill>
            <a:schemeClr val="bg1">
              <a:lumMod val="95000"/>
            </a:schemeClr>
          </a:solidFill>
        </p:spPr>
        <p:txBody>
          <a:bodyPr lIns="1260000" tIns="1080000" rIns="126000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84954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7306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us-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34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A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10000" y="1890028"/>
            <a:ext cx="4575737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29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B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10000" y="1890028"/>
            <a:ext cx="4575737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A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08800" y="1920791"/>
            <a:ext cx="4582668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B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08800" y="1920791"/>
            <a:ext cx="4582668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4303462"/>
            <a:ext cx="10800000" cy="13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2071214"/>
            <a:ext cx="10800000" cy="21600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89700"/>
            <a:ext cx="371475" cy="368301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89700"/>
            <a:ext cx="371474" cy="368300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489700"/>
            <a:ext cx="371475" cy="3683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1037" y="5697538"/>
            <a:ext cx="10800000" cy="50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  <a:lvl2pPr marL="0" indent="0">
              <a:buNone/>
              <a:defRPr sz="1500"/>
            </a:lvl2pPr>
            <a:lvl3pPr marL="0">
              <a:defRPr sz="1500" b="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fr-FR" dirty="0"/>
              <a:t>Intervenant ou auteur</a:t>
            </a:r>
          </a:p>
          <a:p>
            <a:pPr lvl="0"/>
            <a:r>
              <a:rPr lang="fr-FR" dirty="0"/>
              <a:t>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2900" y="342900"/>
            <a:ext cx="2365200" cy="1558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342900"/>
            <a:ext cx="11507788" cy="6173788"/>
          </a:xfrm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8" y="5931496"/>
            <a:ext cx="10800000" cy="4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Intervenant ou auteur — 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4976812"/>
            <a:ext cx="10800000" cy="84600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>
          <a:xfrm>
            <a:off x="0" y="6633357"/>
            <a:ext cx="304800" cy="224643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0" y="6634800"/>
            <a:ext cx="306000" cy="2232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07F7C7D-4D42-4A0A-BA13-F2ECA970E2B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2900" y="342900"/>
            <a:ext cx="2365200" cy="1558800"/>
          </a:xfr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4976813"/>
          </a:xfrm>
          <a:solidFill>
            <a:schemeClr val="bg1">
              <a:lumMod val="95000"/>
            </a:schemeClr>
          </a:solidFill>
        </p:spPr>
        <p:txBody>
          <a:bodyPr lIns="1260000" tIns="1080000" rIns="126000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45873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2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40238" y="820800"/>
            <a:ext cx="7343775" cy="5657788"/>
          </a:xfrm>
          <a:noFill/>
        </p:spPr>
        <p:txBody>
          <a:bodyPr numCol="2" spcCol="360000"/>
          <a:lstStyle>
            <a:lvl1pPr marL="432000" indent="-360000">
              <a:spcBef>
                <a:spcPts val="29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</a:defRPr>
            </a:lvl1pPr>
            <a:lvl2pPr marL="43200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 du chapitre</a:t>
            </a:r>
          </a:p>
          <a:p>
            <a:pPr lvl="1"/>
            <a:r>
              <a:rPr lang="fr-F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706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1_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40238" y="820799"/>
            <a:ext cx="7343775" cy="5659200"/>
          </a:xfrm>
          <a:noFill/>
        </p:spPr>
        <p:txBody>
          <a:bodyPr numCol="1" spcCol="360000"/>
          <a:lstStyle>
            <a:lvl1pPr marL="432000" indent="-360000">
              <a:spcBef>
                <a:spcPts val="29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</a:defRPr>
            </a:lvl1pPr>
            <a:lvl2pPr marL="43200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 du chapitre</a:t>
            </a:r>
          </a:p>
          <a:p>
            <a:pPr lvl="1"/>
            <a:r>
              <a:rPr lang="fr-F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8960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440238" y="820800"/>
            <a:ext cx="7343775" cy="5657788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340765" y="742652"/>
            <a:ext cx="3851235" cy="532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0238" y="820799"/>
            <a:ext cx="3708000" cy="5659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27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7272338" cy="288099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0237" y="4061434"/>
            <a:ext cx="7343775" cy="2417154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06339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5200" y="641076"/>
            <a:ext cx="3492499" cy="26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440238" y="822050"/>
            <a:ext cx="7380287" cy="5656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33357"/>
            <a:ext cx="304800" cy="224643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34800"/>
            <a:ext cx="306000" cy="2232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07989" y="6300000"/>
            <a:ext cx="360000" cy="2880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28" r:id="rId3"/>
    <p:sldLayoutId id="2147483829" r:id="rId4"/>
    <p:sldLayoutId id="2147483811" r:id="rId5"/>
    <p:sldLayoutId id="2147483817" r:id="rId6"/>
    <p:sldLayoutId id="2147483799" r:id="rId7"/>
    <p:sldLayoutId id="2147483813" r:id="rId8"/>
    <p:sldLayoutId id="2147483814" r:id="rId9"/>
    <p:sldLayoutId id="2147483818" r:id="rId10"/>
    <p:sldLayoutId id="2147483819" r:id="rId11"/>
    <p:sldLayoutId id="2147483820" r:id="rId12"/>
    <p:sldLayoutId id="2147483821" r:id="rId13"/>
    <p:sldLayoutId id="2147483815" r:id="rId14"/>
    <p:sldLayoutId id="2147483816" r:id="rId15"/>
    <p:sldLayoutId id="2147483823" r:id="rId16"/>
    <p:sldLayoutId id="2147483822" r:id="rId17"/>
    <p:sldLayoutId id="2147483824" r:id="rId18"/>
    <p:sldLayoutId id="2147483825" r:id="rId19"/>
    <p:sldLayoutId id="2147483826" r:id="rId20"/>
    <p:sldLayoutId id="2147483827" r:id="rId21"/>
    <p:sldLayoutId id="2147483830" r:id="rId22"/>
    <p:sldLayoutId id="2147483831" r:id="rId23"/>
    <p:sldLayoutId id="2147483832" r:id="rId24"/>
    <p:sldLayoutId id="2147483833" r:id="rId25"/>
  </p:sldLayoutIdLst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000" indent="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" indent="0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61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E2E3F39-B1ED-2A5B-9924-91B6BBCA3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7" y="3645024"/>
            <a:ext cx="10800000" cy="1332000"/>
          </a:xfrm>
        </p:spPr>
        <p:txBody>
          <a:bodyPr/>
          <a:lstStyle/>
          <a:p>
            <a:pPr algn="ctr"/>
            <a:endParaRPr lang="fr-FR" dirty="0"/>
          </a:p>
          <a:p>
            <a:pPr algn="ctr"/>
            <a:r>
              <a:rPr lang="fr-FR" sz="1800" dirty="0"/>
              <a:t>UIMC </a:t>
            </a:r>
            <a:r>
              <a:rPr lang="fr-FR" sz="1800" dirty="0" err="1"/>
              <a:t>Medical</a:t>
            </a:r>
            <a:r>
              <a:rPr lang="fr-FR" sz="1800" dirty="0"/>
              <a:t> </a:t>
            </a:r>
            <a:r>
              <a:rPr lang="fr-FR" sz="1800" dirty="0" err="1"/>
              <a:t>congress</a:t>
            </a:r>
            <a:endParaRPr lang="fr-FR" sz="1800" dirty="0"/>
          </a:p>
          <a:p>
            <a:pPr algn="ctr"/>
            <a:r>
              <a:rPr lang="fr-FR" sz="1800" dirty="0"/>
              <a:t>Ireland, </a:t>
            </a:r>
            <a:r>
              <a:rPr lang="fr-FR" sz="1800" dirty="0" err="1"/>
              <a:t>October</a:t>
            </a:r>
            <a:r>
              <a:rPr lang="fr-FR" sz="1800" dirty="0"/>
              <a:t> 2025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5EAF2EA-A190-6DED-3F32-18F51DB5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060848"/>
            <a:ext cx="10800000" cy="1799960"/>
          </a:xfrm>
        </p:spPr>
        <p:txBody>
          <a:bodyPr/>
          <a:lstStyle/>
          <a:p>
            <a:pPr algn="ctr"/>
            <a:b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 Under Train Events : </a:t>
            </a:r>
            <a:b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Managerial Support </a:t>
            </a:r>
            <a:r>
              <a:rPr lang="nl-N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nl-N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Responders</a:t>
            </a:r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Operators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ED5C08-6F83-1A02-96ED-94396625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ED8EF-75EF-981C-699A-279FD5C5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48FD6-2156-C951-A28F-043B6B4A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44D6291-9C22-A126-639A-1E764A96E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K. SAKTHITHASAN, A. DEBATISSE, V. JOUANNIQUE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9A6D7F-6211-F53D-1DA5-AC7CAEBC9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" t="2405" r="11423" b="35994"/>
          <a:stretch/>
        </p:blipFill>
        <p:spPr>
          <a:xfrm>
            <a:off x="7464152" y="4552413"/>
            <a:ext cx="4104457" cy="17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50D65D-D12E-900E-2BF9-EBD9576F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F99FC4-6748-AC2B-BD98-195D4AD72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10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B38467-224A-9FD2-1172-56CBED1DBF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15AB40-E5CE-5A2F-20F6-2339CF577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Conclusion</a:t>
            </a:r>
            <a:endParaRPr lang="fr-FR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0C9BD7-644B-F8B5-29DC-8F3112FDDA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0962" y="2204864"/>
            <a:ext cx="11428412" cy="4095136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Role of occupational health and prevention service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Medical and managerial support </a:t>
            </a:r>
          </a:p>
          <a:p>
            <a:pPr marL="124290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Understanding Trauma Physiology</a:t>
            </a:r>
          </a:p>
          <a:p>
            <a:pPr marL="124290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Confidence in Acute Management</a:t>
            </a:r>
          </a:p>
          <a:p>
            <a:pPr marL="124290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Communication and Recovery</a:t>
            </a:r>
          </a:p>
          <a:p>
            <a:pPr marL="124290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Program Effectiveness</a:t>
            </a:r>
          </a:p>
          <a:p>
            <a:pPr marL="124290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124290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Effective trauma management and sustainable workforce health</a:t>
            </a:r>
          </a:p>
          <a:p>
            <a:pPr marL="124290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484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F15385CF-BE61-64B0-FF45-B152797DA1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6A78B5-325F-E6BF-80AC-ED62D019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80A2DA-B33A-FFFC-4CE8-6E1B02405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67202-B8C8-7EA7-C341-A3EEA899F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320076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15627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B87085-D18B-2E4E-E156-4E18825F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4C3533-3B1E-7724-4C12-221850C94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2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0B22B4-57CB-457A-62C9-5034A4D81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0B3255-0EAA-AE11-5515-05B09C8D2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fr-FR" sz="3600" dirty="0"/>
              <a:t>Background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5FD4D4-52CA-3A25-D41D-7AABE8B92FE5}"/>
              </a:ext>
            </a:extLst>
          </p:cNvPr>
          <p:cNvSpPr txBox="1"/>
          <p:nvPr/>
        </p:nvSpPr>
        <p:spPr>
          <a:xfrm>
            <a:off x="407989" y="2060848"/>
            <a:ext cx="11401200" cy="366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High Frequency of Accidents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Psychological impact on Employees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Importance of managerial support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Need for structured trauma management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673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7C4A161-10E0-CD95-1402-F70D1FDA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33357"/>
            <a:ext cx="304800" cy="2246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4C3533-3B1E-7724-4C12-221850C94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989" y="6300000"/>
            <a:ext cx="360000" cy="288032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733122C9-A0B9-462F-8757-0847AD287B63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107E3E3-56D9-A493-2182-B7ABBC88C2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634800"/>
            <a:ext cx="306000" cy="223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0B3255-0EAA-AE11-5515-05B09C8D2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972162"/>
          </a:xfrm>
        </p:spPr>
        <p:txBody>
          <a:bodyPr vert="horz" lIns="0" tIns="0" rIns="0" bIns="21600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3600" dirty="0"/>
              <a:t>Program Objectives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4D8CF34-EAC1-AB56-5881-D350C80CEE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41620" y="2384884"/>
            <a:ext cx="2520000" cy="7207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09B87085-D18B-2E4E-E156-4E18825F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Date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0B22B4-57CB-457A-62C9-5034A4D81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Personnaliser le bas de page avec le menu "Insertion / En-tête et pied de page"</a:t>
            </a:r>
          </a:p>
        </p:txBody>
      </p:sp>
      <p:graphicFrame>
        <p:nvGraphicFramePr>
          <p:cNvPr id="18" name="ZoneTexte 10">
            <a:extLst>
              <a:ext uri="{FF2B5EF4-FFF2-40B4-BE49-F238E27FC236}">
                <a16:creationId xmlns:a16="http://schemas.microsoft.com/office/drawing/2014/main" id="{B842E040-5B17-4A35-0A66-50BF6C38E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946139"/>
              </p:ext>
            </p:extLst>
          </p:nvPr>
        </p:nvGraphicFramePr>
        <p:xfrm>
          <a:off x="285750" y="1952836"/>
          <a:ext cx="116205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08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B87085-D18B-2E4E-E156-4E18825F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4C3533-3B1E-7724-4C12-221850C94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0B22B4-57CB-457A-62C9-5034A4D81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0B3255-0EAA-AE11-5515-05B09C8D2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Training Components</a:t>
            </a:r>
            <a:endParaRPr lang="fr-FR" sz="3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5FD4D4-52CA-3A25-D41D-7AABE8B92FE5}"/>
              </a:ext>
            </a:extLst>
          </p:cNvPr>
          <p:cNvSpPr txBox="1"/>
          <p:nvPr/>
        </p:nvSpPr>
        <p:spPr>
          <a:xfrm>
            <a:off x="407989" y="2386495"/>
            <a:ext cx="11401200" cy="253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dirty="0"/>
              <a:t>Theoretical and practical training</a:t>
            </a:r>
          </a:p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dirty="0"/>
              <a:t>Managerial focus</a:t>
            </a:r>
          </a:p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dirty="0"/>
              <a:t>Medical care pathway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B87085-D18B-2E4E-E156-4E18825F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4C3533-3B1E-7724-4C12-221850C94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0B22B4-57CB-457A-62C9-5034A4D81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0B3255-0EAA-AE11-5515-05B09C8D2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Trauma knowledge : pathophysiology</a:t>
            </a:r>
            <a:endParaRPr lang="fr-FR" sz="3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5FD4D4-52CA-3A25-D41D-7AABE8B92FE5}"/>
              </a:ext>
            </a:extLst>
          </p:cNvPr>
          <p:cNvSpPr txBox="1"/>
          <p:nvPr/>
        </p:nvSpPr>
        <p:spPr>
          <a:xfrm>
            <a:off x="414103" y="2709246"/>
            <a:ext cx="11401200" cy="2648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dirty="0"/>
              <a:t>Biological mechanisms</a:t>
            </a:r>
          </a:p>
          <a:p>
            <a:pPr marL="342900" indent="-34290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dirty="0"/>
              <a:t>Psychological effects</a:t>
            </a:r>
          </a:p>
          <a:p>
            <a:pPr marL="342900" indent="-34290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dirty="0"/>
              <a:t>Early symptom recognition</a:t>
            </a:r>
          </a:p>
          <a:p>
            <a:pPr marL="342900" indent="-34290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Improved recovery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B04A0ED-F1CB-7BDA-ED87-AB6F1FA8B04B}"/>
              </a:ext>
            </a:extLst>
          </p:cNvPr>
          <p:cNvGrpSpPr/>
          <p:nvPr/>
        </p:nvGrpSpPr>
        <p:grpSpPr>
          <a:xfrm>
            <a:off x="5970472" y="2386494"/>
            <a:ext cx="5885300" cy="3778810"/>
            <a:chOff x="5970472" y="2386494"/>
            <a:chExt cx="5885300" cy="3778810"/>
          </a:xfrm>
        </p:grpSpPr>
        <p:pic>
          <p:nvPicPr>
            <p:cNvPr id="6" name="Image 5" descr="Une image contenant texte,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228D71ED-D094-566D-E7F3-B6D67F12D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0" t="44750" r="5901" b="14301"/>
            <a:stretch/>
          </p:blipFill>
          <p:spPr>
            <a:xfrm>
              <a:off x="6094548" y="2386494"/>
              <a:ext cx="5761224" cy="3744795"/>
            </a:xfrm>
            <a:prstGeom prst="rect">
              <a:avLst/>
            </a:prstGeom>
            <a:noFill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BAA489-56AD-4D09-6656-5BD2E8B2C869}"/>
                </a:ext>
              </a:extLst>
            </p:cNvPr>
            <p:cNvSpPr/>
            <p:nvPr/>
          </p:nvSpPr>
          <p:spPr bwMode="gray">
            <a:xfrm>
              <a:off x="5970472" y="4221088"/>
              <a:ext cx="1781712" cy="89830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err="1">
                  <a:solidFill>
                    <a:sysClr val="windowText" lastClr="000000"/>
                  </a:solidFill>
                </a:rPr>
                <a:t>Limbic</a:t>
              </a:r>
              <a:r>
                <a:rPr lang="fr-FR" sz="1600" b="1" dirty="0">
                  <a:solidFill>
                    <a:sysClr val="windowText" lastClr="000000"/>
                  </a:solidFill>
                </a:rPr>
                <a:t> system activation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3A7CF4-03CF-3AD0-C041-AD8D29A1A46F}"/>
                </a:ext>
              </a:extLst>
            </p:cNvPr>
            <p:cNvSpPr/>
            <p:nvPr/>
          </p:nvSpPr>
          <p:spPr bwMode="gray">
            <a:xfrm>
              <a:off x="9192344" y="5459903"/>
              <a:ext cx="1224136" cy="70540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R</a:t>
              </a:r>
              <a:r>
                <a:rPr lang="fr-FR" sz="1600" b="1" i="0" dirty="0">
                  <a:solidFill>
                    <a:schemeClr val="tx1"/>
                  </a:solidFill>
                  <a:effectLst/>
                </a:rPr>
                <a:t>elease of </a:t>
              </a:r>
              <a:r>
                <a:rPr lang="fr-FR" sz="1600" b="1" i="0" dirty="0" err="1">
                  <a:solidFill>
                    <a:schemeClr val="tx1"/>
                  </a:solidFill>
                  <a:effectLst/>
                </a:rPr>
                <a:t>adrenaline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20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B87085-D18B-2E4E-E156-4E18825F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4C3533-3B1E-7724-4C12-221850C94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6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0B22B4-57CB-457A-62C9-5034A4D81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0B3255-0EAA-AE11-5515-05B09C8D2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Managerial Practices</a:t>
            </a:r>
            <a:endParaRPr lang="fr-FR" sz="3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5FD4D4-52CA-3A25-D41D-7AABE8B92FE5}"/>
              </a:ext>
            </a:extLst>
          </p:cNvPr>
          <p:cNvSpPr txBox="1"/>
          <p:nvPr/>
        </p:nvSpPr>
        <p:spPr>
          <a:xfrm>
            <a:off x="407368" y="2873249"/>
            <a:ext cx="65521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Effective communication training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Reintegration strategies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Sector-specific adaptations</a:t>
            </a:r>
          </a:p>
        </p:txBody>
      </p:sp>
      <p:pic>
        <p:nvPicPr>
          <p:cNvPr id="7" name="Image 6" descr="Une image contenant personne, habits, Visage humain, homme&#10;&#10;Le contenu généré par l’IA peut être incorrect.">
            <a:extLst>
              <a:ext uri="{FF2B5EF4-FFF2-40B4-BE49-F238E27FC236}">
                <a16:creationId xmlns:a16="http://schemas.microsoft.com/office/drawing/2014/main" id="{0BC86DDB-8B3E-C009-96D0-69103C3BF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09" y="2527068"/>
            <a:ext cx="5400602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2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A0E23C-2BAF-E95C-CFED-61A1E977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461618-6733-4EDC-5A34-230DCEE99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7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170A5D-0293-1E06-920A-18DF61C2FF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F10D17-0EF7-F200-A6A9-6D6845D99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Medical care pathway</a:t>
            </a:r>
            <a:endParaRPr lang="fr-FR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41E077-22ED-E299-F48F-6766A83F14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Structured clinical management</a:t>
            </a:r>
          </a:p>
          <a:p>
            <a:pPr marL="342900" indent="-342900" algn="l">
              <a:lnSpc>
                <a:spcPct val="15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Role of occupational physicians</a:t>
            </a:r>
          </a:p>
          <a:p>
            <a:pPr marL="342900" indent="-342900" algn="l">
              <a:lnSpc>
                <a:spcPct val="15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Comprehensive care approach</a:t>
            </a:r>
          </a:p>
          <a:p>
            <a:pPr marL="0" indent="0" algn="l">
              <a:spcBef>
                <a:spcPts val="2500"/>
              </a:spcBef>
              <a:buFont typeface="Arial" panose="020B0604020202020204" pitchFamily="34" charset="0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4060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A0E23C-2BAF-E95C-CFED-61A1E977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461618-6733-4EDC-5A34-230DCEE99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8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170A5D-0293-1E06-920A-18DF61C2FF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F10D17-0EF7-F200-A6A9-6D6845D99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Deployment Strategy</a:t>
            </a:r>
            <a:endParaRPr lang="fr-FR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41E077-22ED-E299-F48F-6766A83F14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7989" y="2204864"/>
            <a:ext cx="11428412" cy="3456236"/>
          </a:xfrm>
        </p:spPr>
        <p:txBody>
          <a:bodyPr/>
          <a:lstStyle/>
          <a:p>
            <a:pPr marL="571500" indent="-571500" algn="l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Phased Deployment</a:t>
            </a:r>
          </a:p>
          <a:p>
            <a:pPr marL="571500" indent="-571500" algn="l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Feedback and Improvement</a:t>
            </a:r>
          </a:p>
          <a:p>
            <a:pPr marL="571500" indent="-571500" algn="l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Continuous Evaluation</a:t>
            </a:r>
          </a:p>
          <a:p>
            <a:pPr marL="571500" indent="-571500" algn="l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Sustainability and Relevance </a:t>
            </a:r>
          </a:p>
        </p:txBody>
      </p:sp>
    </p:spTree>
    <p:extLst>
      <p:ext uri="{BB962C8B-B14F-4D97-AF65-F5344CB8AC3E}">
        <p14:creationId xmlns:p14="http://schemas.microsoft.com/office/powerpoint/2010/main" val="389023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A0E23C-2BAF-E95C-CFED-61A1E977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461618-6733-4EDC-5A34-230DCEE99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9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170A5D-0293-1E06-920A-18DF61C2FF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F10D17-0EF7-F200-A6A9-6D6845D99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fr-FR" sz="3600" dirty="0" err="1"/>
              <a:t>Preminalary</a:t>
            </a:r>
            <a:r>
              <a:rPr lang="fr-FR" sz="3600" dirty="0"/>
              <a:t> </a:t>
            </a:r>
            <a:r>
              <a:rPr lang="fr-FR" sz="3600" dirty="0" err="1"/>
              <a:t>Results</a:t>
            </a:r>
            <a:endParaRPr lang="fr-FR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41E077-22ED-E299-F48F-6766A83F14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7988" y="2348880"/>
            <a:ext cx="11428412" cy="3384228"/>
          </a:xfrm>
        </p:spPr>
        <p:txBody>
          <a:bodyPr/>
          <a:lstStyle/>
          <a:p>
            <a:pPr marL="414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</a:rPr>
              <a:t>Enhanced trauma </a:t>
            </a:r>
            <a:r>
              <a:rPr lang="en-US" sz="2400" dirty="0"/>
              <a:t>u</a:t>
            </a:r>
            <a:r>
              <a:rPr lang="en-US" sz="2400" i="0" u="none" strike="noStrike" dirty="0">
                <a:effectLst/>
              </a:rPr>
              <a:t>nderstanding</a:t>
            </a:r>
            <a:r>
              <a:rPr lang="en-US" sz="2400" i="0" dirty="0">
                <a:effectLst/>
              </a:rPr>
              <a:t>​​</a:t>
            </a:r>
            <a:endParaRPr lang="en-US" sz="2400" dirty="0"/>
          </a:p>
          <a:p>
            <a:pPr marL="414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</a:rPr>
              <a:t>Increased </a:t>
            </a:r>
            <a:r>
              <a:rPr lang="en-US" sz="2400" dirty="0"/>
              <a:t>c</a:t>
            </a:r>
            <a:r>
              <a:rPr lang="en-US" sz="2400" i="0" u="none" strike="noStrike" dirty="0">
                <a:effectLst/>
              </a:rPr>
              <a:t>onfidence</a:t>
            </a:r>
            <a:r>
              <a:rPr lang="en-US" sz="2400" i="0" dirty="0">
                <a:effectLst/>
              </a:rPr>
              <a:t>​</a:t>
            </a:r>
            <a:endParaRPr lang="en-US" sz="2400" dirty="0"/>
          </a:p>
          <a:p>
            <a:pPr marL="414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</a:rPr>
              <a:t>Communication </a:t>
            </a:r>
            <a:r>
              <a:rPr lang="en-US" sz="2400" dirty="0"/>
              <a:t>a</a:t>
            </a:r>
            <a:r>
              <a:rPr lang="en-US" sz="2400" i="0" u="none" strike="noStrike" dirty="0">
                <a:effectLst/>
              </a:rPr>
              <a:t>wareness</a:t>
            </a:r>
            <a:r>
              <a:rPr lang="en-US" sz="2400" i="0" dirty="0">
                <a:effectLst/>
              </a:rPr>
              <a:t>​</a:t>
            </a:r>
            <a:endParaRPr lang="en-US" sz="2400" dirty="0"/>
          </a:p>
          <a:p>
            <a:pPr marL="414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</a:rPr>
              <a:t>Improved </a:t>
            </a:r>
            <a:r>
              <a:rPr lang="en-US" sz="2400" dirty="0"/>
              <a:t>c</a:t>
            </a:r>
            <a:r>
              <a:rPr lang="en-US" sz="2400" i="0" u="none" strike="noStrike" dirty="0">
                <a:effectLst/>
              </a:rPr>
              <a:t>oordination</a:t>
            </a:r>
            <a:r>
              <a:rPr lang="en-US" sz="2400" i="0" dirty="0">
                <a:effectLst/>
              </a:rPr>
              <a:t>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9237818"/>
      </p:ext>
    </p:extLst>
  </p:cSld>
  <p:clrMapOvr>
    <a:masterClrMapping/>
  </p:clrMapOvr>
</p:sld>
</file>

<file path=ppt/theme/theme1.xml><?xml version="1.0" encoding="utf-8"?>
<a:theme xmlns:a="http://schemas.openxmlformats.org/drawingml/2006/main" name="RATP">
  <a:themeElements>
    <a:clrScheme name="Personnalisé 3">
      <a:dk1>
        <a:srgbClr val="000000"/>
      </a:dk1>
      <a:lt1>
        <a:srgbClr val="FFFFFF"/>
      </a:lt1>
      <a:dk2>
        <a:srgbClr val="0A0082"/>
      </a:dk2>
      <a:lt2>
        <a:srgbClr val="00AA91"/>
      </a:lt2>
      <a:accent1>
        <a:srgbClr val="070061"/>
      </a:accent1>
      <a:accent2>
        <a:srgbClr val="EBA0C8"/>
      </a:accent2>
      <a:accent3>
        <a:srgbClr val="007F6C"/>
      </a:accent3>
      <a:accent4>
        <a:srgbClr val="F0AA00"/>
      </a:accent4>
      <a:accent5>
        <a:srgbClr val="69A505"/>
      </a:accent5>
      <a:accent6>
        <a:srgbClr val="D72864"/>
      </a:accent6>
      <a:hlink>
        <a:srgbClr val="000000"/>
      </a:hlink>
      <a:folHlink>
        <a:srgbClr val="000000"/>
      </a:folHlink>
    </a:clrScheme>
    <a:fontScheme name="RATP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76200">
          <a:solidFill>
            <a:schemeClr val="tx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odele_groupe_ratp_version_2018[1].potx  -  Lecture seule" id="{78B2E9DC-55C4-4B8F-98A6-680D07A61FC6}" vid="{BC4EDD9E-8AA2-4B20-8A71-50675B882E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ppt_modele_groupe_ratp_version_20181</Template>
  <TotalTime>4324</TotalTime>
  <Words>431</Words>
  <Application>Microsoft Office PowerPoint</Application>
  <PresentationFormat>Grand écran</PresentationFormat>
  <Paragraphs>103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Parisine Office</vt:lpstr>
      <vt:lpstr>Times New Roman</vt:lpstr>
      <vt:lpstr>Wingdings 3</vt:lpstr>
      <vt:lpstr>RATP</vt:lpstr>
      <vt:lpstr> Person Under Train Events :  Integrated Medical and Managerial Support for First Responders and Operators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RATP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plusieurs  lignes en police Parisine Office</dc:title>
  <dc:subject>RATP</dc:subject>
  <dc:creator>SAKTHITHASAN Kirushanthi</dc:creator>
  <cp:lastModifiedBy>SAKTHITHASAN Kirushanthi</cp:lastModifiedBy>
  <cp:revision>23</cp:revision>
  <dcterms:created xsi:type="dcterms:W3CDTF">2024-03-27T08:53:14Z</dcterms:created>
  <dcterms:modified xsi:type="dcterms:W3CDTF">2025-10-06T11:22:31Z</dcterms:modified>
</cp:coreProperties>
</file>