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4" r:id="rId7"/>
    <p:sldId id="265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68969" autoAdjust="0"/>
  </p:normalViewPr>
  <p:slideViewPr>
    <p:cSldViewPr snapToGrid="0">
      <p:cViewPr varScale="1">
        <p:scale>
          <a:sx n="66" d="100"/>
          <a:sy n="66" d="100"/>
        </p:scale>
        <p:origin x="40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25E8F-691E-4D00-9437-05F5A0045EE2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70D3A-573B-4343-81B9-AFE41B37191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803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5205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1939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6799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nl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3973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5691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70D3A-573B-4343-81B9-AFE41B37191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040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270AEE-7F4D-BFAD-7EC9-3EE7CB66C7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E3C3BE6-5381-CE5C-76B7-41886BE60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E30ABE-9C77-B3AC-7EC8-5137A996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2F8D32-0BAB-C2E0-53F4-C3E323300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A0F136-B5E7-BD98-57D9-15BEF216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1296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D21B1-8835-953C-21A6-8716279D0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1415C8-4FC8-DFEE-95FD-9595A2BCA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95D34B-78B2-03BF-A8A9-0480CEAFC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01AFD2-1BD1-89C3-198B-72E2375B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06D64A-F274-D527-491A-1C3BDC12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763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2C717-1F27-02B3-1348-58876F980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0C2623E-B53D-81F2-6CAD-0F4FC9321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E6F2A9-DF80-A024-A7AE-1208FDACF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9CA974-37E0-F4AD-D9A8-ED484C46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8E21E0-D892-85FA-489E-A6E8B695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426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E6B94-BFFF-2A3C-A23F-30054799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BE4570-5143-F787-D3D9-14E09962C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B5BF97D-91D6-E047-F0D6-839551EBB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136453-D0D4-D81E-69E2-57A9DE63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018D23-EEFC-9D71-1137-8338A20A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26AEFC2-18E8-EAB6-396E-AAFE5F810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060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33B4D-528F-5229-A492-4845DCE5B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04E7D2A-CB39-C1F0-66C1-ECACA1AA5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5A99CB7-0916-3E2E-E7CF-B1D5821F6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207D649-692E-44CA-93F4-B833D5A68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C73318E-F75B-2CF6-8586-33527111D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C2E5AF2-7FFF-EF3E-9C95-E53E13109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DC06F1-7021-1E43-543F-029CC99D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510C44D-CF69-2CB6-F05F-7332513D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65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7142ED-180F-F7E6-C871-3C16E138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5F7616F-C22A-01D0-4086-58448CF5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D259304-490F-2310-6F3C-59F7D38C2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841E349-6E28-4B52-D877-AC74431FE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08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7C010C2-02AF-E131-4B31-B33B3CB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73039BD-A0C3-FFBE-80D2-63D72339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32510F-9740-095F-1F9C-DB326DD6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730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3CA10-D0C9-137B-132D-9D8D6AD90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96788F-BE5F-8E46-313F-236B4032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0ADDDB8-C21D-A3B1-CF19-3DC0BE6B6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14678B3-B822-1B50-9FD9-DD32767CF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7D41E68-012C-DDCB-B7C7-8660A599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76AEB56-4D06-D785-41C3-9CBCE4BB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170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B5C29-EF7F-B01F-9FCC-54640A0F7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F6D4C5-F0DB-CB62-49D9-30DF8EFEE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2DAC73-BAFE-46A9-5A38-55720F229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B24ED02-53C0-ECE5-0B02-E50DF065A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966557-9EF1-BA2C-CEC3-B384BEBE1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286650F-5354-78E1-610E-B0B9CABF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59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F517F2-6FAE-3584-42EA-F8E99553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B044913-9E46-F4F9-D4E1-E8A769081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0F8B78-61BA-9C7E-EDB5-A4803E8A2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F43A3B-26C3-8EFB-C3D4-B9E47ED8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8E90D73-3660-91F2-268D-D8F17DDC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38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B0379DB-1AF2-260A-3E69-BF5105D42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B085041-02BE-F3CF-05A7-EA24043F1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F7156F-A8CE-A7BD-232B-E345AC0A9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12EDD0-A570-69AA-4376-0022824D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921546-B9A4-7A3F-D838-9217AE7E8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563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785F10B-50A3-8CF8-72B1-3880D547B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4758D9-EA32-30F4-9E7B-C2DF7779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9EDAFF-30DB-3B99-ABB8-FC4B28397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908798-56D8-4BF1-99D6-C450D8D2A964}" type="datetimeFigureOut">
              <a:rPr lang="nl-BE" smtClean="0"/>
              <a:t>2/10/2026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6C4FB0-35BF-2C67-1B29-B95451C4F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919346-3950-33C6-4144-50F2729EA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B9648-EE24-476C-8F89-1113AE26AD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656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569B6A-A512-0497-033F-8A019274A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BE" sz="5400" dirty="0"/>
              <a:t>Putting railway hearing standards into perspective</a:t>
            </a:r>
            <a:endParaRPr lang="nl-BE" sz="5400" dirty="0"/>
          </a:p>
        </p:txBody>
      </p:sp>
      <p:pic>
        <p:nvPicPr>
          <p:cNvPr id="5" name="Afbeelding 4" descr="Afbeelding met buitenshuis, hemel, tekst, Verkeersbord&#10;&#10;Automatisch gegenereerde beschrijving">
            <a:extLst>
              <a:ext uri="{FF2B5EF4-FFF2-40B4-BE49-F238E27FC236}">
                <a16:creationId xmlns:a16="http://schemas.microsoft.com/office/drawing/2014/main" id="{D584F606-E33B-C41C-77AF-4D6925C53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4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8E6AF11E-3E9D-8BB5-B399-E8B3075E8C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805151"/>
              </p:ext>
            </p:extLst>
          </p:nvPr>
        </p:nvGraphicFramePr>
        <p:xfrm>
          <a:off x="558800" y="343958"/>
          <a:ext cx="11032068" cy="5985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356">
                  <a:extLst>
                    <a:ext uri="{9D8B030D-6E8A-4147-A177-3AD203B41FA5}">
                      <a16:colId xmlns:a16="http://schemas.microsoft.com/office/drawing/2014/main" val="3041685559"/>
                    </a:ext>
                  </a:extLst>
                </a:gridCol>
                <a:gridCol w="3677356">
                  <a:extLst>
                    <a:ext uri="{9D8B030D-6E8A-4147-A177-3AD203B41FA5}">
                      <a16:colId xmlns:a16="http://schemas.microsoft.com/office/drawing/2014/main" val="508536896"/>
                    </a:ext>
                  </a:extLst>
                </a:gridCol>
                <a:gridCol w="3677356">
                  <a:extLst>
                    <a:ext uri="{9D8B030D-6E8A-4147-A177-3AD203B41FA5}">
                      <a16:colId xmlns:a16="http://schemas.microsoft.com/office/drawing/2014/main" val="1156730422"/>
                    </a:ext>
                  </a:extLst>
                </a:gridCol>
              </a:tblGrid>
              <a:tr h="462512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SEAFARERS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AVIATION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RAILWAY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37337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r>
                        <a:rPr lang="nl-BE" sz="1400" dirty="0"/>
                        <a:t>International Labour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EASA (class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UIMC (</a:t>
                      </a:r>
                      <a:r>
                        <a:rPr lang="nl-BE" sz="1400" dirty="0" err="1"/>
                        <a:t>group</a:t>
                      </a:r>
                      <a:r>
                        <a:rPr lang="nl-BE" sz="1400" dirty="0"/>
                        <a:t> 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085962"/>
                  </a:ext>
                </a:extLst>
              </a:tr>
              <a:tr h="1178456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2000, 3000 Hz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30dB unaided (better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dB unaided (less good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2000, 3000 Hz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dB (500, 1000, 2000 Hz)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dB (3000 Hz)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BE" dirty="0" err="1"/>
                        <a:t>Either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seperatly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 Hz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dB at 500, 1000 Hz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dB at 2000 Hz (less good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BE" dirty="0"/>
                        <a:t>Guideline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96710"/>
                  </a:ext>
                </a:extLst>
              </a:tr>
              <a:tr h="2204854">
                <a:tc>
                  <a:txBody>
                    <a:bodyPr/>
                    <a:lstStyle/>
                    <a:p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tone audiometry 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Alternative assessment methods are acceptable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Speech and whisper testing may be used for rapid practical assessment (3 meters)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/>
                        <a:t>Pure </a:t>
                      </a:r>
                      <a:r>
                        <a:rPr lang="nl-BE" sz="2000" dirty="0" err="1"/>
                        <a:t>tone</a:t>
                      </a:r>
                      <a:r>
                        <a:rPr lang="nl-BE" sz="2000" dirty="0"/>
                        <a:t> </a:t>
                      </a:r>
                      <a:r>
                        <a:rPr lang="nl-BE" sz="2000" dirty="0" err="1"/>
                        <a:t>audiometry</a:t>
                      </a:r>
                      <a:r>
                        <a:rPr lang="nl-BE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tone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audiometery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doubt, a test in practice shall be given 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42620"/>
                  </a:ext>
                </a:extLst>
              </a:tr>
              <a:tr h="18247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Hearing aids acceptable if it has been confirmed that the individual will be capable of safely and effectively performing routine and emergency duties 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Hearing aids allowed if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they provide optimal hearing function, are well tolerated and suitable for aviation purposes. </a:t>
                      </a:r>
                      <a:endParaRPr lang="nl-BE" dirty="0"/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No 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19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64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48CFA-3E5D-165A-9B0F-781FE448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F9CE830-67D0-C8EB-74A5-45FCBD4768F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8800" y="343958"/>
          <a:ext cx="11032068" cy="5985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356">
                  <a:extLst>
                    <a:ext uri="{9D8B030D-6E8A-4147-A177-3AD203B41FA5}">
                      <a16:colId xmlns:a16="http://schemas.microsoft.com/office/drawing/2014/main" val="3041685559"/>
                    </a:ext>
                  </a:extLst>
                </a:gridCol>
                <a:gridCol w="3677356">
                  <a:extLst>
                    <a:ext uri="{9D8B030D-6E8A-4147-A177-3AD203B41FA5}">
                      <a16:colId xmlns:a16="http://schemas.microsoft.com/office/drawing/2014/main" val="508536896"/>
                    </a:ext>
                  </a:extLst>
                </a:gridCol>
                <a:gridCol w="3677356">
                  <a:extLst>
                    <a:ext uri="{9D8B030D-6E8A-4147-A177-3AD203B41FA5}">
                      <a16:colId xmlns:a16="http://schemas.microsoft.com/office/drawing/2014/main" val="1156730422"/>
                    </a:ext>
                  </a:extLst>
                </a:gridCol>
              </a:tblGrid>
              <a:tr h="462512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SEAFARERS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AVIATION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RAILWAY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37337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r>
                        <a:rPr lang="nl-BE" sz="1400" dirty="0"/>
                        <a:t>International Labour 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EASA (class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UIMC (</a:t>
                      </a:r>
                      <a:r>
                        <a:rPr lang="nl-BE" sz="1400" dirty="0" err="1"/>
                        <a:t>group</a:t>
                      </a:r>
                      <a:r>
                        <a:rPr lang="nl-BE" sz="1400" dirty="0"/>
                        <a:t> 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085962"/>
                  </a:ext>
                </a:extLst>
              </a:tr>
              <a:tr h="1178456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2000, 3000 Hz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30dB unaided (better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dB unaided (less good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2000, 3000 Hz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dB (500, 1000, 2000 Hz)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dB (3000 Hz)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l-BE" dirty="0" err="1"/>
                        <a:t>Either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seperatly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 Hz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dB at 500, 1000 Hz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dB at 2000 Hz (less good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96710"/>
                  </a:ext>
                </a:extLst>
              </a:tr>
              <a:tr h="2204854">
                <a:tc>
                  <a:txBody>
                    <a:bodyPr/>
                    <a:lstStyle/>
                    <a:p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tone audiometry 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Alternative assessment methods are acceptable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Speech and whisper testing may be used for rapid practical assessment (3 meters) 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/>
                        <a:t>Pure </a:t>
                      </a:r>
                      <a:r>
                        <a:rPr lang="nl-BE" sz="2000" dirty="0" err="1"/>
                        <a:t>tone</a:t>
                      </a:r>
                      <a:r>
                        <a:rPr lang="nl-BE" sz="2000" dirty="0"/>
                        <a:t> </a:t>
                      </a:r>
                      <a:r>
                        <a:rPr lang="nl-BE" sz="2000" dirty="0" err="1"/>
                        <a:t>audiometry</a:t>
                      </a:r>
                      <a:r>
                        <a:rPr lang="nl-BE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tone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audiometery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doubt, a test in practice shall be given 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42620"/>
                  </a:ext>
                </a:extLst>
              </a:tr>
              <a:tr h="18247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Hearing aids acceptable if it has been confirmed that the individual will be capable of safely and effectively performing routine and emergency duties 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Hearing aids allowed if </a:t>
                      </a:r>
                      <a:r>
                        <a:rPr lang="en-GB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they provide optimal hearing function, are well tolerated and suitable for aviation purposes. </a:t>
                      </a:r>
                      <a:endParaRPr lang="nl-BE" dirty="0"/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No 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19313"/>
                  </a:ext>
                </a:extLst>
              </a:tr>
            </a:tbl>
          </a:graphicData>
        </a:graphic>
      </p:graphicFrame>
      <p:sp>
        <p:nvSpPr>
          <p:cNvPr id="2" name="Ovaal 1">
            <a:extLst>
              <a:ext uri="{FF2B5EF4-FFF2-40B4-BE49-F238E27FC236}">
                <a16:creationId xmlns:a16="http://schemas.microsoft.com/office/drawing/2014/main" id="{8B6D32F6-9693-9005-E87B-ED2FF13A942D}"/>
              </a:ext>
            </a:extLst>
          </p:cNvPr>
          <p:cNvSpPr/>
          <p:nvPr/>
        </p:nvSpPr>
        <p:spPr>
          <a:xfrm>
            <a:off x="7586133" y="4368800"/>
            <a:ext cx="3276600" cy="736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A3ACB925-D6CF-E4F0-77DB-19DCDB39F262}"/>
              </a:ext>
            </a:extLst>
          </p:cNvPr>
          <p:cNvSpPr/>
          <p:nvPr/>
        </p:nvSpPr>
        <p:spPr>
          <a:xfrm>
            <a:off x="5952067" y="1066801"/>
            <a:ext cx="601132" cy="4487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59B77EE2-D24A-3F7E-999E-071889DFCDDF}"/>
              </a:ext>
            </a:extLst>
          </p:cNvPr>
          <p:cNvSpPr/>
          <p:nvPr/>
        </p:nvSpPr>
        <p:spPr>
          <a:xfrm>
            <a:off x="2277533" y="1066804"/>
            <a:ext cx="601132" cy="4487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637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CCFF162B-72FA-73F4-30B3-BA0F0675DE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701242"/>
              </p:ext>
            </p:extLst>
          </p:nvPr>
        </p:nvGraphicFramePr>
        <p:xfrm>
          <a:off x="838200" y="939800"/>
          <a:ext cx="10803468" cy="4822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1156">
                  <a:extLst>
                    <a:ext uri="{9D8B030D-6E8A-4147-A177-3AD203B41FA5}">
                      <a16:colId xmlns:a16="http://schemas.microsoft.com/office/drawing/2014/main" val="1305952229"/>
                    </a:ext>
                  </a:extLst>
                </a:gridCol>
                <a:gridCol w="3601156">
                  <a:extLst>
                    <a:ext uri="{9D8B030D-6E8A-4147-A177-3AD203B41FA5}">
                      <a16:colId xmlns:a16="http://schemas.microsoft.com/office/drawing/2014/main" val="2556057102"/>
                    </a:ext>
                  </a:extLst>
                </a:gridCol>
                <a:gridCol w="3601156">
                  <a:extLst>
                    <a:ext uri="{9D8B030D-6E8A-4147-A177-3AD203B41FA5}">
                      <a16:colId xmlns:a16="http://schemas.microsoft.com/office/drawing/2014/main" val="90128406"/>
                    </a:ext>
                  </a:extLst>
                </a:gridCol>
              </a:tblGrid>
              <a:tr h="454279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UIMC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USA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93621"/>
                  </a:ext>
                </a:extLst>
              </a:tr>
              <a:tr h="63474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nl-BE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UIMC </a:t>
                      </a:r>
                      <a:r>
                        <a:rPr lang="nl-BE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guidelines</a:t>
                      </a:r>
                      <a:endParaRPr lang="nl-BE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National Standard </a:t>
                      </a:r>
                      <a:r>
                        <a:rPr lang="nl-BE" sz="1400" dirty="0" err="1"/>
                        <a:t>for</a:t>
                      </a:r>
                      <a:r>
                        <a:rPr lang="nl-BE" sz="1400" dirty="0"/>
                        <a:t> Health Assessment of Rail Safety </a:t>
                      </a:r>
                      <a:r>
                        <a:rPr lang="nl-BE" sz="1400" dirty="0" err="1"/>
                        <a:t>Workers</a:t>
                      </a:r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FRA, 49 CFR §240.121 §242.117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377889"/>
                  </a:ext>
                </a:extLst>
              </a:tr>
              <a:tr h="14561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500, 1000, 2000 Hz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dB at 500, 1000 Hz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dB at 2000 Hz (less good ear)</a:t>
                      </a:r>
                      <a:endParaRPr lang="nl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500, 1000, 2000, 4000 Hz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40 dB (</a:t>
                      </a:r>
                      <a:r>
                        <a:rPr lang="nl-BE" dirty="0" err="1"/>
                        <a:t>better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500, 1000, 2000 Hz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40 dB (</a:t>
                      </a:r>
                      <a:r>
                        <a:rPr lang="nl-BE" dirty="0" err="1"/>
                        <a:t>better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1775"/>
                  </a:ext>
                </a:extLst>
              </a:tr>
              <a:tr h="149352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Pure tone </a:t>
                      </a:r>
                      <a:r>
                        <a:rPr lang="en-GB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audiometery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doubt, a test in practice shall be given 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Pure </a:t>
                      </a:r>
                      <a:r>
                        <a:rPr lang="nl-BE" dirty="0" err="1"/>
                        <a:t>tone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audiometry</a:t>
                      </a:r>
                      <a:endParaRPr lang="nl-BE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Speech </a:t>
                      </a:r>
                      <a:r>
                        <a:rPr lang="nl-BE" dirty="0" err="1"/>
                        <a:t>discrimination</a:t>
                      </a:r>
                      <a:r>
                        <a:rPr lang="nl-BE" dirty="0"/>
                        <a:t> test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Pure </a:t>
                      </a:r>
                      <a:r>
                        <a:rPr lang="nl-BE" dirty="0" err="1"/>
                        <a:t>tone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audiometry</a:t>
                      </a:r>
                      <a:r>
                        <a:rPr lang="nl-BE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 err="1"/>
                        <a:t>Leaves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the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ability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for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further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individual</a:t>
                      </a:r>
                      <a:r>
                        <a:rPr lang="nl-BE" dirty="0"/>
                        <a:t> 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10325"/>
                  </a:ext>
                </a:extLst>
              </a:tr>
              <a:tr h="7840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/>
                        <a:t>No 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– </a:t>
                      </a:r>
                      <a:r>
                        <a:rPr lang="nl-BE" dirty="0" err="1"/>
                        <a:t>cochlear</a:t>
                      </a:r>
                      <a:r>
                        <a:rPr lang="nl-BE" dirty="0"/>
                        <a:t> implant on </a:t>
                      </a:r>
                      <a:r>
                        <a:rPr lang="nl-BE" dirty="0" err="1"/>
                        <a:t>individual</a:t>
                      </a:r>
                      <a:r>
                        <a:rPr lang="nl-BE" dirty="0"/>
                        <a:t> basis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88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8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48AAB5E6-0D3E-49DD-0FF9-8A1F13A9DB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421017"/>
              </p:ext>
            </p:extLst>
          </p:nvPr>
        </p:nvGraphicFramePr>
        <p:xfrm>
          <a:off x="702735" y="317500"/>
          <a:ext cx="10515597" cy="622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56215730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708126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994997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Europe /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Netherlands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6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Railway Safety Act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EUR-Lex Directive 2007/59/EG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0" dirty="0"/>
                        <a:t>Train </a:t>
                      </a:r>
                      <a:r>
                        <a:rPr lang="nl-BE" sz="1200" b="0" dirty="0" err="1"/>
                        <a:t>Driving</a:t>
                      </a:r>
                      <a:r>
                        <a:rPr lang="nl-BE" sz="1200" b="0" dirty="0"/>
                        <a:t> </a:t>
                      </a:r>
                      <a:r>
                        <a:rPr lang="nl-BE" sz="1200" b="0" dirty="0" err="1"/>
                        <a:t>Licences</a:t>
                      </a:r>
                      <a:r>
                        <a:rPr lang="nl-BE" sz="1200" b="0" dirty="0"/>
                        <a:t> and </a:t>
                      </a:r>
                      <a:r>
                        <a:rPr lang="nl-BE" sz="1200" b="0" dirty="0" err="1"/>
                        <a:t>Certificates</a:t>
                      </a:r>
                      <a:r>
                        <a:rPr lang="nl-BE" sz="1200" b="0" dirty="0"/>
                        <a:t> </a:t>
                      </a:r>
                      <a:r>
                        <a:rPr lang="nl-BE" sz="1200" b="0" dirty="0" err="1"/>
                        <a:t>Regulations</a:t>
                      </a:r>
                      <a:r>
                        <a:rPr lang="nl-BE" sz="1200" b="0" dirty="0"/>
                        <a:t> 2010 (TDLCR) </a:t>
                      </a:r>
                      <a:r>
                        <a:rPr lang="nl-BE" sz="1200" dirty="0"/>
                        <a:t>+ ORR </a:t>
                      </a:r>
                      <a:r>
                        <a:rPr lang="nl-BE" sz="1200" dirty="0" err="1"/>
                        <a:t>medical</a:t>
                      </a:r>
                      <a:r>
                        <a:rPr lang="nl-BE" sz="1200" dirty="0"/>
                        <a:t> </a:t>
                      </a:r>
                      <a:r>
                        <a:rPr lang="nl-BE" sz="1200" dirty="0" err="1"/>
                        <a:t>guidance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Regeling spoorwegpersoneel 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99781"/>
                  </a:ext>
                </a:extLst>
              </a:tr>
              <a:tr h="527141">
                <a:tc>
                  <a:txBody>
                    <a:bodyPr/>
                    <a:lstStyle/>
                    <a:p>
                      <a:r>
                        <a:rPr lang="nl-BE" dirty="0"/>
                        <a:t>500, 1000, 2000 Hz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40 dB (</a:t>
                      </a:r>
                      <a:r>
                        <a:rPr lang="nl-BE" dirty="0" err="1"/>
                        <a:t>each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500, 1000, 2000 Hz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40 dB 500, 1000 Hz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45 dB 2000 Hz (</a:t>
                      </a:r>
                      <a:r>
                        <a:rPr lang="nl-BE" dirty="0" err="1"/>
                        <a:t>less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good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)</a:t>
                      </a:r>
                    </a:p>
                    <a:p>
                      <a:r>
                        <a:rPr lang="nl-BE" dirty="0"/>
                        <a:t>(guideline)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1000, 2000, 4000 Hz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 err="1"/>
                        <a:t>Sum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loss</a:t>
                      </a:r>
                      <a:r>
                        <a:rPr lang="nl-BE" dirty="0"/>
                        <a:t> best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 &gt; 80 dB = </a:t>
                      </a:r>
                      <a:r>
                        <a:rPr lang="nl-BE" dirty="0" err="1"/>
                        <a:t>further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evaluation</a:t>
                      </a:r>
                      <a:endParaRPr lang="nl-BE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l-BE" dirty="0" err="1"/>
                        <a:t>Sum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loss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worse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 &gt; 100 dB = </a:t>
                      </a:r>
                      <a:r>
                        <a:rPr lang="nl-BE" dirty="0" err="1"/>
                        <a:t>further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evaluation</a:t>
                      </a:r>
                      <a:endParaRPr lang="nl-BE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 err="1"/>
                        <a:t>Sum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loss</a:t>
                      </a:r>
                      <a:r>
                        <a:rPr lang="nl-BE" dirty="0"/>
                        <a:t> best </a:t>
                      </a:r>
                      <a:r>
                        <a:rPr lang="nl-BE" dirty="0" err="1"/>
                        <a:t>ear</a:t>
                      </a:r>
                      <a:r>
                        <a:rPr lang="nl-BE" dirty="0"/>
                        <a:t> &gt; 120 dB = </a:t>
                      </a:r>
                      <a:r>
                        <a:rPr lang="nl-BE" dirty="0" err="1"/>
                        <a:t>unfit</a:t>
                      </a:r>
                      <a:r>
                        <a:rPr lang="nl-BE" dirty="0"/>
                        <a:t> </a:t>
                      </a:r>
                    </a:p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72309"/>
                  </a:ext>
                </a:extLst>
              </a:tr>
              <a:tr h="156301">
                <a:tc>
                  <a:txBody>
                    <a:bodyPr/>
                    <a:lstStyle/>
                    <a:p>
                      <a:r>
                        <a:rPr lang="nl-BE" dirty="0"/>
                        <a:t>Pure </a:t>
                      </a:r>
                      <a:r>
                        <a:rPr lang="nl-BE" dirty="0" err="1"/>
                        <a:t>tone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audiometry</a:t>
                      </a:r>
                      <a:r>
                        <a:rPr lang="nl-BE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l-BE" dirty="0"/>
                        <a:t>Practical test </a:t>
                      </a:r>
                      <a:r>
                        <a:rPr lang="nl-BE" dirty="0" err="1"/>
                        <a:t>may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allowed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Sufficient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hearing,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confirmed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audiogram: hearing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hold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phone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conversation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able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warning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sounds and radio </a:t>
                      </a:r>
                      <a:r>
                        <a:rPr lang="nl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  <a:r>
                        <a:rPr lang="nl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l-BE" b="0" dirty="0">
                        <a:effectLst/>
                      </a:endParaRPr>
                    </a:p>
                    <a:p>
                      <a:br>
                        <a:rPr lang="nl-BE" dirty="0"/>
                      </a:b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Pure </a:t>
                      </a:r>
                      <a:r>
                        <a:rPr lang="nl-BE" dirty="0" err="1"/>
                        <a:t>tone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audiometry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99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BE" dirty="0"/>
                        <a:t>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Hearing aids </a:t>
                      </a:r>
                      <a:r>
                        <a:rPr lang="nl-BE" dirty="0" err="1"/>
                        <a:t>allowed</a:t>
                      </a:r>
                      <a:r>
                        <a:rPr lang="nl-BE" dirty="0"/>
                        <a:t> in special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Hearing aids </a:t>
                      </a:r>
                      <a:r>
                        <a:rPr lang="nl-BE" dirty="0" err="1"/>
                        <a:t>allowed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71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4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56852A-2FA9-2346-56C0-812F1FC20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BE" sz="5400"/>
              <a:t>Comparison </a:t>
            </a:r>
            <a:endParaRPr lang="nl-BE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707EE7-A3CC-42E0-0E03-9B0726E2C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 fontAlgn="t"/>
            <a:r>
              <a:rPr lang="nl-BE" sz="2400" dirty="0"/>
              <a:t>Pure-</a:t>
            </a:r>
            <a:r>
              <a:rPr lang="nl-BE" sz="2400" dirty="0" err="1"/>
              <a:t>tone</a:t>
            </a:r>
            <a:r>
              <a:rPr lang="nl-BE" sz="2400" dirty="0"/>
              <a:t> </a:t>
            </a:r>
            <a:r>
              <a:rPr lang="nl-BE" sz="2400" dirty="0" err="1"/>
              <a:t>audiometry</a:t>
            </a:r>
            <a:r>
              <a:rPr lang="nl-BE" sz="2400" dirty="0"/>
              <a:t> </a:t>
            </a:r>
            <a:r>
              <a:rPr lang="en-BE" sz="2400" dirty="0"/>
              <a:t>=</a:t>
            </a:r>
            <a:r>
              <a:rPr lang="nl-BE" sz="2400" dirty="0"/>
              <a:t> </a:t>
            </a:r>
            <a:r>
              <a:rPr lang="nl-BE" sz="2400" dirty="0" err="1"/>
              <a:t>cornerstone</a:t>
            </a:r>
            <a:endParaRPr lang="en-BE" sz="2400" dirty="0"/>
          </a:p>
          <a:p>
            <a:pPr marL="0" lvl="0" indent="0" fontAlgn="t">
              <a:buNone/>
            </a:pPr>
            <a:endParaRPr lang="en-BE" sz="2400" dirty="0"/>
          </a:p>
          <a:p>
            <a:pPr lvl="0" fontAlgn="t"/>
            <a:r>
              <a:rPr lang="en-BE" sz="2400" dirty="0"/>
              <a:t>S</a:t>
            </a:r>
            <a:r>
              <a:rPr lang="nl-BE" sz="2400" dirty="0" err="1"/>
              <a:t>ubstantial</a:t>
            </a:r>
            <a:r>
              <a:rPr lang="nl-BE" sz="2400" dirty="0"/>
              <a:t> </a:t>
            </a:r>
            <a:r>
              <a:rPr lang="nl-BE" sz="2400" dirty="0" err="1"/>
              <a:t>differences</a:t>
            </a:r>
            <a:r>
              <a:rPr lang="nl-BE" sz="2400" dirty="0"/>
              <a:t> </a:t>
            </a:r>
            <a:r>
              <a:rPr lang="nl-BE" sz="2400" dirty="0" err="1"/>
              <a:t>exist</a:t>
            </a:r>
            <a:r>
              <a:rPr lang="nl-BE" sz="2400" dirty="0"/>
              <a:t> in </a:t>
            </a:r>
            <a:r>
              <a:rPr lang="nl-BE" sz="2400" dirty="0" err="1"/>
              <a:t>how</a:t>
            </a:r>
            <a:r>
              <a:rPr lang="nl-BE" sz="2400" dirty="0"/>
              <a:t> hearing fitness is </a:t>
            </a:r>
            <a:r>
              <a:rPr lang="nl-BE" sz="2400" dirty="0" err="1"/>
              <a:t>def</a:t>
            </a:r>
            <a:r>
              <a:rPr lang="en-BE" sz="2400" dirty="0" err="1"/>
              <a:t>ined</a:t>
            </a:r>
            <a:r>
              <a:rPr lang="en-BE" sz="2400" dirty="0"/>
              <a:t> </a:t>
            </a:r>
          </a:p>
          <a:p>
            <a:pPr marL="0" lvl="0" indent="0" fontAlgn="t">
              <a:buNone/>
            </a:pPr>
            <a:endParaRPr lang="en-BE" sz="2400" dirty="0"/>
          </a:p>
          <a:p>
            <a:pPr lvl="0" fontAlgn="t"/>
            <a:r>
              <a:rPr lang="en-BE" sz="2400" dirty="0"/>
              <a:t>Acceptance of hearing aids </a:t>
            </a:r>
          </a:p>
          <a:p>
            <a:pPr marL="0" lvl="0" indent="0" fontAlgn="t">
              <a:buNone/>
            </a:pPr>
            <a:endParaRPr lang="nl-BE" sz="2200" dirty="0"/>
          </a:p>
          <a:p>
            <a:endParaRPr lang="nl-BE" sz="2200" dirty="0"/>
          </a:p>
        </p:txBody>
      </p:sp>
    </p:spTree>
    <p:extLst>
      <p:ext uri="{BB962C8B-B14F-4D97-AF65-F5344CB8AC3E}">
        <p14:creationId xmlns:p14="http://schemas.microsoft.com/office/powerpoint/2010/main" val="35647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DEEC39-4CA2-067C-9300-083E1657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BE" sz="5400"/>
              <a:t>Conclusion</a:t>
            </a:r>
            <a:endParaRPr lang="nl-BE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684D4F-89F7-B7DD-0CF0-B823BBC54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 fontAlgn="t"/>
            <a:r>
              <a:rPr lang="en-BE" sz="2400" dirty="0"/>
              <a:t>A</a:t>
            </a:r>
            <a:r>
              <a:rPr lang="nl-BE" sz="2400" dirty="0"/>
              <a:t>re we </a:t>
            </a:r>
            <a:r>
              <a:rPr lang="nl-BE" sz="2400" dirty="0" err="1"/>
              <a:t>measuring</a:t>
            </a:r>
            <a:r>
              <a:rPr lang="nl-BE" sz="2400" dirty="0"/>
              <a:t> hearing </a:t>
            </a:r>
            <a:r>
              <a:rPr lang="nl-BE" sz="2400" dirty="0" err="1"/>
              <a:t>loss</a:t>
            </a:r>
            <a:r>
              <a:rPr lang="nl-BE" sz="2400" dirty="0"/>
              <a:t> or hearing performance?</a:t>
            </a:r>
            <a:endParaRPr lang="en-BE" sz="2400" dirty="0"/>
          </a:p>
          <a:p>
            <a:pPr lvl="0" fontAlgn="t"/>
            <a:endParaRPr lang="en-BE" sz="2400" dirty="0"/>
          </a:p>
          <a:p>
            <a:pPr marL="0" lvl="0" indent="0" fontAlgn="t">
              <a:buNone/>
            </a:pPr>
            <a:endParaRPr lang="nl-BE" sz="2400" dirty="0"/>
          </a:p>
          <a:p>
            <a:pPr lvl="0" fontAlgn="t"/>
            <a:r>
              <a:rPr lang="nl-BE" sz="2400" dirty="0"/>
              <a:t>Future </a:t>
            </a:r>
            <a:r>
              <a:rPr lang="nl-BE" sz="2400" dirty="0" err="1"/>
              <a:t>standards</a:t>
            </a:r>
            <a:r>
              <a:rPr lang="nl-BE" sz="2400" dirty="0"/>
              <a:t> </a:t>
            </a:r>
            <a:r>
              <a:rPr lang="nl-BE" sz="2400" dirty="0" err="1"/>
              <a:t>may</a:t>
            </a:r>
            <a:r>
              <a:rPr lang="nl-BE" sz="2400" dirty="0"/>
              <a:t> benefit </a:t>
            </a:r>
            <a:r>
              <a:rPr lang="nl-BE" sz="2400" dirty="0" err="1"/>
              <a:t>from</a:t>
            </a:r>
            <a:r>
              <a:rPr lang="nl-BE" sz="2400" dirty="0"/>
              <a:t> </a:t>
            </a:r>
            <a:r>
              <a:rPr lang="nl-BE" sz="2400" dirty="0" err="1"/>
              <a:t>incorporating</a:t>
            </a:r>
            <a:r>
              <a:rPr lang="nl-BE" sz="2400" dirty="0"/>
              <a:t> more </a:t>
            </a:r>
            <a:r>
              <a:rPr lang="nl-BE" sz="2400" dirty="0" err="1"/>
              <a:t>functional</a:t>
            </a:r>
            <a:r>
              <a:rPr lang="nl-BE" sz="2400" dirty="0"/>
              <a:t> </a:t>
            </a:r>
            <a:r>
              <a:rPr lang="nl-BE" sz="2400" dirty="0" err="1"/>
              <a:t>measures</a:t>
            </a:r>
            <a:r>
              <a:rPr lang="nl-BE" sz="2400" dirty="0"/>
              <a:t> of hearing </a:t>
            </a:r>
            <a:r>
              <a:rPr lang="nl-BE" sz="2400" dirty="0" err="1"/>
              <a:t>ability</a:t>
            </a:r>
            <a:r>
              <a:rPr lang="nl-BE" sz="2400" dirty="0"/>
              <a:t>.</a:t>
            </a:r>
          </a:p>
          <a:p>
            <a:endParaRPr lang="nl-BE" sz="2200" dirty="0"/>
          </a:p>
        </p:txBody>
      </p:sp>
    </p:spTree>
    <p:extLst>
      <p:ext uri="{BB962C8B-B14F-4D97-AF65-F5344CB8AC3E}">
        <p14:creationId xmlns:p14="http://schemas.microsoft.com/office/powerpoint/2010/main" val="15211305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483</TotalTime>
  <Words>672</Words>
  <Application>Microsoft Office PowerPoint</Application>
  <PresentationFormat>Breedbeeld</PresentationFormat>
  <Paragraphs>116</Paragraphs>
  <Slides>7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Kantoorthema</vt:lpstr>
      <vt:lpstr>Putting railway hearing standards into perspective</vt:lpstr>
      <vt:lpstr>PowerPoint-presentatie</vt:lpstr>
      <vt:lpstr>PowerPoint-presentatie</vt:lpstr>
      <vt:lpstr>PowerPoint-presentatie</vt:lpstr>
      <vt:lpstr>PowerPoint-presentatie</vt:lpstr>
      <vt:lpstr>Comparison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Ellis Buyens</dc:creator>
  <cp:lastModifiedBy>Ellis Buyens</cp:lastModifiedBy>
  <cp:revision>10</cp:revision>
  <dcterms:created xsi:type="dcterms:W3CDTF">2026-08-21T10:08:06Z</dcterms:created>
  <dcterms:modified xsi:type="dcterms:W3CDTF">2026-10-01T22:30:18Z</dcterms:modified>
</cp:coreProperties>
</file>