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536974-917A-41DD-8CE2-A97490515CD0}" v="9" dt="2026-09-29T11:26:00.1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 Beltran Fonollosa" userId="750a0dca-0d3b-4078-93ac-9fc4853a7204" providerId="ADAL" clId="{4E373732-BC55-4C27-AD8F-5A2B1004F0CD}"/>
    <pc:docChg chg="custSel modSld">
      <pc:chgData name="Ana Beltran Fonollosa" userId="750a0dca-0d3b-4078-93ac-9fc4853a7204" providerId="ADAL" clId="{4E373732-BC55-4C27-AD8F-5A2B1004F0CD}" dt="2026-09-29T11:26:00.123" v="552" actId="122"/>
      <pc:docMkLst>
        <pc:docMk/>
      </pc:docMkLst>
      <pc:sldChg chg="modSp mod">
        <pc:chgData name="Ana Beltran Fonollosa" userId="750a0dca-0d3b-4078-93ac-9fc4853a7204" providerId="ADAL" clId="{4E373732-BC55-4C27-AD8F-5A2B1004F0CD}" dt="2026-09-29T11:26:00.123" v="552" actId="122"/>
        <pc:sldMkLst>
          <pc:docMk/>
          <pc:sldMk cId="0" sldId="257"/>
        </pc:sldMkLst>
        <pc:spChg chg="mod">
          <ac:chgData name="Ana Beltran Fonollosa" userId="750a0dca-0d3b-4078-93ac-9fc4853a7204" providerId="ADAL" clId="{4E373732-BC55-4C27-AD8F-5A2B1004F0CD}" dt="2026-09-29T11:25:55.469" v="550" actId="122"/>
          <ac:spMkLst>
            <pc:docMk/>
            <pc:sldMk cId="0" sldId="257"/>
            <ac:spMk id="7" creationId="{00000000-0000-0000-0000-000000000000}"/>
          </ac:spMkLst>
        </pc:spChg>
        <pc:spChg chg="mod">
          <ac:chgData name="Ana Beltran Fonollosa" userId="750a0dca-0d3b-4078-93ac-9fc4853a7204" providerId="ADAL" clId="{4E373732-BC55-4C27-AD8F-5A2B1004F0CD}" dt="2026-09-29T11:25:57.653" v="551" actId="122"/>
          <ac:spMkLst>
            <pc:docMk/>
            <pc:sldMk cId="0" sldId="257"/>
            <ac:spMk id="9" creationId="{00000000-0000-0000-0000-000000000000}"/>
          </ac:spMkLst>
        </pc:spChg>
        <pc:spChg chg="mod">
          <ac:chgData name="Ana Beltran Fonollosa" userId="750a0dca-0d3b-4078-93ac-9fc4853a7204" providerId="ADAL" clId="{4E373732-BC55-4C27-AD8F-5A2B1004F0CD}" dt="2026-09-29T11:26:00.123" v="552" actId="122"/>
          <ac:spMkLst>
            <pc:docMk/>
            <pc:sldMk cId="0" sldId="257"/>
            <ac:spMk id="11" creationId="{00000000-0000-0000-0000-000000000000}"/>
          </ac:spMkLst>
        </pc:spChg>
      </pc:sldChg>
      <pc:sldChg chg="modSp mod">
        <pc:chgData name="Ana Beltran Fonollosa" userId="750a0dca-0d3b-4078-93ac-9fc4853a7204" providerId="ADAL" clId="{4E373732-BC55-4C27-AD8F-5A2B1004F0CD}" dt="2026-09-28T13:05:28.064" v="100" actId="20577"/>
        <pc:sldMkLst>
          <pc:docMk/>
          <pc:sldMk cId="0" sldId="262"/>
        </pc:sldMkLst>
        <pc:spChg chg="mod">
          <ac:chgData name="Ana Beltran Fonollosa" userId="750a0dca-0d3b-4078-93ac-9fc4853a7204" providerId="ADAL" clId="{4E373732-BC55-4C27-AD8F-5A2B1004F0CD}" dt="2026-09-28T13:05:28.064" v="100" actId="20577"/>
          <ac:spMkLst>
            <pc:docMk/>
            <pc:sldMk cId="0" sldId="262"/>
            <ac:spMk id="3" creationId="{00000000-0000-0000-0000-000000000000}"/>
          </ac:spMkLst>
        </pc:spChg>
      </pc:sldChg>
      <pc:sldChg chg="modSp mod">
        <pc:chgData name="Ana Beltran Fonollosa" userId="750a0dca-0d3b-4078-93ac-9fc4853a7204" providerId="ADAL" clId="{4E373732-BC55-4C27-AD8F-5A2B1004F0CD}" dt="2026-09-28T13:08:49.960" v="241" actId="108"/>
        <pc:sldMkLst>
          <pc:docMk/>
          <pc:sldMk cId="0" sldId="263"/>
        </pc:sldMkLst>
        <pc:spChg chg="mod">
          <ac:chgData name="Ana Beltran Fonollosa" userId="750a0dca-0d3b-4078-93ac-9fc4853a7204" providerId="ADAL" clId="{4E373732-BC55-4C27-AD8F-5A2B1004F0CD}" dt="2026-09-28T13:08:49.960" v="241" actId="108"/>
          <ac:spMkLst>
            <pc:docMk/>
            <pc:sldMk cId="0" sldId="263"/>
            <ac:spMk id="7" creationId="{00000000-0000-0000-0000-000000000000}"/>
          </ac:spMkLst>
        </pc:spChg>
      </pc:sldChg>
      <pc:sldChg chg="addSp delSp modSp mod">
        <pc:chgData name="Ana Beltran Fonollosa" userId="750a0dca-0d3b-4078-93ac-9fc4853a7204" providerId="ADAL" clId="{4E373732-BC55-4C27-AD8F-5A2B1004F0CD}" dt="2026-09-28T10:16:42.052" v="92" actId="1037"/>
        <pc:sldMkLst>
          <pc:docMk/>
          <pc:sldMk cId="0" sldId="264"/>
        </pc:sldMkLst>
        <pc:spChg chg="add mod">
          <ac:chgData name="Ana Beltran Fonollosa" userId="750a0dca-0d3b-4078-93ac-9fc4853a7204" providerId="ADAL" clId="{4E373732-BC55-4C27-AD8F-5A2B1004F0CD}" dt="2026-09-28T10:16:23.528" v="51" actId="164"/>
          <ac:spMkLst>
            <pc:docMk/>
            <pc:sldMk cId="0" sldId="264"/>
            <ac:spMk id="14" creationId="{55B3148B-5C21-A2D8-7BAA-72DE43F06F8F}"/>
          </ac:spMkLst>
        </pc:spChg>
        <pc:grpChg chg="add mod">
          <ac:chgData name="Ana Beltran Fonollosa" userId="750a0dca-0d3b-4078-93ac-9fc4853a7204" providerId="ADAL" clId="{4E373732-BC55-4C27-AD8F-5A2B1004F0CD}" dt="2026-09-28T10:16:42.052" v="92" actId="1037"/>
          <ac:grpSpMkLst>
            <pc:docMk/>
            <pc:sldMk cId="0" sldId="264"/>
            <ac:grpSpMk id="15" creationId="{98CD2F0D-31A3-64D2-1E57-0C405E6B8286}"/>
          </ac:grpSpMkLst>
        </pc:grpChg>
        <pc:picChg chg="del">
          <ac:chgData name="Ana Beltran Fonollosa" userId="750a0dca-0d3b-4078-93ac-9fc4853a7204" providerId="ADAL" clId="{4E373732-BC55-4C27-AD8F-5A2B1004F0CD}" dt="2026-09-28T10:15:21.216" v="0" actId="478"/>
          <ac:picMkLst>
            <pc:docMk/>
            <pc:sldMk cId="0" sldId="264"/>
            <ac:picMk id="10" creationId="{00000000-0000-0000-0000-000000000000}"/>
          </ac:picMkLst>
        </pc:picChg>
        <pc:picChg chg="add mod">
          <ac:chgData name="Ana Beltran Fonollosa" userId="750a0dca-0d3b-4078-93ac-9fc4853a7204" providerId="ADAL" clId="{4E373732-BC55-4C27-AD8F-5A2B1004F0CD}" dt="2026-09-28T10:16:23.528" v="51" actId="164"/>
          <ac:picMkLst>
            <pc:docMk/>
            <pc:sldMk cId="0" sldId="264"/>
            <ac:picMk id="13" creationId="{06CFD431-2DE6-4E0E-8972-54350C3E0753}"/>
          </ac:picMkLst>
        </pc:picChg>
      </pc:sldChg>
      <pc:sldChg chg="modSp mod">
        <pc:chgData name="Ana Beltran Fonollosa" userId="750a0dca-0d3b-4078-93ac-9fc4853a7204" providerId="ADAL" clId="{4E373732-BC55-4C27-AD8F-5A2B1004F0CD}" dt="2026-09-28T13:10:11.319" v="415" actId="1035"/>
        <pc:sldMkLst>
          <pc:docMk/>
          <pc:sldMk cId="0" sldId="265"/>
        </pc:sldMkLst>
        <pc:spChg chg="mod">
          <ac:chgData name="Ana Beltran Fonollosa" userId="750a0dca-0d3b-4078-93ac-9fc4853a7204" providerId="ADAL" clId="{4E373732-BC55-4C27-AD8F-5A2B1004F0CD}" dt="2026-09-28T13:10:11.319" v="415" actId="1035"/>
          <ac:spMkLst>
            <pc:docMk/>
            <pc:sldMk cId="0" sldId="265"/>
            <ac:spMk id="16" creationId="{00000000-0000-0000-0000-000000000000}"/>
          </ac:spMkLst>
        </pc:spChg>
      </pc:sldChg>
      <pc:sldChg chg="addSp modSp mod">
        <pc:chgData name="Ana Beltran Fonollosa" userId="750a0dca-0d3b-4078-93ac-9fc4853a7204" providerId="ADAL" clId="{4E373732-BC55-4C27-AD8F-5A2B1004F0CD}" dt="2026-09-28T13:13:18.839" v="547" actId="1038"/>
        <pc:sldMkLst>
          <pc:docMk/>
          <pc:sldMk cId="0" sldId="267"/>
        </pc:sldMkLst>
        <pc:spChg chg="mod">
          <ac:chgData name="Ana Beltran Fonollosa" userId="750a0dca-0d3b-4078-93ac-9fc4853a7204" providerId="ADAL" clId="{4E373732-BC55-4C27-AD8F-5A2B1004F0CD}" dt="2026-09-28T13:12:55.539" v="510" actId="164"/>
          <ac:spMkLst>
            <pc:docMk/>
            <pc:sldMk cId="0" sldId="267"/>
            <ac:spMk id="7" creationId="{00000000-0000-0000-0000-000000000000}"/>
          </ac:spMkLst>
        </pc:spChg>
        <pc:spChg chg="mod">
          <ac:chgData name="Ana Beltran Fonollosa" userId="750a0dca-0d3b-4078-93ac-9fc4853a7204" providerId="ADAL" clId="{4E373732-BC55-4C27-AD8F-5A2B1004F0CD}" dt="2026-09-28T13:12:55.539" v="510" actId="164"/>
          <ac:spMkLst>
            <pc:docMk/>
            <pc:sldMk cId="0" sldId="267"/>
            <ac:spMk id="8" creationId="{00000000-0000-0000-0000-000000000000}"/>
          </ac:spMkLst>
        </pc:spChg>
        <pc:spChg chg="mod">
          <ac:chgData name="Ana Beltran Fonollosa" userId="750a0dca-0d3b-4078-93ac-9fc4853a7204" providerId="ADAL" clId="{4E373732-BC55-4C27-AD8F-5A2B1004F0CD}" dt="2026-09-28T13:12:48.513" v="509" actId="164"/>
          <ac:spMkLst>
            <pc:docMk/>
            <pc:sldMk cId="0" sldId="267"/>
            <ac:spMk id="9" creationId="{00000000-0000-0000-0000-000000000000}"/>
          </ac:spMkLst>
        </pc:spChg>
        <pc:spChg chg="mod">
          <ac:chgData name="Ana Beltran Fonollosa" userId="750a0dca-0d3b-4078-93ac-9fc4853a7204" providerId="ADAL" clId="{4E373732-BC55-4C27-AD8F-5A2B1004F0CD}" dt="2026-09-28T13:12:48.513" v="509" actId="164"/>
          <ac:spMkLst>
            <pc:docMk/>
            <pc:sldMk cId="0" sldId="267"/>
            <ac:spMk id="10" creationId="{00000000-0000-0000-0000-000000000000}"/>
          </ac:spMkLst>
        </pc:spChg>
        <pc:spChg chg="mod">
          <ac:chgData name="Ana Beltran Fonollosa" userId="750a0dca-0d3b-4078-93ac-9fc4853a7204" providerId="ADAL" clId="{4E373732-BC55-4C27-AD8F-5A2B1004F0CD}" dt="2026-09-28T13:12:42.996" v="508" actId="164"/>
          <ac:spMkLst>
            <pc:docMk/>
            <pc:sldMk cId="0" sldId="267"/>
            <ac:spMk id="11" creationId="{00000000-0000-0000-0000-000000000000}"/>
          </ac:spMkLst>
        </pc:spChg>
        <pc:spChg chg="mod">
          <ac:chgData name="Ana Beltran Fonollosa" userId="750a0dca-0d3b-4078-93ac-9fc4853a7204" providerId="ADAL" clId="{4E373732-BC55-4C27-AD8F-5A2B1004F0CD}" dt="2026-09-28T13:12:42.996" v="508" actId="164"/>
          <ac:spMkLst>
            <pc:docMk/>
            <pc:sldMk cId="0" sldId="267"/>
            <ac:spMk id="12" creationId="{00000000-0000-0000-0000-000000000000}"/>
          </ac:spMkLst>
        </pc:spChg>
        <pc:spChg chg="mod">
          <ac:chgData name="Ana Beltran Fonollosa" userId="750a0dca-0d3b-4078-93ac-9fc4853a7204" providerId="ADAL" clId="{4E373732-BC55-4C27-AD8F-5A2B1004F0CD}" dt="2026-09-28T13:13:18.839" v="547" actId="1038"/>
          <ac:spMkLst>
            <pc:docMk/>
            <pc:sldMk cId="0" sldId="267"/>
            <ac:spMk id="13" creationId="{00000000-0000-0000-0000-000000000000}"/>
          </ac:spMkLst>
        </pc:spChg>
        <pc:grpChg chg="add mod">
          <ac:chgData name="Ana Beltran Fonollosa" userId="750a0dca-0d3b-4078-93ac-9fc4853a7204" providerId="ADAL" clId="{4E373732-BC55-4C27-AD8F-5A2B1004F0CD}" dt="2026-09-28T13:13:09.471" v="528" actId="1037"/>
          <ac:grpSpMkLst>
            <pc:docMk/>
            <pc:sldMk cId="0" sldId="267"/>
            <ac:grpSpMk id="6" creationId="{8B59C899-88FD-E3FB-7A2C-13CFFBF0966B}"/>
          </ac:grpSpMkLst>
        </pc:grpChg>
        <pc:grpChg chg="add mod">
          <ac:chgData name="Ana Beltran Fonollosa" userId="750a0dca-0d3b-4078-93ac-9fc4853a7204" providerId="ADAL" clId="{4E373732-BC55-4C27-AD8F-5A2B1004F0CD}" dt="2026-09-28T13:12:48.513" v="509" actId="164"/>
          <ac:grpSpMkLst>
            <pc:docMk/>
            <pc:sldMk cId="0" sldId="267"/>
            <ac:grpSpMk id="14" creationId="{2A934CF0-8B9A-B36F-504B-033BAA75C058}"/>
          </ac:grpSpMkLst>
        </pc:grpChg>
        <pc:grpChg chg="add mod">
          <ac:chgData name="Ana Beltran Fonollosa" userId="750a0dca-0d3b-4078-93ac-9fc4853a7204" providerId="ADAL" clId="{4E373732-BC55-4C27-AD8F-5A2B1004F0CD}" dt="2026-09-28T13:13:03.843" v="517" actId="1038"/>
          <ac:grpSpMkLst>
            <pc:docMk/>
            <pc:sldMk cId="0" sldId="267"/>
            <ac:grpSpMk id="15" creationId="{30A5E5E1-C126-5374-DE3F-185C89650774}"/>
          </ac:grpSpMkLst>
        </pc:grpChg>
      </pc:sldChg>
      <pc:sldChg chg="delSp modSp mod">
        <pc:chgData name="Ana Beltran Fonollosa" userId="750a0dca-0d3b-4078-93ac-9fc4853a7204" providerId="ADAL" clId="{4E373732-BC55-4C27-AD8F-5A2B1004F0CD}" dt="2026-09-28T13:13:41.789" v="549" actId="207"/>
        <pc:sldMkLst>
          <pc:docMk/>
          <pc:sldMk cId="0" sldId="269"/>
        </pc:sldMkLst>
        <pc:spChg chg="mod">
          <ac:chgData name="Ana Beltran Fonollosa" userId="750a0dca-0d3b-4078-93ac-9fc4853a7204" providerId="ADAL" clId="{4E373732-BC55-4C27-AD8F-5A2B1004F0CD}" dt="2026-09-28T13:13:41.789" v="549" actId="207"/>
          <ac:spMkLst>
            <pc:docMk/>
            <pc:sldMk cId="0" sldId="269"/>
            <ac:spMk id="2" creationId="{00000000-0000-0000-0000-000000000000}"/>
          </ac:spMkLst>
        </pc:spChg>
        <pc:spChg chg="del">
          <ac:chgData name="Ana Beltran Fonollosa" userId="750a0dca-0d3b-4078-93ac-9fc4853a7204" providerId="ADAL" clId="{4E373732-BC55-4C27-AD8F-5A2B1004F0CD}" dt="2026-09-28T13:13:31.416" v="548" actId="478"/>
          <ac:spMkLst>
            <pc:docMk/>
            <pc:sldMk cId="0" sldId="269"/>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72184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Good morning.</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Two years ago, in Budapest, we presented the impact on FGC of incorporating crystalline silica dust, or CSP, and diesel engine exhaust emissions into the regulations on carcinogenic agents.
At that time, we had carried out 241 occupational hygiene measurements covering 49 tasks in the Rail Network, Rolling Stock and Operations areas. The measurements detected the presence of these agents, but the occupational exposure limits were not exceeded.
Based on that assessment, we initially identified 56 exposed workers, mainly in track and overhead-line maintenance.
Because there were no protocols fully suited to our particular context, we developed our own health surveillance protocol and began implementing several preventive measures, some of which were still being rolled out.
When we returned from Budapest, we continued working. What had initially appeared to be a risk confined to a few very specific groups proved to be more widespread than we had anticipated.
Today, we will focus exclusively on crystalline silica dust and on how extending the study led us to identify new sources of exposure and, consequently, to reconsider both our preventive measures and our health surveillance programmes.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objectives remain the same: to identify exposed or formerly exposed workers, characterise their individual exposure, implement preventive measures to reduce or eliminate the risk, and adapt health surveillance to each person’s actual level of risk.</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what has happened over the past two years?
Extending the assessment enabled us to identify three possible sources of current or historical exposure to crystalline silica dust.
The first is ballast, which mainly affects workers involved in track and overhead-line maintenance.
The second is sand used to improve wheel–rail adhesion under certain operating conditions. All trains have sand reservoirs that need to be refilled periodically.
The third is dust deposited on various structures close to the track. This dust has several origins but, because of where it comes from, it may also contain crystalline silica dust.
Based on this information, we began a new phase of work, which I will now briefly explain.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Regarding ballast, we had already presented most of our actions in Budapest.
The initial assessment focused mainly on track and overhead-line maintenance staff, particularly during activities such as handling, laying and regulating ballast, as well as certain operations performed using railway machinery.
Based on the results, we reviewed working procedures, task organisation, respiratory protective equipment and work clothing. We also reinforced training and measures aimed at reducing dust dispersion and preventing the exposure of people who were not directly involved in these activities.
We also implemented measures to prevent secondary exposure and stop dust from being carried outside the work area, including double-compartment lockers in changing rooms and an outsourced workwear laundry service.
At the same time, the company is progressively replacing ballast with concrete slab track in some tunnel sections. This eliminates or reduces the need to handle ballast in those sections and, consequently, reduces potential future exposure.
Therefore, in the case of ballast, our work over recent years has mainly involved consolidating and extending measures that we had already begun to implement.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Sand has probably been the most interesting finding of the entire project.
Refilling the sand reservoirs appears to be a very simple task: it involves transferring sand from a silo or large-capacity container into the reservoirs installed on the trains.
Nowadays, this activity is mainly carried out during maintenance inspections in the workshops, by rolling-stock maintenance staff and some train drivers.
However, when we tried to reconstruct the workers’ exposure histories, we discovered a much more complex reality.
Over the years, both the way the task was performed and the people responsible for carrying it out had changed.
Furthermore, the available records were not exhaustive.
This made it extremely difficult to determine who had actually been exposed and for how long.
We therefore decided to begin with historical records for potentially exposed job roles and then supplement this information with individual questionnaires.
From a preventive perspective, we have modified the process to ensure a closed system that prevents dust emissions during refilling.
For example, we have improved the closure systems on the silos and the sealing of the connection points to the train reservoirs.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other major measure has been the progressive replacement of silica-containing sand with a calcium silicate-based alternative.
Although this may sound like a straightforward measure, it required numerous tests to ensure its safety and operational effectiveness.
Implementation was gradual. We first validated the change on selected train units and then progressively extended it to the rest of the rolling stock.
This timeline summarises the process.
On the left, you can see the different workshops and types of rolling stock. The following columns show the years and months in which the tests and replacements were carried out.
As you can see, this was a lengthy process that took place over several years, and the final changes were implemented this year.
Despite replacing the material, we have retained the changes to working procedures that were originally introduced to protect workers.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third source of exposure identified is dust deposited on various structures close to the track.
Our measurements showed low but detectable exposure levels during the cleaning of cabinets located inside tunnels.
This activity is carried out by communications and railway signalling teams. Scheduled cleaning takes place twice a year and always during the night shift, although occasional maintenance work may also be required.
Until recently, these cabinets were cleaned using blowers, which simply moved the dust from one place to another.
The main measure adopted was to replace this practice with vacuum cleaning and damp wiping.
We have also reinforced training and the correct use of respiratory protective equipment.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area of health surveillance, we had developed our own protocol based on guidelines intended for work involving high levels of exposure, and we had initially applied it to 56 people.
Now, however, we had many more people with low but nevertheless present exposure.
To identify exposed and formerly exposed workers, we consulted managers from the different areas, historical records and employment documentation. One of the main difficulties concerned refilling the sand reservoirs. Nowadays, this task is carried out at specific locations by designated workers during train maintenance activities. In the past, however, it could be performed by any train driver who noticed during a shift that the reservoirs needed to be refilled.
This difficulty is compounded by the high level of internal staff mobility at FGC, which means that formerly exposed workers may now be found in virtually any area of the company.
Each potentially exposed person needed a detailed occupational history in order to characterise the exposure and establish its level.
Because this process was very time-consuming, we decided to use Microsoft Forms questionnaires, which we distributed by email to the workers concerned with the approval of their managers. As the three sources of exposure have different characteristics, we developed three specific questionnaires.
In the sand questionnaire, for example, we ask for the date the person joined the company, whether the person has refilled sand reservoirs, up to three possible risk locations, the number of months worked at each location, the frequency with which the task was performed and its duration.
Using all this information, we calculated what we call the individual exposure index, or IEI. Despite its name, it is not strictly an index, but rather the sum of the different exposure periods converted into equivalent working days. This allows us to estimate each person’s cumulative years of exposure.
Why is this calculation necessary? Because the Spanish Ministry of Health protocol on silicosis, one of the few official documents available, determines health surveillance according to the compliance of the measurements and the number of cumulative years of exposure.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applying this method, we consulted several experts and presented them with our proposed calculation. In every case, it was considered an appropriate approach.
The health surveillance protocol for exposure to CSP includes:
An annual nursing appointment, including measurement of weight, height and blood pressure, as well as spirometry.
An annual medical appointment, including assessment of medical history and newly developed symptoms, particularly those related to silica exposure; respiratory auscultation; assessment of spirometry results; and examination for possible digital clubbing.
A chest X-ray every one, two or three years, according to the criteria shown in the table.
If we detect any abnormality, we can extend the assessment with additional tests or refer the person to a pulmonology specialist.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still completing data collection, but we already have highly representative results.
We obtained 52 responses from workers exposed to ballast.
In the sand group, we identified 256 workers. Of these, 254 completed the questionnaire and 206 reported having refilled sand reservoirs.
In the dust group, we identified 81 workers and received 44 responses, with 31 workers reporting that they had performed the task under study.
Overall, we identified 289 exposed or formerly exposed workers who require specific health surveillance.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Among workers in the sand and dust groups, the maximum cumulative exposure observed was 5.75 years, with an average of approximately six months.
The ballast group is still being analysed, but we know that cumulative exposure will be higher because of the nature of the activity.
To date, 224 workers have begun specific health surveillance.
So far, we have not detected any health condition related to occupational exposure to crystalline silica dust. However, we have identified some particularly vulnerable workers who require more individualised follow-up.</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conclude, I would like to highlight three key points.
First, exposure to crystalline silica dust in a railway company may extend well beyond the jobs traditionally associated with track maintenance.
Second, identifying exposed workers often requires a complex historical reconstruction combining technical, organisational and employment information.
Third, individual exposure assessment allows us to tailor health surveillance much more closely to each person’s actual risk.
In summary, the combination of systematic identification, preventive measures and specific health surveillance has enabled us to substantially improve the management of crystalline silica dust risk in our railway environment.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Thank you very much.</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7.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0.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4846320" y="2468880"/>
            <a:ext cx="6583680" cy="1737360"/>
          </a:xfrm>
          <a:prstGeom prst="rect">
            <a:avLst/>
          </a:prstGeom>
          <a:noFill/>
          <a:ln/>
        </p:spPr>
        <p:txBody>
          <a:bodyPr wrap="square" rtlCol="0" anchor="ctr"/>
          <a:lstStyle/>
          <a:p>
            <a:pPr marL="0" indent="0" algn="ctr">
              <a:buNone/>
            </a:pPr>
            <a:r>
              <a:rPr lang="en-US" sz="2600" b="1">
                <a:solidFill>
                  <a:srgbClr val="222222"/>
                </a:solidFill>
                <a:latin typeface="Arial" pitchFamily="34" charset="0"/>
                <a:ea typeface="Arial" pitchFamily="34" charset="-122"/>
                <a:cs typeface="Arial" pitchFamily="34" charset="-120"/>
              </a:rPr>
              <a:t>Beyond Track Maintenance: Uncovering Exposure to Crystalline Silica Dust in a Railway Company</a:t>
            </a:r>
            <a:endParaRPr lang="en-US" sz="2600"/>
          </a:p>
        </p:txBody>
      </p:sp>
      <p:sp>
        <p:nvSpPr>
          <p:cNvPr id="3" name="Text 1"/>
          <p:cNvSpPr txBox="1"/>
          <p:nvPr/>
        </p:nvSpPr>
        <p:spPr>
          <a:xfrm>
            <a:off x="7132320" y="4846320"/>
            <a:ext cx="4297680" cy="731520"/>
          </a:xfrm>
          <a:prstGeom prst="rect">
            <a:avLst/>
          </a:prstGeom>
          <a:noFill/>
          <a:ln/>
        </p:spPr>
        <p:txBody>
          <a:bodyPr wrap="square" rtlCol="0" anchor="ctr"/>
          <a:lstStyle/>
          <a:p>
            <a:pPr marL="0" indent="0" algn="ctr">
              <a:buNone/>
            </a:pPr>
            <a:r>
              <a:rPr lang="en-US" sz="1400" b="1">
                <a:solidFill>
                  <a:srgbClr val="6B6B6B"/>
                </a:solidFill>
                <a:latin typeface="Arial" pitchFamily="34" charset="0"/>
                <a:ea typeface="Arial" pitchFamily="34" charset="-122"/>
                <a:cs typeface="Arial" pitchFamily="34" charset="-120"/>
              </a:rPr>
              <a:t>Dra. Ana Beltran, MD</a:t>
            </a:r>
            <a:endParaRPr lang="en-US" sz="1400"/>
          </a:p>
          <a:p>
            <a:pPr marL="0" indent="0" algn="ctr">
              <a:buNone/>
            </a:pPr>
            <a:r>
              <a:rPr lang="en-US" sz="1400" b="1">
                <a:solidFill>
                  <a:srgbClr val="6B6B6B"/>
                </a:solidFill>
                <a:latin typeface="Arial" pitchFamily="34" charset="0"/>
                <a:ea typeface="Arial" pitchFamily="34" charset="-122"/>
                <a:cs typeface="Arial" pitchFamily="34" charset="-120"/>
              </a:rPr>
              <a:t>Dra. Marta Espinós, MD</a:t>
            </a:r>
            <a:endParaRPr lang="en-US" sz="1400"/>
          </a:p>
        </p:txBody>
      </p:sp>
      <p:pic>
        <p:nvPicPr>
          <p:cNvPr id="4" name="Image 0" descr="uimc.png"/>
          <p:cNvPicPr>
            <a:picLocks noChangeAspect="1"/>
          </p:cNvPicPr>
          <p:nvPr/>
        </p:nvPicPr>
        <p:blipFill>
          <a:blip r:embed="rId4"/>
          <a:stretch>
            <a:fillRect/>
          </a:stretch>
        </p:blipFill>
        <p:spPr>
          <a:xfrm>
            <a:off x="9613087" y="342900"/>
            <a:ext cx="719633" cy="5029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8686800" cy="365760"/>
          </a:xfrm>
          <a:prstGeom prst="rect">
            <a:avLst/>
          </a:prstGeom>
          <a:noFill/>
          <a:ln/>
        </p:spPr>
        <p:txBody>
          <a:bodyPr wrap="square" lIns="0" tIns="0" rIns="0" bIns="0" rtlCol="0" anchor="ctr"/>
          <a:lstStyle/>
          <a:p>
            <a:pPr marL="0" indent="0">
              <a:buNone/>
            </a:pPr>
            <a:r>
              <a:rPr lang="en-US" sz="2000" b="1">
                <a:solidFill>
                  <a:srgbClr val="6B6B6B"/>
                </a:solidFill>
                <a:latin typeface="Arial" pitchFamily="34" charset="0"/>
                <a:ea typeface="Arial" pitchFamily="34" charset="-122"/>
                <a:cs typeface="Arial" pitchFamily="34" charset="-120"/>
              </a:rPr>
              <a:t>BACKGROUND</a:t>
            </a:r>
            <a:endParaRPr lang="en-US" sz="2000"/>
          </a:p>
        </p:txBody>
      </p:sp>
      <p:sp>
        <p:nvSpPr>
          <p:cNvPr id="3" name="Text 1"/>
          <p:cNvSpPr txBox="1"/>
          <p:nvPr/>
        </p:nvSpPr>
        <p:spPr>
          <a:xfrm>
            <a:off x="548640" y="777240"/>
            <a:ext cx="8778240" cy="548640"/>
          </a:xfrm>
          <a:prstGeom prst="rect">
            <a:avLst/>
          </a:prstGeom>
          <a:noFill/>
          <a:ln/>
        </p:spPr>
        <p:txBody>
          <a:bodyPr wrap="square" lIns="0" tIns="0" rIns="0" bIns="0" rtlCol="0" anchor="ctr"/>
          <a:lstStyle/>
          <a:p>
            <a:pPr marL="0" indent="0">
              <a:buNone/>
            </a:pPr>
            <a:r>
              <a:rPr lang="en-US" sz="2600" b="1">
                <a:solidFill>
                  <a:srgbClr val="4F7A12"/>
                </a:solidFill>
                <a:latin typeface="Arial" pitchFamily="34" charset="0"/>
                <a:ea typeface="Arial" pitchFamily="34" charset="-122"/>
                <a:cs typeface="Arial" pitchFamily="34" charset="-120"/>
              </a:rPr>
              <a:t>Where we left off in Budapest</a:t>
            </a:r>
            <a:endParaRPr lang="en-US" sz="2600"/>
          </a:p>
        </p:txBody>
      </p:sp>
      <p:pic>
        <p:nvPicPr>
          <p:cNvPr id="4" name="Image 0" descr="logo.png"/>
          <p:cNvPicPr>
            <a:picLocks noChangeAspect="1"/>
          </p:cNvPicPr>
          <p:nvPr/>
        </p:nvPicPr>
        <p:blipFill>
          <a:blip r:embed="rId3"/>
          <a:stretch>
            <a:fillRect/>
          </a:stretch>
        </p:blipFill>
        <p:spPr>
          <a:xfrm>
            <a:off x="10515600" y="228600"/>
            <a:ext cx="1143000" cy="730250"/>
          </a:xfrm>
          <a:prstGeom prst="rect">
            <a:avLst/>
          </a:prstGeom>
        </p:spPr>
      </p:pic>
      <p:pic>
        <p:nvPicPr>
          <p:cNvPr id="5" name="Image 1" descr="uimc.png"/>
          <p:cNvPicPr>
            <a:picLocks noChangeAspect="1"/>
          </p:cNvPicPr>
          <p:nvPr/>
        </p:nvPicPr>
        <p:blipFill>
          <a:blip r:embed="rId4"/>
          <a:stretch>
            <a:fillRect/>
          </a:stretch>
        </p:blipFill>
        <p:spPr>
          <a:xfrm>
            <a:off x="9613087" y="342900"/>
            <a:ext cx="719633" cy="502920"/>
          </a:xfrm>
          <a:prstGeom prst="rect">
            <a:avLst/>
          </a:prstGeom>
        </p:spPr>
      </p:pic>
      <p:sp>
        <p:nvSpPr>
          <p:cNvPr id="7" name="Text 2"/>
          <p:cNvSpPr txBox="1"/>
          <p:nvPr/>
        </p:nvSpPr>
        <p:spPr>
          <a:xfrm>
            <a:off x="548640" y="1737360"/>
            <a:ext cx="3383280" cy="914400"/>
          </a:xfrm>
          <a:prstGeom prst="rect">
            <a:avLst/>
          </a:prstGeom>
          <a:noFill/>
          <a:ln/>
        </p:spPr>
        <p:txBody>
          <a:bodyPr wrap="square" lIns="0" tIns="0" rIns="0" bIns="0" rtlCol="0" anchor="ctr"/>
          <a:lstStyle/>
          <a:p>
            <a:pPr marL="0" indent="0" algn="ctr">
              <a:buNone/>
            </a:pPr>
            <a:r>
              <a:rPr lang="en-US" sz="5400" b="1">
                <a:solidFill>
                  <a:srgbClr val="4F7A12"/>
                </a:solidFill>
                <a:latin typeface="Arial" pitchFamily="34" charset="0"/>
                <a:ea typeface="Arial" pitchFamily="34" charset="-122"/>
                <a:cs typeface="Arial" pitchFamily="34" charset="-120"/>
              </a:rPr>
              <a:t>241</a:t>
            </a:r>
            <a:endParaRPr lang="en-US" sz="5400"/>
          </a:p>
        </p:txBody>
      </p:sp>
      <p:sp>
        <p:nvSpPr>
          <p:cNvPr id="8" name="Text 3"/>
          <p:cNvSpPr txBox="1"/>
          <p:nvPr/>
        </p:nvSpPr>
        <p:spPr>
          <a:xfrm>
            <a:off x="548640" y="2697480"/>
            <a:ext cx="3383280" cy="822960"/>
          </a:xfrm>
          <a:prstGeom prst="rect">
            <a:avLst/>
          </a:prstGeom>
          <a:noFill/>
          <a:ln/>
        </p:spPr>
        <p:txBody>
          <a:bodyPr wrap="square" lIns="0" tIns="0" rIns="0" bIns="0" rtlCol="0" anchor="t"/>
          <a:lstStyle/>
          <a:p>
            <a:pPr marL="0" indent="0">
              <a:buNone/>
            </a:pPr>
            <a:r>
              <a:rPr lang="en-US" sz="1600">
                <a:solidFill>
                  <a:srgbClr val="6B6B6B"/>
                </a:solidFill>
                <a:latin typeface="Arial" pitchFamily="34" charset="0"/>
                <a:ea typeface="Arial" pitchFamily="34" charset="-122"/>
                <a:cs typeface="Arial" pitchFamily="34" charset="-120"/>
              </a:rPr>
              <a:t>occupational hygiene measurements</a:t>
            </a:r>
            <a:endParaRPr lang="en-US" sz="1600"/>
          </a:p>
        </p:txBody>
      </p:sp>
      <p:sp>
        <p:nvSpPr>
          <p:cNvPr id="9" name="Text 4"/>
          <p:cNvSpPr txBox="1"/>
          <p:nvPr/>
        </p:nvSpPr>
        <p:spPr>
          <a:xfrm>
            <a:off x="4389120" y="1737360"/>
            <a:ext cx="3383280" cy="914400"/>
          </a:xfrm>
          <a:prstGeom prst="rect">
            <a:avLst/>
          </a:prstGeom>
          <a:noFill/>
          <a:ln/>
        </p:spPr>
        <p:txBody>
          <a:bodyPr wrap="square" lIns="0" tIns="0" rIns="0" bIns="0" rtlCol="0" anchor="ctr"/>
          <a:lstStyle/>
          <a:p>
            <a:pPr marL="0" indent="0" algn="ctr">
              <a:buNone/>
            </a:pPr>
            <a:r>
              <a:rPr lang="en-US" sz="5400" b="1">
                <a:solidFill>
                  <a:srgbClr val="4F7A12"/>
                </a:solidFill>
                <a:latin typeface="Arial" pitchFamily="34" charset="0"/>
                <a:ea typeface="Arial" pitchFamily="34" charset="-122"/>
                <a:cs typeface="Arial" pitchFamily="34" charset="-120"/>
              </a:rPr>
              <a:t>49</a:t>
            </a:r>
            <a:endParaRPr lang="en-US" sz="5400"/>
          </a:p>
        </p:txBody>
      </p:sp>
      <p:sp>
        <p:nvSpPr>
          <p:cNvPr id="10" name="Text 5"/>
          <p:cNvSpPr txBox="1"/>
          <p:nvPr/>
        </p:nvSpPr>
        <p:spPr>
          <a:xfrm>
            <a:off x="4389120" y="2697480"/>
            <a:ext cx="3383280" cy="822960"/>
          </a:xfrm>
          <a:prstGeom prst="rect">
            <a:avLst/>
          </a:prstGeom>
          <a:noFill/>
          <a:ln/>
        </p:spPr>
        <p:txBody>
          <a:bodyPr wrap="square" lIns="0" tIns="0" rIns="0" bIns="0" rtlCol="0" anchor="t"/>
          <a:lstStyle/>
          <a:p>
            <a:pPr marL="0" indent="0">
              <a:buNone/>
            </a:pPr>
            <a:r>
              <a:rPr lang="en-US" sz="1600">
                <a:solidFill>
                  <a:srgbClr val="6B6B6B"/>
                </a:solidFill>
                <a:latin typeface="Arial" pitchFamily="34" charset="0"/>
                <a:ea typeface="Arial" pitchFamily="34" charset="-122"/>
                <a:cs typeface="Arial" pitchFamily="34" charset="-120"/>
              </a:rPr>
              <a:t>tasks in Rail Network, Rolling Stock and Operations</a:t>
            </a:r>
            <a:endParaRPr lang="en-US" sz="1600"/>
          </a:p>
        </p:txBody>
      </p:sp>
      <p:sp>
        <p:nvSpPr>
          <p:cNvPr id="11" name="Text 6"/>
          <p:cNvSpPr txBox="1"/>
          <p:nvPr/>
        </p:nvSpPr>
        <p:spPr>
          <a:xfrm>
            <a:off x="8229600" y="1737360"/>
            <a:ext cx="3383280" cy="914400"/>
          </a:xfrm>
          <a:prstGeom prst="rect">
            <a:avLst/>
          </a:prstGeom>
          <a:noFill/>
          <a:ln/>
        </p:spPr>
        <p:txBody>
          <a:bodyPr wrap="square" lIns="0" tIns="0" rIns="0" bIns="0" rtlCol="0" anchor="ctr"/>
          <a:lstStyle/>
          <a:p>
            <a:pPr marL="0" indent="0" algn="ctr">
              <a:buNone/>
            </a:pPr>
            <a:r>
              <a:rPr lang="en-US" sz="5400" b="1">
                <a:solidFill>
                  <a:srgbClr val="4F7A12"/>
                </a:solidFill>
                <a:latin typeface="Arial" pitchFamily="34" charset="0"/>
                <a:ea typeface="Arial" pitchFamily="34" charset="-122"/>
                <a:cs typeface="Arial" pitchFamily="34" charset="-120"/>
              </a:rPr>
              <a:t>56</a:t>
            </a:r>
            <a:endParaRPr lang="en-US" sz="5400"/>
          </a:p>
        </p:txBody>
      </p:sp>
      <p:sp>
        <p:nvSpPr>
          <p:cNvPr id="12" name="Text 7"/>
          <p:cNvSpPr txBox="1"/>
          <p:nvPr/>
        </p:nvSpPr>
        <p:spPr>
          <a:xfrm>
            <a:off x="8229600" y="2697480"/>
            <a:ext cx="3383280" cy="822960"/>
          </a:xfrm>
          <a:prstGeom prst="rect">
            <a:avLst/>
          </a:prstGeom>
          <a:noFill/>
          <a:ln/>
        </p:spPr>
        <p:txBody>
          <a:bodyPr wrap="square" lIns="0" tIns="0" rIns="0" bIns="0" rtlCol="0" anchor="t"/>
          <a:lstStyle/>
          <a:p>
            <a:pPr marL="0" indent="0">
              <a:buNone/>
            </a:pPr>
            <a:r>
              <a:rPr lang="en-US" sz="1600">
                <a:solidFill>
                  <a:srgbClr val="6B6B6B"/>
                </a:solidFill>
                <a:latin typeface="Arial" pitchFamily="34" charset="0"/>
                <a:ea typeface="Arial" pitchFamily="34" charset="-122"/>
                <a:cs typeface="Arial" pitchFamily="34" charset="-120"/>
              </a:rPr>
              <a:t>workers initially identified as exposed</a:t>
            </a:r>
            <a:endParaRPr lang="en-US" sz="1600"/>
          </a:p>
        </p:txBody>
      </p:sp>
      <p:sp>
        <p:nvSpPr>
          <p:cNvPr id="13" name="Text 8"/>
          <p:cNvSpPr txBox="1"/>
          <p:nvPr/>
        </p:nvSpPr>
        <p:spPr>
          <a:xfrm>
            <a:off x="548640" y="4114800"/>
            <a:ext cx="5760720" cy="2286000"/>
          </a:xfrm>
          <a:prstGeom prst="rect">
            <a:avLst/>
          </a:prstGeom>
          <a:noFill/>
          <a:ln/>
        </p:spPr>
        <p:txBody>
          <a:bodyPr wrap="square" lIns="0" tIns="0" rIns="0" bIns="0" rtlCol="0" anchor="ctr"/>
          <a:lstStyle/>
          <a:p>
            <a:pPr marL="342900" indent="-342900">
              <a:spcAft>
                <a:spcPts val="1400"/>
              </a:spcAft>
              <a:buSzPct val="100000"/>
              <a:buChar char="•"/>
            </a:pPr>
            <a:r>
              <a:rPr lang="en-US" sz="1800">
                <a:solidFill>
                  <a:srgbClr val="333333"/>
                </a:solidFill>
                <a:latin typeface="Arial" pitchFamily="34" charset="0"/>
                <a:ea typeface="Arial" pitchFamily="34" charset="-122"/>
                <a:cs typeface="Arial" pitchFamily="34" charset="-120"/>
              </a:rPr>
              <a:t>Agents detected, but occupational exposure limits not exceeded</a:t>
            </a:r>
            <a:endParaRPr lang="en-US" sz="1800"/>
          </a:p>
          <a:p>
            <a:pPr marL="342900" indent="-342900">
              <a:spcAft>
                <a:spcPts val="1400"/>
              </a:spcAft>
              <a:buSzPct val="100000"/>
              <a:buChar char="•"/>
            </a:pPr>
            <a:r>
              <a:rPr lang="en-US" sz="1800">
                <a:solidFill>
                  <a:srgbClr val="333333"/>
                </a:solidFill>
                <a:latin typeface="Arial" pitchFamily="34" charset="0"/>
                <a:ea typeface="Arial" pitchFamily="34" charset="-122"/>
                <a:cs typeface="Arial" pitchFamily="34" charset="-120"/>
              </a:rPr>
              <a:t>Exposure mainly in track and overhead-line maintenance</a:t>
            </a:r>
            <a:endParaRPr lang="en-US" sz="1800"/>
          </a:p>
          <a:p>
            <a:pPr marL="342900" indent="-342900">
              <a:spcAft>
                <a:spcPts val="1400"/>
              </a:spcAft>
              <a:buSzPct val="100000"/>
              <a:buChar char="•"/>
            </a:pPr>
            <a:r>
              <a:rPr lang="en-US" sz="1800">
                <a:solidFill>
                  <a:srgbClr val="333333"/>
                </a:solidFill>
                <a:latin typeface="Arial" pitchFamily="34" charset="0"/>
                <a:ea typeface="Arial" pitchFamily="34" charset="-122"/>
                <a:cs typeface="Arial" pitchFamily="34" charset="-120"/>
              </a:rPr>
              <a:t>Own health surveillance protocol developed; preventive measures still being rolled out</a:t>
            </a:r>
            <a:endParaRPr lang="en-US" sz="1800"/>
          </a:p>
        </p:txBody>
      </p:sp>
      <p:sp>
        <p:nvSpPr>
          <p:cNvPr id="14" name="Shape 9"/>
          <p:cNvSpPr/>
          <p:nvPr/>
        </p:nvSpPr>
        <p:spPr>
          <a:xfrm>
            <a:off x="6766560" y="4114800"/>
            <a:ext cx="4846320" cy="2286000"/>
          </a:xfrm>
          <a:prstGeom prst="roundRect">
            <a:avLst>
              <a:gd name="adj" fmla="val 4000"/>
            </a:avLst>
          </a:prstGeom>
          <a:solidFill>
            <a:srgbClr val="EEF5DC"/>
          </a:solidFill>
          <a:ln w="12700">
            <a:solidFill>
              <a:srgbClr val="EEF5DC"/>
            </a:solidFill>
            <a:prstDash val="solid"/>
          </a:ln>
        </p:spPr>
        <p:txBody>
          <a:bodyPr/>
          <a:lstStyle/>
          <a:p>
            <a:endParaRPr lang="ca-ES"/>
          </a:p>
        </p:txBody>
      </p:sp>
      <p:sp>
        <p:nvSpPr>
          <p:cNvPr id="15" name="Text 10"/>
          <p:cNvSpPr txBox="1"/>
          <p:nvPr/>
        </p:nvSpPr>
        <p:spPr>
          <a:xfrm>
            <a:off x="7040880" y="4251960"/>
            <a:ext cx="4297680" cy="457200"/>
          </a:xfrm>
          <a:prstGeom prst="rect">
            <a:avLst/>
          </a:prstGeom>
          <a:noFill/>
          <a:ln/>
        </p:spPr>
        <p:txBody>
          <a:bodyPr wrap="square" lIns="0" tIns="0" rIns="0" bIns="0" rtlCol="0" anchor="ctr"/>
          <a:lstStyle/>
          <a:p>
            <a:pPr marL="0" indent="0">
              <a:buNone/>
            </a:pPr>
            <a:r>
              <a:rPr lang="en-US" sz="2000" b="1">
                <a:solidFill>
                  <a:srgbClr val="4F7A12"/>
                </a:solidFill>
                <a:latin typeface="Arial" pitchFamily="34" charset="0"/>
                <a:ea typeface="Arial" pitchFamily="34" charset="-122"/>
                <a:cs typeface="Arial" pitchFamily="34" charset="-120"/>
              </a:rPr>
              <a:t>Two years later</a:t>
            </a:r>
            <a:endParaRPr lang="en-US" sz="2000"/>
          </a:p>
        </p:txBody>
      </p:sp>
      <p:sp>
        <p:nvSpPr>
          <p:cNvPr id="16" name="Text 11"/>
          <p:cNvSpPr txBox="1"/>
          <p:nvPr/>
        </p:nvSpPr>
        <p:spPr>
          <a:xfrm>
            <a:off x="7040880" y="4754880"/>
            <a:ext cx="4297680" cy="1554480"/>
          </a:xfrm>
          <a:prstGeom prst="rect">
            <a:avLst/>
          </a:prstGeom>
          <a:noFill/>
          <a:ln/>
        </p:spPr>
        <p:txBody>
          <a:bodyPr wrap="square" lIns="0" tIns="0" rIns="0" bIns="0" rtlCol="0" anchor="t"/>
          <a:lstStyle/>
          <a:p>
            <a:pPr marL="0" indent="0">
              <a:buNone/>
            </a:pPr>
            <a:r>
              <a:rPr lang="en-US" sz="1600">
                <a:solidFill>
                  <a:srgbClr val="333333"/>
                </a:solidFill>
                <a:latin typeface="Arial" pitchFamily="34" charset="0"/>
                <a:ea typeface="Arial" pitchFamily="34" charset="-122"/>
                <a:cs typeface="Arial" pitchFamily="34" charset="-120"/>
              </a:rPr>
              <a:t>The risk proved more widespread than anticipated. Today: crystalline silica dust only, and how new sources of exposure led us to reconsider prevention and health surveillance.</a:t>
            </a:r>
            <a:endParaRPr lang="en-US" sz="16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8686800" cy="365760"/>
          </a:xfrm>
          <a:prstGeom prst="rect">
            <a:avLst/>
          </a:prstGeom>
          <a:noFill/>
          <a:ln/>
        </p:spPr>
        <p:txBody>
          <a:bodyPr wrap="square" lIns="0" tIns="0" rIns="0" bIns="0" rtlCol="0" anchor="ctr"/>
          <a:lstStyle/>
          <a:p>
            <a:pPr marL="0" indent="0">
              <a:buNone/>
            </a:pPr>
            <a:r>
              <a:rPr lang="en-US" sz="2000" b="1">
                <a:solidFill>
                  <a:srgbClr val="6B6B6B"/>
                </a:solidFill>
                <a:latin typeface="Arial" pitchFamily="34" charset="0"/>
                <a:ea typeface="Arial" pitchFamily="34" charset="-122"/>
                <a:cs typeface="Arial" pitchFamily="34" charset="-120"/>
              </a:rPr>
              <a:t>OBJECTIVES</a:t>
            </a:r>
            <a:endParaRPr lang="en-US" sz="2000"/>
          </a:p>
        </p:txBody>
      </p:sp>
      <p:sp>
        <p:nvSpPr>
          <p:cNvPr id="3" name="Text 1"/>
          <p:cNvSpPr txBox="1"/>
          <p:nvPr/>
        </p:nvSpPr>
        <p:spPr>
          <a:xfrm>
            <a:off x="548640" y="777240"/>
            <a:ext cx="8778240" cy="548640"/>
          </a:xfrm>
          <a:prstGeom prst="rect">
            <a:avLst/>
          </a:prstGeom>
          <a:noFill/>
          <a:ln/>
        </p:spPr>
        <p:txBody>
          <a:bodyPr wrap="square" lIns="0" tIns="0" rIns="0" bIns="0" rtlCol="0" anchor="ctr"/>
          <a:lstStyle/>
          <a:p>
            <a:pPr marL="0" indent="0">
              <a:buNone/>
            </a:pPr>
            <a:r>
              <a:rPr lang="en-US" sz="2600" b="1">
                <a:solidFill>
                  <a:srgbClr val="4F7A12"/>
                </a:solidFill>
                <a:latin typeface="Arial" pitchFamily="34" charset="0"/>
                <a:ea typeface="Arial" pitchFamily="34" charset="-122"/>
                <a:cs typeface="Arial" pitchFamily="34" charset="-120"/>
              </a:rPr>
              <a:t>Our objectives remain the same</a:t>
            </a:r>
            <a:endParaRPr lang="en-US" sz="2600"/>
          </a:p>
        </p:txBody>
      </p:sp>
      <p:pic>
        <p:nvPicPr>
          <p:cNvPr id="4" name="Image 0" descr="logo.png"/>
          <p:cNvPicPr>
            <a:picLocks noChangeAspect="1"/>
          </p:cNvPicPr>
          <p:nvPr/>
        </p:nvPicPr>
        <p:blipFill>
          <a:blip r:embed="rId3"/>
          <a:stretch>
            <a:fillRect/>
          </a:stretch>
        </p:blipFill>
        <p:spPr>
          <a:xfrm>
            <a:off x="10515600" y="228600"/>
            <a:ext cx="1143000" cy="730250"/>
          </a:xfrm>
          <a:prstGeom prst="rect">
            <a:avLst/>
          </a:prstGeom>
        </p:spPr>
      </p:pic>
      <p:pic>
        <p:nvPicPr>
          <p:cNvPr id="5" name="Image 1" descr="uimc.png"/>
          <p:cNvPicPr>
            <a:picLocks noChangeAspect="1"/>
          </p:cNvPicPr>
          <p:nvPr/>
        </p:nvPicPr>
        <p:blipFill>
          <a:blip r:embed="rId4"/>
          <a:stretch>
            <a:fillRect/>
          </a:stretch>
        </p:blipFill>
        <p:spPr>
          <a:xfrm>
            <a:off x="9613087" y="342900"/>
            <a:ext cx="719633" cy="502920"/>
          </a:xfrm>
          <a:prstGeom prst="rect">
            <a:avLst/>
          </a:prstGeom>
        </p:spPr>
      </p:pic>
      <p:sp>
        <p:nvSpPr>
          <p:cNvPr id="7" name="Shape 2"/>
          <p:cNvSpPr/>
          <p:nvPr/>
        </p:nvSpPr>
        <p:spPr>
          <a:xfrm>
            <a:off x="548640" y="1737360"/>
            <a:ext cx="5394960" cy="2103120"/>
          </a:xfrm>
          <a:prstGeom prst="roundRect">
            <a:avLst>
              <a:gd name="adj" fmla="val 4348"/>
            </a:avLst>
          </a:prstGeom>
          <a:solidFill>
            <a:srgbClr val="EEF5DC"/>
          </a:solidFill>
          <a:ln w="12700">
            <a:solidFill>
              <a:srgbClr val="EEF5DC"/>
            </a:solidFill>
            <a:prstDash val="solid"/>
          </a:ln>
        </p:spPr>
        <p:txBody>
          <a:bodyPr/>
          <a:lstStyle/>
          <a:p>
            <a:endParaRPr lang="ca-ES"/>
          </a:p>
        </p:txBody>
      </p:sp>
      <p:sp>
        <p:nvSpPr>
          <p:cNvPr id="8" name="Text 3"/>
          <p:cNvSpPr txBox="1"/>
          <p:nvPr/>
        </p:nvSpPr>
        <p:spPr>
          <a:xfrm>
            <a:off x="868680" y="2423160"/>
            <a:ext cx="731520" cy="731520"/>
          </a:xfrm>
          <a:prstGeom prst="ellipse">
            <a:avLst/>
          </a:prstGeom>
          <a:solidFill>
            <a:srgbClr val="8DBF1F"/>
          </a:solidFill>
          <a:ln/>
        </p:spPr>
        <p:txBody>
          <a:bodyPr wrap="square" lIns="0" tIns="0" rIns="0" bIns="0" rtlCol="0" anchor="ctr"/>
          <a:lstStyle/>
          <a:p>
            <a:pPr marL="0" indent="0" algn="ctr">
              <a:buNone/>
            </a:pPr>
            <a:r>
              <a:rPr lang="en-US" sz="2600" b="1">
                <a:solidFill>
                  <a:srgbClr val="FFFFFF"/>
                </a:solidFill>
                <a:latin typeface="Arial" pitchFamily="34" charset="0"/>
                <a:ea typeface="Arial" pitchFamily="34" charset="-122"/>
                <a:cs typeface="Arial" pitchFamily="34" charset="-120"/>
              </a:rPr>
              <a:t>1</a:t>
            </a:r>
            <a:endParaRPr lang="en-US" sz="2600"/>
          </a:p>
        </p:txBody>
      </p:sp>
      <p:sp>
        <p:nvSpPr>
          <p:cNvPr id="9" name="Text 4"/>
          <p:cNvSpPr txBox="1"/>
          <p:nvPr/>
        </p:nvSpPr>
        <p:spPr>
          <a:xfrm>
            <a:off x="1920240" y="1965960"/>
            <a:ext cx="3749040" cy="1645920"/>
          </a:xfrm>
          <a:prstGeom prst="rect">
            <a:avLst/>
          </a:prstGeom>
          <a:noFill/>
          <a:ln/>
        </p:spPr>
        <p:txBody>
          <a:bodyPr wrap="square" lIns="0" tIns="0" rIns="0" bIns="0" rtlCol="0" anchor="ctr"/>
          <a:lstStyle/>
          <a:p>
            <a:pPr marL="0" indent="0">
              <a:buNone/>
            </a:pPr>
            <a:r>
              <a:rPr lang="en-US" sz="2100">
                <a:solidFill>
                  <a:srgbClr val="333333"/>
                </a:solidFill>
                <a:latin typeface="Arial" pitchFamily="34" charset="0"/>
                <a:ea typeface="Arial" pitchFamily="34" charset="-122"/>
                <a:cs typeface="Arial" pitchFamily="34" charset="-120"/>
              </a:rPr>
              <a:t>Identify exposed or formerly exposed workers</a:t>
            </a:r>
            <a:endParaRPr lang="en-US" sz="2100"/>
          </a:p>
        </p:txBody>
      </p:sp>
      <p:sp>
        <p:nvSpPr>
          <p:cNvPr id="10" name="Shape 5"/>
          <p:cNvSpPr/>
          <p:nvPr/>
        </p:nvSpPr>
        <p:spPr>
          <a:xfrm>
            <a:off x="6217920" y="1737360"/>
            <a:ext cx="5394960" cy="2103120"/>
          </a:xfrm>
          <a:prstGeom prst="roundRect">
            <a:avLst>
              <a:gd name="adj" fmla="val 4348"/>
            </a:avLst>
          </a:prstGeom>
          <a:solidFill>
            <a:srgbClr val="EEF5DC"/>
          </a:solidFill>
          <a:ln w="12700">
            <a:solidFill>
              <a:srgbClr val="EEF5DC"/>
            </a:solidFill>
            <a:prstDash val="solid"/>
          </a:ln>
        </p:spPr>
        <p:txBody>
          <a:bodyPr/>
          <a:lstStyle/>
          <a:p>
            <a:endParaRPr lang="ca-ES"/>
          </a:p>
        </p:txBody>
      </p:sp>
      <p:sp>
        <p:nvSpPr>
          <p:cNvPr id="11" name="Text 6"/>
          <p:cNvSpPr txBox="1"/>
          <p:nvPr/>
        </p:nvSpPr>
        <p:spPr>
          <a:xfrm>
            <a:off x="6537960" y="2423160"/>
            <a:ext cx="731520" cy="731520"/>
          </a:xfrm>
          <a:prstGeom prst="ellipse">
            <a:avLst/>
          </a:prstGeom>
          <a:solidFill>
            <a:srgbClr val="8DBF1F"/>
          </a:solidFill>
          <a:ln/>
        </p:spPr>
        <p:txBody>
          <a:bodyPr wrap="square" lIns="0" tIns="0" rIns="0" bIns="0" rtlCol="0" anchor="ctr"/>
          <a:lstStyle/>
          <a:p>
            <a:pPr marL="0" indent="0" algn="ctr">
              <a:buNone/>
            </a:pPr>
            <a:r>
              <a:rPr lang="en-US" sz="2600" b="1">
                <a:solidFill>
                  <a:srgbClr val="FFFFFF"/>
                </a:solidFill>
                <a:latin typeface="Arial" pitchFamily="34" charset="0"/>
                <a:ea typeface="Arial" pitchFamily="34" charset="-122"/>
                <a:cs typeface="Arial" pitchFamily="34" charset="-120"/>
              </a:rPr>
              <a:t>2</a:t>
            </a:r>
            <a:endParaRPr lang="en-US" sz="2600"/>
          </a:p>
        </p:txBody>
      </p:sp>
      <p:sp>
        <p:nvSpPr>
          <p:cNvPr id="12" name="Text 7"/>
          <p:cNvSpPr txBox="1"/>
          <p:nvPr/>
        </p:nvSpPr>
        <p:spPr>
          <a:xfrm>
            <a:off x="7589520" y="1965960"/>
            <a:ext cx="3749040" cy="1645920"/>
          </a:xfrm>
          <a:prstGeom prst="rect">
            <a:avLst/>
          </a:prstGeom>
          <a:noFill/>
          <a:ln/>
        </p:spPr>
        <p:txBody>
          <a:bodyPr wrap="square" lIns="0" tIns="0" rIns="0" bIns="0" rtlCol="0" anchor="ctr"/>
          <a:lstStyle/>
          <a:p>
            <a:pPr marL="0" indent="0">
              <a:buNone/>
            </a:pPr>
            <a:r>
              <a:rPr lang="en-US" sz="2100">
                <a:solidFill>
                  <a:srgbClr val="333333"/>
                </a:solidFill>
                <a:latin typeface="Arial" pitchFamily="34" charset="0"/>
                <a:ea typeface="Arial" pitchFamily="34" charset="-122"/>
                <a:cs typeface="Arial" pitchFamily="34" charset="-120"/>
              </a:rPr>
              <a:t>Characterise their individual exposure</a:t>
            </a:r>
            <a:endParaRPr lang="en-US" sz="2100"/>
          </a:p>
        </p:txBody>
      </p:sp>
      <p:sp>
        <p:nvSpPr>
          <p:cNvPr id="13" name="Shape 8"/>
          <p:cNvSpPr/>
          <p:nvPr/>
        </p:nvSpPr>
        <p:spPr>
          <a:xfrm>
            <a:off x="548640" y="4114800"/>
            <a:ext cx="5394960" cy="2103120"/>
          </a:xfrm>
          <a:prstGeom prst="roundRect">
            <a:avLst>
              <a:gd name="adj" fmla="val 4348"/>
            </a:avLst>
          </a:prstGeom>
          <a:solidFill>
            <a:srgbClr val="EEF5DC"/>
          </a:solidFill>
          <a:ln w="12700">
            <a:solidFill>
              <a:srgbClr val="EEF5DC"/>
            </a:solidFill>
            <a:prstDash val="solid"/>
          </a:ln>
        </p:spPr>
        <p:txBody>
          <a:bodyPr/>
          <a:lstStyle/>
          <a:p>
            <a:endParaRPr lang="ca-ES"/>
          </a:p>
        </p:txBody>
      </p:sp>
      <p:sp>
        <p:nvSpPr>
          <p:cNvPr id="14" name="Text 9"/>
          <p:cNvSpPr txBox="1"/>
          <p:nvPr/>
        </p:nvSpPr>
        <p:spPr>
          <a:xfrm>
            <a:off x="868680" y="4800600"/>
            <a:ext cx="731520" cy="731520"/>
          </a:xfrm>
          <a:prstGeom prst="ellipse">
            <a:avLst/>
          </a:prstGeom>
          <a:solidFill>
            <a:srgbClr val="8DBF1F"/>
          </a:solidFill>
          <a:ln/>
        </p:spPr>
        <p:txBody>
          <a:bodyPr wrap="square" lIns="0" tIns="0" rIns="0" bIns="0" rtlCol="0" anchor="ctr"/>
          <a:lstStyle/>
          <a:p>
            <a:pPr marL="0" indent="0" algn="ctr">
              <a:buNone/>
            </a:pPr>
            <a:r>
              <a:rPr lang="en-US" sz="2600" b="1">
                <a:solidFill>
                  <a:srgbClr val="FFFFFF"/>
                </a:solidFill>
                <a:latin typeface="Arial" pitchFamily="34" charset="0"/>
                <a:ea typeface="Arial" pitchFamily="34" charset="-122"/>
                <a:cs typeface="Arial" pitchFamily="34" charset="-120"/>
              </a:rPr>
              <a:t>3</a:t>
            </a:r>
            <a:endParaRPr lang="en-US" sz="2600"/>
          </a:p>
        </p:txBody>
      </p:sp>
      <p:sp>
        <p:nvSpPr>
          <p:cNvPr id="15" name="Text 10"/>
          <p:cNvSpPr txBox="1"/>
          <p:nvPr/>
        </p:nvSpPr>
        <p:spPr>
          <a:xfrm>
            <a:off x="1920240" y="4343400"/>
            <a:ext cx="3749040" cy="1645920"/>
          </a:xfrm>
          <a:prstGeom prst="rect">
            <a:avLst/>
          </a:prstGeom>
          <a:noFill/>
          <a:ln/>
        </p:spPr>
        <p:txBody>
          <a:bodyPr wrap="square" lIns="0" tIns="0" rIns="0" bIns="0" rtlCol="0" anchor="ctr"/>
          <a:lstStyle/>
          <a:p>
            <a:pPr marL="0" indent="0">
              <a:buNone/>
            </a:pPr>
            <a:r>
              <a:rPr lang="en-US" sz="2100">
                <a:solidFill>
                  <a:srgbClr val="333333"/>
                </a:solidFill>
                <a:latin typeface="Arial" pitchFamily="34" charset="0"/>
                <a:ea typeface="Arial" pitchFamily="34" charset="-122"/>
                <a:cs typeface="Arial" pitchFamily="34" charset="-120"/>
              </a:rPr>
              <a:t>Implement preventive measures to reduce or eliminate the risk</a:t>
            </a:r>
            <a:endParaRPr lang="en-US" sz="2100"/>
          </a:p>
        </p:txBody>
      </p:sp>
      <p:sp>
        <p:nvSpPr>
          <p:cNvPr id="16" name="Shape 11"/>
          <p:cNvSpPr/>
          <p:nvPr/>
        </p:nvSpPr>
        <p:spPr>
          <a:xfrm>
            <a:off x="6217920" y="4114800"/>
            <a:ext cx="5394960" cy="2103120"/>
          </a:xfrm>
          <a:prstGeom prst="roundRect">
            <a:avLst>
              <a:gd name="adj" fmla="val 4348"/>
            </a:avLst>
          </a:prstGeom>
          <a:solidFill>
            <a:srgbClr val="EEF5DC"/>
          </a:solidFill>
          <a:ln w="12700">
            <a:solidFill>
              <a:srgbClr val="EEF5DC"/>
            </a:solidFill>
            <a:prstDash val="solid"/>
          </a:ln>
        </p:spPr>
        <p:txBody>
          <a:bodyPr/>
          <a:lstStyle/>
          <a:p>
            <a:endParaRPr lang="ca-ES"/>
          </a:p>
        </p:txBody>
      </p:sp>
      <p:sp>
        <p:nvSpPr>
          <p:cNvPr id="17" name="Text 12"/>
          <p:cNvSpPr txBox="1"/>
          <p:nvPr/>
        </p:nvSpPr>
        <p:spPr>
          <a:xfrm>
            <a:off x="6537960" y="4800600"/>
            <a:ext cx="731520" cy="731520"/>
          </a:xfrm>
          <a:prstGeom prst="ellipse">
            <a:avLst/>
          </a:prstGeom>
          <a:solidFill>
            <a:srgbClr val="8DBF1F"/>
          </a:solidFill>
          <a:ln/>
        </p:spPr>
        <p:txBody>
          <a:bodyPr wrap="square" lIns="0" tIns="0" rIns="0" bIns="0" rtlCol="0" anchor="ctr"/>
          <a:lstStyle/>
          <a:p>
            <a:pPr marL="0" indent="0" algn="ctr">
              <a:buNone/>
            </a:pPr>
            <a:r>
              <a:rPr lang="en-US" sz="2600" b="1">
                <a:solidFill>
                  <a:srgbClr val="FFFFFF"/>
                </a:solidFill>
                <a:latin typeface="Arial" pitchFamily="34" charset="0"/>
                <a:ea typeface="Arial" pitchFamily="34" charset="-122"/>
                <a:cs typeface="Arial" pitchFamily="34" charset="-120"/>
              </a:rPr>
              <a:t>4</a:t>
            </a:r>
            <a:endParaRPr lang="en-US" sz="2600"/>
          </a:p>
        </p:txBody>
      </p:sp>
      <p:sp>
        <p:nvSpPr>
          <p:cNvPr id="18" name="Text 13"/>
          <p:cNvSpPr txBox="1"/>
          <p:nvPr/>
        </p:nvSpPr>
        <p:spPr>
          <a:xfrm>
            <a:off x="7589520" y="4343400"/>
            <a:ext cx="3749040" cy="1645920"/>
          </a:xfrm>
          <a:prstGeom prst="rect">
            <a:avLst/>
          </a:prstGeom>
          <a:noFill/>
          <a:ln/>
        </p:spPr>
        <p:txBody>
          <a:bodyPr wrap="square" lIns="0" tIns="0" rIns="0" bIns="0" rtlCol="0" anchor="ctr"/>
          <a:lstStyle/>
          <a:p>
            <a:pPr marL="0" indent="0">
              <a:buNone/>
            </a:pPr>
            <a:r>
              <a:rPr lang="en-US" sz="2100">
                <a:solidFill>
                  <a:srgbClr val="333333"/>
                </a:solidFill>
                <a:latin typeface="Arial" pitchFamily="34" charset="0"/>
                <a:ea typeface="Arial" pitchFamily="34" charset="-122"/>
                <a:cs typeface="Arial" pitchFamily="34" charset="-120"/>
              </a:rPr>
              <a:t>Adapt health surveillance to each person’s actual level of risk</a:t>
            </a:r>
            <a:endParaRPr lang="en-US" sz="2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8686800" cy="365760"/>
          </a:xfrm>
          <a:prstGeom prst="rect">
            <a:avLst/>
          </a:prstGeom>
          <a:noFill/>
          <a:ln/>
        </p:spPr>
        <p:txBody>
          <a:bodyPr wrap="square" lIns="0" tIns="0" rIns="0" bIns="0" rtlCol="0" anchor="ctr"/>
          <a:lstStyle/>
          <a:p>
            <a:pPr marL="0" indent="0">
              <a:buNone/>
            </a:pPr>
            <a:r>
              <a:rPr lang="en-US" sz="2000" b="1">
                <a:solidFill>
                  <a:srgbClr val="6B6B6B"/>
                </a:solidFill>
                <a:latin typeface="Arial" pitchFamily="34" charset="0"/>
                <a:ea typeface="Arial" pitchFamily="34" charset="-122"/>
                <a:cs typeface="Arial" pitchFamily="34" charset="-120"/>
              </a:rPr>
              <a:t>MATERIALS AND METHODS</a:t>
            </a:r>
            <a:endParaRPr lang="en-US" sz="2000"/>
          </a:p>
        </p:txBody>
      </p:sp>
      <p:sp>
        <p:nvSpPr>
          <p:cNvPr id="3" name="Text 1"/>
          <p:cNvSpPr txBox="1"/>
          <p:nvPr/>
        </p:nvSpPr>
        <p:spPr>
          <a:xfrm>
            <a:off x="548640" y="777240"/>
            <a:ext cx="8778240" cy="548640"/>
          </a:xfrm>
          <a:prstGeom prst="rect">
            <a:avLst/>
          </a:prstGeom>
          <a:noFill/>
          <a:ln/>
        </p:spPr>
        <p:txBody>
          <a:bodyPr wrap="square" lIns="0" tIns="0" rIns="0" bIns="0" rtlCol="0" anchor="ctr"/>
          <a:lstStyle/>
          <a:p>
            <a:pPr marL="0" indent="0">
              <a:buNone/>
            </a:pPr>
            <a:r>
              <a:rPr lang="en-US" sz="2600" b="1">
                <a:solidFill>
                  <a:srgbClr val="4F7A12"/>
                </a:solidFill>
                <a:latin typeface="Arial" pitchFamily="34" charset="0"/>
                <a:ea typeface="Arial" pitchFamily="34" charset="-122"/>
                <a:cs typeface="Arial" pitchFamily="34" charset="-120"/>
              </a:rPr>
              <a:t>Three possible sources of exposure</a:t>
            </a:r>
            <a:endParaRPr lang="en-US" sz="2600"/>
          </a:p>
        </p:txBody>
      </p:sp>
      <p:pic>
        <p:nvPicPr>
          <p:cNvPr id="4" name="Image 0" descr="logo.png"/>
          <p:cNvPicPr>
            <a:picLocks noChangeAspect="1"/>
          </p:cNvPicPr>
          <p:nvPr/>
        </p:nvPicPr>
        <p:blipFill>
          <a:blip r:embed="rId3"/>
          <a:stretch>
            <a:fillRect/>
          </a:stretch>
        </p:blipFill>
        <p:spPr>
          <a:xfrm>
            <a:off x="10515600" y="228600"/>
            <a:ext cx="1143000" cy="730250"/>
          </a:xfrm>
          <a:prstGeom prst="rect">
            <a:avLst/>
          </a:prstGeom>
        </p:spPr>
      </p:pic>
      <p:pic>
        <p:nvPicPr>
          <p:cNvPr id="5" name="Image 1" descr="uimc.png"/>
          <p:cNvPicPr>
            <a:picLocks noChangeAspect="1"/>
          </p:cNvPicPr>
          <p:nvPr/>
        </p:nvPicPr>
        <p:blipFill>
          <a:blip r:embed="rId4"/>
          <a:stretch>
            <a:fillRect/>
          </a:stretch>
        </p:blipFill>
        <p:spPr>
          <a:xfrm>
            <a:off x="9613087" y="342900"/>
            <a:ext cx="719633" cy="502920"/>
          </a:xfrm>
          <a:prstGeom prst="rect">
            <a:avLst/>
          </a:prstGeom>
        </p:spPr>
      </p:pic>
      <p:sp>
        <p:nvSpPr>
          <p:cNvPr id="7" name="Text 2"/>
          <p:cNvSpPr txBox="1"/>
          <p:nvPr/>
        </p:nvSpPr>
        <p:spPr>
          <a:xfrm>
            <a:off x="548640" y="1554480"/>
            <a:ext cx="11064240" cy="640080"/>
          </a:xfrm>
          <a:prstGeom prst="rect">
            <a:avLst/>
          </a:prstGeom>
          <a:noFill/>
          <a:ln/>
        </p:spPr>
        <p:txBody>
          <a:bodyPr wrap="square" lIns="0" tIns="0" rIns="0" bIns="0" rtlCol="0" anchor="ctr"/>
          <a:lstStyle/>
          <a:p>
            <a:pPr marL="0" indent="0">
              <a:buNone/>
            </a:pPr>
            <a:r>
              <a:rPr lang="en-US" sz="1800">
                <a:solidFill>
                  <a:srgbClr val="6B6B6B"/>
                </a:solidFill>
                <a:latin typeface="Arial" pitchFamily="34" charset="0"/>
                <a:ea typeface="Arial" pitchFamily="34" charset="-122"/>
                <a:cs typeface="Arial" pitchFamily="34" charset="-120"/>
              </a:rPr>
              <a:t>Extending the assessment identified three possible sources of current or historical exposure to crystalline silica dust</a:t>
            </a:r>
            <a:endParaRPr lang="en-US" sz="1800"/>
          </a:p>
        </p:txBody>
      </p:sp>
      <p:sp>
        <p:nvSpPr>
          <p:cNvPr id="8" name="Shape 3"/>
          <p:cNvSpPr/>
          <p:nvPr/>
        </p:nvSpPr>
        <p:spPr>
          <a:xfrm>
            <a:off x="548640" y="2468880"/>
            <a:ext cx="3566160" cy="3749040"/>
          </a:xfrm>
          <a:prstGeom prst="roundRect">
            <a:avLst>
              <a:gd name="adj" fmla="val 2564"/>
            </a:avLst>
          </a:prstGeom>
          <a:solidFill>
            <a:srgbClr val="EEF5DC"/>
          </a:solidFill>
          <a:ln w="12700">
            <a:solidFill>
              <a:srgbClr val="EEF5DC"/>
            </a:solidFill>
            <a:prstDash val="solid"/>
          </a:ln>
        </p:spPr>
        <p:txBody>
          <a:bodyPr/>
          <a:lstStyle/>
          <a:p>
            <a:endParaRPr lang="ca-ES"/>
          </a:p>
        </p:txBody>
      </p:sp>
      <p:sp>
        <p:nvSpPr>
          <p:cNvPr id="9" name="Shape 4"/>
          <p:cNvSpPr/>
          <p:nvPr/>
        </p:nvSpPr>
        <p:spPr>
          <a:xfrm>
            <a:off x="822960" y="2743200"/>
            <a:ext cx="914400" cy="914400"/>
          </a:xfrm>
          <a:prstGeom prst="ellipse">
            <a:avLst/>
          </a:prstGeom>
          <a:solidFill>
            <a:srgbClr val="8DBF1F"/>
          </a:solidFill>
          <a:ln w="12700">
            <a:solidFill>
              <a:srgbClr val="8DBF1F"/>
            </a:solidFill>
            <a:prstDash val="solid"/>
          </a:ln>
        </p:spPr>
        <p:txBody>
          <a:bodyPr/>
          <a:lstStyle/>
          <a:p>
            <a:endParaRPr lang="ca-ES"/>
          </a:p>
        </p:txBody>
      </p:sp>
      <p:pic>
        <p:nvPicPr>
          <p:cNvPr id="10" name="Image 2" descr="i_ballast.png"/>
          <p:cNvPicPr>
            <a:picLocks noChangeAspect="1"/>
          </p:cNvPicPr>
          <p:nvPr/>
        </p:nvPicPr>
        <p:blipFill>
          <a:blip r:embed="rId5"/>
          <a:stretch>
            <a:fillRect/>
          </a:stretch>
        </p:blipFill>
        <p:spPr>
          <a:xfrm>
            <a:off x="1005840" y="2926080"/>
            <a:ext cx="548640" cy="548640"/>
          </a:xfrm>
          <a:prstGeom prst="rect">
            <a:avLst/>
          </a:prstGeom>
        </p:spPr>
      </p:pic>
      <p:sp>
        <p:nvSpPr>
          <p:cNvPr id="11" name="Text 5"/>
          <p:cNvSpPr txBox="1"/>
          <p:nvPr/>
        </p:nvSpPr>
        <p:spPr>
          <a:xfrm>
            <a:off x="1920240" y="2743200"/>
            <a:ext cx="2011680" cy="914400"/>
          </a:xfrm>
          <a:prstGeom prst="rect">
            <a:avLst/>
          </a:prstGeom>
          <a:noFill/>
          <a:ln/>
        </p:spPr>
        <p:txBody>
          <a:bodyPr wrap="square" lIns="0" tIns="0" rIns="0" bIns="0" rtlCol="0" anchor="ctr"/>
          <a:lstStyle/>
          <a:p>
            <a:pPr marL="0" indent="0">
              <a:buNone/>
            </a:pPr>
            <a:r>
              <a:rPr lang="en-US" sz="2200" b="1">
                <a:solidFill>
                  <a:srgbClr val="4F7A12"/>
                </a:solidFill>
                <a:latin typeface="Arial" pitchFamily="34" charset="0"/>
                <a:ea typeface="Arial" pitchFamily="34" charset="-122"/>
                <a:cs typeface="Arial" pitchFamily="34" charset="-120"/>
              </a:rPr>
              <a:t>Ballast</a:t>
            </a:r>
            <a:endParaRPr lang="en-US" sz="2200"/>
          </a:p>
        </p:txBody>
      </p:sp>
      <p:sp>
        <p:nvSpPr>
          <p:cNvPr id="12" name="Text 6"/>
          <p:cNvSpPr txBox="1"/>
          <p:nvPr/>
        </p:nvSpPr>
        <p:spPr>
          <a:xfrm>
            <a:off x="822960" y="3886200"/>
            <a:ext cx="3017520" cy="1371600"/>
          </a:xfrm>
          <a:prstGeom prst="rect">
            <a:avLst/>
          </a:prstGeom>
          <a:noFill/>
          <a:ln/>
        </p:spPr>
        <p:txBody>
          <a:bodyPr wrap="square" lIns="0" tIns="0" rIns="0" bIns="0" rtlCol="0" anchor="t"/>
          <a:lstStyle/>
          <a:p>
            <a:pPr marL="0" indent="0">
              <a:buNone/>
            </a:pPr>
            <a:r>
              <a:rPr lang="en-US" sz="1700">
                <a:solidFill>
                  <a:srgbClr val="333333"/>
                </a:solidFill>
                <a:latin typeface="Arial" pitchFamily="34" charset="0"/>
                <a:ea typeface="Arial" pitchFamily="34" charset="-122"/>
                <a:cs typeface="Arial" pitchFamily="34" charset="-120"/>
              </a:rPr>
              <a:t>Handling, laying and regulating ballast</a:t>
            </a:r>
            <a:endParaRPr lang="en-US" sz="1700"/>
          </a:p>
        </p:txBody>
      </p:sp>
      <p:sp>
        <p:nvSpPr>
          <p:cNvPr id="13" name="Text 7"/>
          <p:cNvSpPr txBox="1"/>
          <p:nvPr/>
        </p:nvSpPr>
        <p:spPr>
          <a:xfrm>
            <a:off x="822960" y="5349240"/>
            <a:ext cx="3017520" cy="548640"/>
          </a:xfrm>
          <a:prstGeom prst="roundRect">
            <a:avLst>
              <a:gd name="adj" fmla="val 25000"/>
            </a:avLst>
          </a:prstGeom>
          <a:solidFill>
            <a:srgbClr val="4F7A12"/>
          </a:solidFill>
          <a:ln/>
        </p:spPr>
        <p:txBody>
          <a:bodyPr wrap="square" rtlCol="0" anchor="ctr"/>
          <a:lstStyle/>
          <a:p>
            <a:pPr marL="0" indent="0" algn="ctr">
              <a:buNone/>
            </a:pPr>
            <a:r>
              <a:rPr lang="en-US" sz="1400" b="1">
                <a:solidFill>
                  <a:srgbClr val="FFFFFF"/>
                </a:solidFill>
                <a:latin typeface="Arial" pitchFamily="34" charset="0"/>
                <a:ea typeface="Arial" pitchFamily="34" charset="-122"/>
                <a:cs typeface="Arial" pitchFamily="34" charset="-120"/>
              </a:rPr>
              <a:t>Track and overhead-line maintenance</a:t>
            </a:r>
            <a:endParaRPr lang="en-US" sz="1400"/>
          </a:p>
        </p:txBody>
      </p:sp>
      <p:sp>
        <p:nvSpPr>
          <p:cNvPr id="14" name="Shape 8"/>
          <p:cNvSpPr/>
          <p:nvPr/>
        </p:nvSpPr>
        <p:spPr>
          <a:xfrm>
            <a:off x="4297680" y="2468880"/>
            <a:ext cx="3566160" cy="3749040"/>
          </a:xfrm>
          <a:prstGeom prst="roundRect">
            <a:avLst>
              <a:gd name="adj" fmla="val 2564"/>
            </a:avLst>
          </a:prstGeom>
          <a:solidFill>
            <a:srgbClr val="EEF5DC"/>
          </a:solidFill>
          <a:ln w="12700">
            <a:solidFill>
              <a:srgbClr val="EEF5DC"/>
            </a:solidFill>
            <a:prstDash val="solid"/>
          </a:ln>
        </p:spPr>
        <p:txBody>
          <a:bodyPr/>
          <a:lstStyle/>
          <a:p>
            <a:endParaRPr lang="ca-ES"/>
          </a:p>
        </p:txBody>
      </p:sp>
      <p:sp>
        <p:nvSpPr>
          <p:cNvPr id="15" name="Shape 9"/>
          <p:cNvSpPr/>
          <p:nvPr/>
        </p:nvSpPr>
        <p:spPr>
          <a:xfrm>
            <a:off x="4572000" y="2743200"/>
            <a:ext cx="914400" cy="914400"/>
          </a:xfrm>
          <a:prstGeom prst="ellipse">
            <a:avLst/>
          </a:prstGeom>
          <a:solidFill>
            <a:srgbClr val="8DBF1F"/>
          </a:solidFill>
          <a:ln w="12700">
            <a:solidFill>
              <a:srgbClr val="8DBF1F"/>
            </a:solidFill>
            <a:prstDash val="solid"/>
          </a:ln>
        </p:spPr>
        <p:txBody>
          <a:bodyPr/>
          <a:lstStyle/>
          <a:p>
            <a:endParaRPr lang="ca-ES"/>
          </a:p>
        </p:txBody>
      </p:sp>
      <p:pic>
        <p:nvPicPr>
          <p:cNvPr id="16" name="Image 3" descr="i_sand.png"/>
          <p:cNvPicPr>
            <a:picLocks noChangeAspect="1"/>
          </p:cNvPicPr>
          <p:nvPr/>
        </p:nvPicPr>
        <p:blipFill>
          <a:blip r:embed="rId6"/>
          <a:stretch>
            <a:fillRect/>
          </a:stretch>
        </p:blipFill>
        <p:spPr>
          <a:xfrm>
            <a:off x="4754880" y="2926080"/>
            <a:ext cx="548640" cy="548640"/>
          </a:xfrm>
          <a:prstGeom prst="rect">
            <a:avLst/>
          </a:prstGeom>
        </p:spPr>
      </p:pic>
      <p:sp>
        <p:nvSpPr>
          <p:cNvPr id="17" name="Text 10"/>
          <p:cNvSpPr txBox="1"/>
          <p:nvPr/>
        </p:nvSpPr>
        <p:spPr>
          <a:xfrm>
            <a:off x="5669280" y="2743200"/>
            <a:ext cx="2011680" cy="914400"/>
          </a:xfrm>
          <a:prstGeom prst="rect">
            <a:avLst/>
          </a:prstGeom>
          <a:noFill/>
          <a:ln/>
        </p:spPr>
        <p:txBody>
          <a:bodyPr wrap="square" lIns="0" tIns="0" rIns="0" bIns="0" rtlCol="0" anchor="ctr"/>
          <a:lstStyle/>
          <a:p>
            <a:pPr marL="0" indent="0">
              <a:buNone/>
            </a:pPr>
            <a:r>
              <a:rPr lang="en-US" sz="2200" b="1">
                <a:solidFill>
                  <a:srgbClr val="4F7A12"/>
                </a:solidFill>
                <a:latin typeface="Arial" pitchFamily="34" charset="0"/>
                <a:ea typeface="Arial" pitchFamily="34" charset="-122"/>
                <a:cs typeface="Arial" pitchFamily="34" charset="-120"/>
              </a:rPr>
              <a:t>Sand</a:t>
            </a:r>
            <a:endParaRPr lang="en-US" sz="2200"/>
          </a:p>
        </p:txBody>
      </p:sp>
      <p:sp>
        <p:nvSpPr>
          <p:cNvPr id="18" name="Text 11"/>
          <p:cNvSpPr txBox="1"/>
          <p:nvPr/>
        </p:nvSpPr>
        <p:spPr>
          <a:xfrm>
            <a:off x="4572000" y="3886200"/>
            <a:ext cx="3017520" cy="1371600"/>
          </a:xfrm>
          <a:prstGeom prst="rect">
            <a:avLst/>
          </a:prstGeom>
          <a:noFill/>
          <a:ln/>
        </p:spPr>
        <p:txBody>
          <a:bodyPr wrap="square" lIns="0" tIns="0" rIns="0" bIns="0" rtlCol="0" anchor="t"/>
          <a:lstStyle/>
          <a:p>
            <a:pPr marL="0" indent="0">
              <a:buNone/>
            </a:pPr>
            <a:r>
              <a:rPr lang="en-US" sz="1700">
                <a:solidFill>
                  <a:srgbClr val="333333"/>
                </a:solidFill>
                <a:latin typeface="Arial" pitchFamily="34" charset="0"/>
                <a:ea typeface="Arial" pitchFamily="34" charset="-122"/>
                <a:cs typeface="Arial" pitchFamily="34" charset="-120"/>
              </a:rPr>
              <a:t>Used to improve wheel–rail adhesion; reservoirs on the trains are refilled periodically</a:t>
            </a:r>
            <a:endParaRPr lang="en-US" sz="1700"/>
          </a:p>
        </p:txBody>
      </p:sp>
      <p:sp>
        <p:nvSpPr>
          <p:cNvPr id="19" name="Text 12"/>
          <p:cNvSpPr txBox="1"/>
          <p:nvPr/>
        </p:nvSpPr>
        <p:spPr>
          <a:xfrm>
            <a:off x="4572000" y="5349240"/>
            <a:ext cx="3017520" cy="548640"/>
          </a:xfrm>
          <a:prstGeom prst="roundRect">
            <a:avLst>
              <a:gd name="adj" fmla="val 25000"/>
            </a:avLst>
          </a:prstGeom>
          <a:solidFill>
            <a:srgbClr val="4F7A12"/>
          </a:solidFill>
          <a:ln/>
        </p:spPr>
        <p:txBody>
          <a:bodyPr wrap="square" rtlCol="0" anchor="ctr"/>
          <a:lstStyle/>
          <a:p>
            <a:pPr marL="0" indent="0" algn="ctr">
              <a:buNone/>
            </a:pPr>
            <a:r>
              <a:rPr lang="en-US" sz="1400" b="1">
                <a:solidFill>
                  <a:srgbClr val="FFFFFF"/>
                </a:solidFill>
                <a:latin typeface="Arial" pitchFamily="34" charset="0"/>
                <a:ea typeface="Arial" pitchFamily="34" charset="-122"/>
                <a:cs typeface="Arial" pitchFamily="34" charset="-120"/>
              </a:rPr>
              <a:t>All trains</a:t>
            </a:r>
            <a:endParaRPr lang="en-US" sz="1400"/>
          </a:p>
        </p:txBody>
      </p:sp>
      <p:sp>
        <p:nvSpPr>
          <p:cNvPr id="20" name="Shape 13"/>
          <p:cNvSpPr/>
          <p:nvPr/>
        </p:nvSpPr>
        <p:spPr>
          <a:xfrm>
            <a:off x="8046720" y="2468880"/>
            <a:ext cx="3566160" cy="3749040"/>
          </a:xfrm>
          <a:prstGeom prst="roundRect">
            <a:avLst>
              <a:gd name="adj" fmla="val 2564"/>
            </a:avLst>
          </a:prstGeom>
          <a:solidFill>
            <a:srgbClr val="EEF5DC"/>
          </a:solidFill>
          <a:ln w="12700">
            <a:solidFill>
              <a:srgbClr val="EEF5DC"/>
            </a:solidFill>
            <a:prstDash val="solid"/>
          </a:ln>
        </p:spPr>
        <p:txBody>
          <a:bodyPr/>
          <a:lstStyle/>
          <a:p>
            <a:endParaRPr lang="ca-ES"/>
          </a:p>
        </p:txBody>
      </p:sp>
      <p:sp>
        <p:nvSpPr>
          <p:cNvPr id="21" name="Shape 14"/>
          <p:cNvSpPr/>
          <p:nvPr/>
        </p:nvSpPr>
        <p:spPr>
          <a:xfrm>
            <a:off x="8321040" y="2743200"/>
            <a:ext cx="914400" cy="914400"/>
          </a:xfrm>
          <a:prstGeom prst="ellipse">
            <a:avLst/>
          </a:prstGeom>
          <a:solidFill>
            <a:srgbClr val="8DBF1F"/>
          </a:solidFill>
          <a:ln w="12700">
            <a:solidFill>
              <a:srgbClr val="8DBF1F"/>
            </a:solidFill>
            <a:prstDash val="solid"/>
          </a:ln>
        </p:spPr>
        <p:txBody>
          <a:bodyPr/>
          <a:lstStyle/>
          <a:p>
            <a:endParaRPr lang="ca-ES"/>
          </a:p>
        </p:txBody>
      </p:sp>
      <p:pic>
        <p:nvPicPr>
          <p:cNvPr id="22" name="Image 4" descr="i_dust.png"/>
          <p:cNvPicPr>
            <a:picLocks noChangeAspect="1"/>
          </p:cNvPicPr>
          <p:nvPr/>
        </p:nvPicPr>
        <p:blipFill>
          <a:blip r:embed="rId7"/>
          <a:stretch>
            <a:fillRect/>
          </a:stretch>
        </p:blipFill>
        <p:spPr>
          <a:xfrm>
            <a:off x="8503920" y="2926080"/>
            <a:ext cx="548640" cy="548640"/>
          </a:xfrm>
          <a:prstGeom prst="rect">
            <a:avLst/>
          </a:prstGeom>
        </p:spPr>
      </p:pic>
      <p:sp>
        <p:nvSpPr>
          <p:cNvPr id="23" name="Text 15"/>
          <p:cNvSpPr txBox="1"/>
          <p:nvPr/>
        </p:nvSpPr>
        <p:spPr>
          <a:xfrm>
            <a:off x="9418320" y="2743200"/>
            <a:ext cx="2011680" cy="914400"/>
          </a:xfrm>
          <a:prstGeom prst="rect">
            <a:avLst/>
          </a:prstGeom>
          <a:noFill/>
          <a:ln/>
        </p:spPr>
        <p:txBody>
          <a:bodyPr wrap="square" lIns="0" tIns="0" rIns="0" bIns="0" rtlCol="0" anchor="ctr"/>
          <a:lstStyle/>
          <a:p>
            <a:pPr marL="0" indent="0">
              <a:buNone/>
            </a:pPr>
            <a:r>
              <a:rPr lang="en-US" sz="2200" b="1">
                <a:solidFill>
                  <a:srgbClr val="4F7A12"/>
                </a:solidFill>
                <a:latin typeface="Arial" pitchFamily="34" charset="0"/>
                <a:ea typeface="Arial" pitchFamily="34" charset="-122"/>
                <a:cs typeface="Arial" pitchFamily="34" charset="-120"/>
              </a:rPr>
              <a:t>Accumulated dust</a:t>
            </a:r>
            <a:endParaRPr lang="en-US" sz="2200"/>
          </a:p>
        </p:txBody>
      </p:sp>
      <p:sp>
        <p:nvSpPr>
          <p:cNvPr id="24" name="Text 16"/>
          <p:cNvSpPr txBox="1"/>
          <p:nvPr/>
        </p:nvSpPr>
        <p:spPr>
          <a:xfrm>
            <a:off x="8321040" y="3886200"/>
            <a:ext cx="3017520" cy="1371600"/>
          </a:xfrm>
          <a:prstGeom prst="rect">
            <a:avLst/>
          </a:prstGeom>
          <a:noFill/>
          <a:ln/>
        </p:spPr>
        <p:txBody>
          <a:bodyPr wrap="square" lIns="0" tIns="0" rIns="0" bIns="0" rtlCol="0" anchor="t"/>
          <a:lstStyle/>
          <a:p>
            <a:pPr marL="0" indent="0">
              <a:buNone/>
            </a:pPr>
            <a:r>
              <a:rPr lang="en-US" sz="1700">
                <a:solidFill>
                  <a:srgbClr val="333333"/>
                </a:solidFill>
                <a:latin typeface="Arial" pitchFamily="34" charset="0"/>
                <a:ea typeface="Arial" pitchFamily="34" charset="-122"/>
                <a:cs typeface="Arial" pitchFamily="34" charset="-120"/>
              </a:rPr>
              <a:t>Deposited on structures close to the track, from several origins; may contain crystalline silica</a:t>
            </a:r>
            <a:endParaRPr lang="en-US" sz="1700"/>
          </a:p>
        </p:txBody>
      </p:sp>
      <p:sp>
        <p:nvSpPr>
          <p:cNvPr id="25" name="Text 17"/>
          <p:cNvSpPr txBox="1"/>
          <p:nvPr/>
        </p:nvSpPr>
        <p:spPr>
          <a:xfrm>
            <a:off x="8321040" y="5349240"/>
            <a:ext cx="3017520" cy="548640"/>
          </a:xfrm>
          <a:prstGeom prst="roundRect">
            <a:avLst>
              <a:gd name="adj" fmla="val 25000"/>
            </a:avLst>
          </a:prstGeom>
          <a:solidFill>
            <a:srgbClr val="4F7A12"/>
          </a:solidFill>
          <a:ln/>
        </p:spPr>
        <p:txBody>
          <a:bodyPr wrap="square" rtlCol="0" anchor="ctr"/>
          <a:lstStyle/>
          <a:p>
            <a:pPr marL="0" indent="0" algn="ctr">
              <a:buNone/>
            </a:pPr>
            <a:r>
              <a:rPr lang="en-US" sz="1400" b="1">
                <a:solidFill>
                  <a:srgbClr val="FFFFFF"/>
                </a:solidFill>
                <a:latin typeface="Arial" pitchFamily="34" charset="0"/>
                <a:ea typeface="Arial" pitchFamily="34" charset="-122"/>
                <a:cs typeface="Arial" pitchFamily="34" charset="-120"/>
              </a:rPr>
              <a:t>Structures near the track</a:t>
            </a:r>
            <a:endParaRPr lang="en-US" sz="1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8686800" cy="365760"/>
          </a:xfrm>
          <a:prstGeom prst="rect">
            <a:avLst/>
          </a:prstGeom>
          <a:noFill/>
          <a:ln/>
        </p:spPr>
        <p:txBody>
          <a:bodyPr wrap="square" lIns="0" tIns="0" rIns="0" bIns="0" rtlCol="0" anchor="ctr"/>
          <a:lstStyle/>
          <a:p>
            <a:pPr marL="0" indent="0">
              <a:buNone/>
            </a:pPr>
            <a:r>
              <a:rPr lang="en-US" sz="2000" b="1">
                <a:solidFill>
                  <a:srgbClr val="6B6B6B"/>
                </a:solidFill>
                <a:latin typeface="Arial" pitchFamily="34" charset="0"/>
                <a:ea typeface="Arial" pitchFamily="34" charset="-122"/>
                <a:cs typeface="Arial" pitchFamily="34" charset="-120"/>
              </a:rPr>
              <a:t>MATERIALS AND METHODS</a:t>
            </a:r>
            <a:endParaRPr lang="en-US" sz="2000"/>
          </a:p>
        </p:txBody>
      </p:sp>
      <p:sp>
        <p:nvSpPr>
          <p:cNvPr id="3" name="Text 1"/>
          <p:cNvSpPr txBox="1"/>
          <p:nvPr/>
        </p:nvSpPr>
        <p:spPr>
          <a:xfrm>
            <a:off x="548640" y="777240"/>
            <a:ext cx="8778240" cy="548640"/>
          </a:xfrm>
          <a:prstGeom prst="rect">
            <a:avLst/>
          </a:prstGeom>
          <a:noFill/>
          <a:ln/>
        </p:spPr>
        <p:txBody>
          <a:bodyPr wrap="square" lIns="0" tIns="0" rIns="0" bIns="0" rtlCol="0" anchor="ctr"/>
          <a:lstStyle/>
          <a:p>
            <a:pPr marL="0" indent="0">
              <a:buNone/>
            </a:pPr>
            <a:r>
              <a:rPr lang="en-US" sz="2600" b="1">
                <a:solidFill>
                  <a:srgbClr val="4F7A12"/>
                </a:solidFill>
                <a:latin typeface="Arial" pitchFamily="34" charset="0"/>
                <a:ea typeface="Arial" pitchFamily="34" charset="-122"/>
                <a:cs typeface="Arial" pitchFamily="34" charset="-120"/>
              </a:rPr>
              <a:t>Ballast</a:t>
            </a:r>
            <a:endParaRPr lang="en-US" sz="2600"/>
          </a:p>
        </p:txBody>
      </p:sp>
      <p:pic>
        <p:nvPicPr>
          <p:cNvPr id="4" name="Image 0" descr="logo.png"/>
          <p:cNvPicPr>
            <a:picLocks noChangeAspect="1"/>
          </p:cNvPicPr>
          <p:nvPr/>
        </p:nvPicPr>
        <p:blipFill>
          <a:blip r:embed="rId3"/>
          <a:stretch>
            <a:fillRect/>
          </a:stretch>
        </p:blipFill>
        <p:spPr>
          <a:xfrm>
            <a:off x="10515600" y="228600"/>
            <a:ext cx="1143000" cy="730250"/>
          </a:xfrm>
          <a:prstGeom prst="rect">
            <a:avLst/>
          </a:prstGeom>
        </p:spPr>
      </p:pic>
      <p:pic>
        <p:nvPicPr>
          <p:cNvPr id="5" name="Image 1" descr="uimc.png"/>
          <p:cNvPicPr>
            <a:picLocks noChangeAspect="1"/>
          </p:cNvPicPr>
          <p:nvPr/>
        </p:nvPicPr>
        <p:blipFill>
          <a:blip r:embed="rId4"/>
          <a:stretch>
            <a:fillRect/>
          </a:stretch>
        </p:blipFill>
        <p:spPr>
          <a:xfrm>
            <a:off x="9613087" y="342900"/>
            <a:ext cx="719633" cy="502920"/>
          </a:xfrm>
          <a:prstGeom prst="rect">
            <a:avLst/>
          </a:prstGeom>
        </p:spPr>
      </p:pic>
      <p:sp>
        <p:nvSpPr>
          <p:cNvPr id="7" name="Text 2"/>
          <p:cNvSpPr txBox="1"/>
          <p:nvPr/>
        </p:nvSpPr>
        <p:spPr>
          <a:xfrm>
            <a:off x="548640" y="1645920"/>
            <a:ext cx="6949440" cy="4663440"/>
          </a:xfrm>
          <a:prstGeom prst="rect">
            <a:avLst/>
          </a:prstGeom>
          <a:noFill/>
          <a:ln/>
        </p:spPr>
        <p:txBody>
          <a:bodyPr wrap="square" lIns="0" tIns="0" rIns="0" bIns="0" rtlCol="0" anchor="ctr"/>
          <a:lstStyle/>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Handling, laying and regulating ballast; operations with railway machinery</a:t>
            </a:r>
            <a:endParaRPr lang="en-US" sz="2000"/>
          </a:p>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Reviewed procedures, task organisation, respiratory protective equipment and work clothing</a:t>
            </a:r>
            <a:endParaRPr lang="en-US" sz="2000"/>
          </a:p>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Reinforced training and measures to reduce dust dispersion</a:t>
            </a:r>
            <a:endParaRPr lang="en-US" sz="2000"/>
          </a:p>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Prevention of secondary exposure: double-compartment lockers, outsourced workwear laundry</a:t>
            </a:r>
            <a:endParaRPr lang="en-US" sz="2000"/>
          </a:p>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Progressive replacement by concrete slab track in some tunnel sections</a:t>
            </a:r>
            <a:endParaRPr lang="en-US" sz="2000"/>
          </a:p>
        </p:txBody>
      </p:sp>
      <p:pic>
        <p:nvPicPr>
          <p:cNvPr id="8" name="Image 2" descr="ballast_hq.jpg"/>
          <p:cNvPicPr>
            <a:picLocks noChangeAspect="1"/>
          </p:cNvPicPr>
          <p:nvPr/>
        </p:nvPicPr>
        <p:blipFill>
          <a:blip r:embed="rId5"/>
          <a:stretch>
            <a:fillRect/>
          </a:stretch>
        </p:blipFill>
        <p:spPr>
          <a:xfrm>
            <a:off x="8138160" y="1554480"/>
            <a:ext cx="2743200" cy="474362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8686800" cy="365760"/>
          </a:xfrm>
          <a:prstGeom prst="rect">
            <a:avLst/>
          </a:prstGeom>
          <a:noFill/>
          <a:ln/>
        </p:spPr>
        <p:txBody>
          <a:bodyPr wrap="square" lIns="0" tIns="0" rIns="0" bIns="0" rtlCol="0" anchor="ctr"/>
          <a:lstStyle/>
          <a:p>
            <a:pPr marL="0" indent="0">
              <a:buNone/>
            </a:pPr>
            <a:r>
              <a:rPr lang="en-US" sz="2000" b="1">
                <a:solidFill>
                  <a:srgbClr val="6B6B6B"/>
                </a:solidFill>
                <a:latin typeface="Arial" pitchFamily="34" charset="0"/>
                <a:ea typeface="Arial" pitchFamily="34" charset="-122"/>
                <a:cs typeface="Arial" pitchFamily="34" charset="-120"/>
              </a:rPr>
              <a:t>MATERIALS AND METHODS</a:t>
            </a:r>
            <a:endParaRPr lang="en-US" sz="2000"/>
          </a:p>
        </p:txBody>
      </p:sp>
      <p:sp>
        <p:nvSpPr>
          <p:cNvPr id="3" name="Text 1"/>
          <p:cNvSpPr txBox="1"/>
          <p:nvPr/>
        </p:nvSpPr>
        <p:spPr>
          <a:xfrm>
            <a:off x="548640" y="777240"/>
            <a:ext cx="8778240" cy="548640"/>
          </a:xfrm>
          <a:prstGeom prst="rect">
            <a:avLst/>
          </a:prstGeom>
          <a:noFill/>
          <a:ln/>
        </p:spPr>
        <p:txBody>
          <a:bodyPr wrap="square" lIns="0" tIns="0" rIns="0" bIns="0" rtlCol="0" anchor="ctr"/>
          <a:lstStyle/>
          <a:p>
            <a:pPr marL="0" indent="0">
              <a:buNone/>
            </a:pPr>
            <a:r>
              <a:rPr lang="en-US" sz="2600" b="1">
                <a:solidFill>
                  <a:srgbClr val="4F7A12"/>
                </a:solidFill>
                <a:latin typeface="Arial" pitchFamily="34" charset="0"/>
                <a:ea typeface="Arial" pitchFamily="34" charset="-122"/>
                <a:cs typeface="Arial" pitchFamily="34" charset="-120"/>
              </a:rPr>
              <a:t>Sand</a:t>
            </a:r>
            <a:endParaRPr lang="en-US" sz="2600"/>
          </a:p>
        </p:txBody>
      </p:sp>
      <p:pic>
        <p:nvPicPr>
          <p:cNvPr id="4" name="Image 0" descr="logo.png"/>
          <p:cNvPicPr>
            <a:picLocks noChangeAspect="1"/>
          </p:cNvPicPr>
          <p:nvPr/>
        </p:nvPicPr>
        <p:blipFill>
          <a:blip r:embed="rId3"/>
          <a:stretch>
            <a:fillRect/>
          </a:stretch>
        </p:blipFill>
        <p:spPr>
          <a:xfrm>
            <a:off x="10515600" y="228600"/>
            <a:ext cx="1143000" cy="730250"/>
          </a:xfrm>
          <a:prstGeom prst="rect">
            <a:avLst/>
          </a:prstGeom>
        </p:spPr>
      </p:pic>
      <p:pic>
        <p:nvPicPr>
          <p:cNvPr id="5" name="Image 1" descr="uimc.png"/>
          <p:cNvPicPr>
            <a:picLocks noChangeAspect="1"/>
          </p:cNvPicPr>
          <p:nvPr/>
        </p:nvPicPr>
        <p:blipFill>
          <a:blip r:embed="rId4"/>
          <a:stretch>
            <a:fillRect/>
          </a:stretch>
        </p:blipFill>
        <p:spPr>
          <a:xfrm>
            <a:off x="9613087" y="342900"/>
            <a:ext cx="719633" cy="502920"/>
          </a:xfrm>
          <a:prstGeom prst="rect">
            <a:avLst/>
          </a:prstGeom>
        </p:spPr>
      </p:pic>
      <p:sp>
        <p:nvSpPr>
          <p:cNvPr id="7" name="Text 2"/>
          <p:cNvSpPr txBox="1"/>
          <p:nvPr/>
        </p:nvSpPr>
        <p:spPr>
          <a:xfrm>
            <a:off x="548640" y="1645920"/>
            <a:ext cx="5577840" cy="4663440"/>
          </a:xfrm>
          <a:prstGeom prst="rect">
            <a:avLst/>
          </a:prstGeom>
          <a:noFill/>
          <a:ln/>
        </p:spPr>
        <p:txBody>
          <a:bodyPr wrap="square" lIns="0" tIns="0" rIns="0" bIns="0" rtlCol="0" anchor="ctr"/>
          <a:lstStyle/>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Refilling train reservoirs from a silo or large container, mainly in workshop maintenance inspections</a:t>
            </a:r>
            <a:endParaRPr lang="en-US" sz="2000"/>
          </a:p>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Exposure histories hard to reconstruct: task and staff changed over the years, records not exhaustive</a:t>
            </a:r>
            <a:endParaRPr lang="en-US" sz="2000"/>
          </a:p>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Historical records of potentially exposed job roles, supplemented by individual questionnaires</a:t>
            </a:r>
            <a:endParaRPr lang="en-US" sz="2000"/>
          </a:p>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Closed refilling system: improved silo closures and sealed connections to train reservoirs</a:t>
            </a:r>
            <a:endParaRPr lang="en-US" sz="2000"/>
          </a:p>
        </p:txBody>
      </p:sp>
      <p:pic>
        <p:nvPicPr>
          <p:cNvPr id="8" name="Image 2" descr="sorra.jpg"/>
          <p:cNvPicPr>
            <a:picLocks noChangeAspect="1"/>
          </p:cNvPicPr>
          <p:nvPr/>
        </p:nvPicPr>
        <p:blipFill>
          <a:blip r:embed="rId5"/>
          <a:stretch>
            <a:fillRect/>
          </a:stretch>
        </p:blipFill>
        <p:spPr>
          <a:xfrm>
            <a:off x="6400800" y="2194560"/>
            <a:ext cx="5212080" cy="293440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8686800" cy="365760"/>
          </a:xfrm>
          <a:prstGeom prst="rect">
            <a:avLst/>
          </a:prstGeom>
          <a:noFill/>
          <a:ln/>
        </p:spPr>
        <p:txBody>
          <a:bodyPr wrap="square" lIns="0" tIns="0" rIns="0" bIns="0" rtlCol="0" anchor="ctr"/>
          <a:lstStyle/>
          <a:p>
            <a:pPr marL="0" indent="0">
              <a:buNone/>
            </a:pPr>
            <a:r>
              <a:rPr lang="en-US" sz="2000" b="1">
                <a:solidFill>
                  <a:srgbClr val="6B6B6B"/>
                </a:solidFill>
                <a:latin typeface="Arial" pitchFamily="34" charset="0"/>
                <a:ea typeface="Arial" pitchFamily="34" charset="-122"/>
                <a:cs typeface="Arial" pitchFamily="34" charset="-120"/>
              </a:rPr>
              <a:t>MATERIALS AND METHODS</a:t>
            </a:r>
            <a:endParaRPr lang="en-US" sz="2000"/>
          </a:p>
        </p:txBody>
      </p:sp>
      <p:sp>
        <p:nvSpPr>
          <p:cNvPr id="3" name="Text 1"/>
          <p:cNvSpPr txBox="1"/>
          <p:nvPr/>
        </p:nvSpPr>
        <p:spPr>
          <a:xfrm>
            <a:off x="548640" y="777240"/>
            <a:ext cx="8778240" cy="548640"/>
          </a:xfrm>
          <a:prstGeom prst="rect">
            <a:avLst/>
          </a:prstGeom>
          <a:noFill/>
          <a:ln/>
        </p:spPr>
        <p:txBody>
          <a:bodyPr wrap="square" lIns="0" tIns="0" rIns="0" bIns="0" rtlCol="0" anchor="ctr"/>
          <a:lstStyle/>
          <a:p>
            <a:pPr marL="0" indent="0">
              <a:buNone/>
            </a:pPr>
            <a:r>
              <a:rPr lang="en-US" sz="2600" b="1">
                <a:solidFill>
                  <a:srgbClr val="4F7A12"/>
                </a:solidFill>
                <a:latin typeface="Arial" pitchFamily="34" charset="0"/>
                <a:ea typeface="Arial" pitchFamily="34" charset="-122"/>
                <a:cs typeface="Arial" pitchFamily="34" charset="-120"/>
              </a:rPr>
              <a:t>Replacing silica-containing sand</a:t>
            </a:r>
            <a:endParaRPr lang="en-US" sz="2600"/>
          </a:p>
        </p:txBody>
      </p:sp>
      <p:pic>
        <p:nvPicPr>
          <p:cNvPr id="4" name="Image 0" descr="logo.png"/>
          <p:cNvPicPr>
            <a:picLocks noChangeAspect="1"/>
          </p:cNvPicPr>
          <p:nvPr/>
        </p:nvPicPr>
        <p:blipFill>
          <a:blip r:embed="rId3"/>
          <a:stretch>
            <a:fillRect/>
          </a:stretch>
        </p:blipFill>
        <p:spPr>
          <a:xfrm>
            <a:off x="10515600" y="228600"/>
            <a:ext cx="1143000" cy="730250"/>
          </a:xfrm>
          <a:prstGeom prst="rect">
            <a:avLst/>
          </a:prstGeom>
        </p:spPr>
      </p:pic>
      <p:pic>
        <p:nvPicPr>
          <p:cNvPr id="5" name="Image 1" descr="uimc.png"/>
          <p:cNvPicPr>
            <a:picLocks noChangeAspect="1"/>
          </p:cNvPicPr>
          <p:nvPr/>
        </p:nvPicPr>
        <p:blipFill>
          <a:blip r:embed="rId4"/>
          <a:stretch>
            <a:fillRect/>
          </a:stretch>
        </p:blipFill>
        <p:spPr>
          <a:xfrm>
            <a:off x="9613087" y="342900"/>
            <a:ext cx="719633" cy="502920"/>
          </a:xfrm>
          <a:prstGeom prst="rect">
            <a:avLst/>
          </a:prstGeom>
        </p:spPr>
      </p:pic>
      <p:sp>
        <p:nvSpPr>
          <p:cNvPr id="7" name="Text 2"/>
          <p:cNvSpPr txBox="1"/>
          <p:nvPr/>
        </p:nvSpPr>
        <p:spPr>
          <a:xfrm>
            <a:off x="548640" y="1554480"/>
            <a:ext cx="11064240" cy="1737360"/>
          </a:xfrm>
          <a:prstGeom prst="rect">
            <a:avLst/>
          </a:prstGeom>
          <a:noFill/>
          <a:ln/>
        </p:spPr>
        <p:txBody>
          <a:bodyPr wrap="square" lIns="0" tIns="0" rIns="0" bIns="0" rtlCol="0" anchor="ctr"/>
          <a:lstStyle/>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Progressive replacement by a calcium silicate-based alternative, after numerous safety and operational tests</a:t>
            </a:r>
            <a:endParaRPr lang="en-US" sz="2000"/>
          </a:p>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Validated on selected train units, then extended to the rest of the rolling stock</a:t>
            </a:r>
            <a:endParaRPr lang="en-US" sz="2000"/>
          </a:p>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Working-procedure changes retained despite the new material</a:t>
            </a:r>
            <a:endParaRPr lang="en-US" sz="2000"/>
          </a:p>
        </p:txBody>
      </p:sp>
      <p:pic>
        <p:nvPicPr>
          <p:cNvPr id="8" name="Image 2" descr="timeline.png"/>
          <p:cNvPicPr>
            <a:picLocks noChangeAspect="1"/>
          </p:cNvPicPr>
          <p:nvPr/>
        </p:nvPicPr>
        <p:blipFill>
          <a:blip r:embed="rId5"/>
          <a:stretch>
            <a:fillRect/>
          </a:stretch>
        </p:blipFill>
        <p:spPr>
          <a:xfrm>
            <a:off x="548640" y="3566160"/>
            <a:ext cx="11064240" cy="247149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8686800" cy="365760"/>
          </a:xfrm>
          <a:prstGeom prst="rect">
            <a:avLst/>
          </a:prstGeom>
          <a:noFill/>
          <a:ln/>
        </p:spPr>
        <p:txBody>
          <a:bodyPr wrap="square" lIns="0" tIns="0" rIns="0" bIns="0" rtlCol="0" anchor="ctr"/>
          <a:lstStyle/>
          <a:p>
            <a:pPr marL="0" indent="0">
              <a:buNone/>
            </a:pPr>
            <a:r>
              <a:rPr lang="en-US" sz="2000" b="1">
                <a:solidFill>
                  <a:srgbClr val="6B6B6B"/>
                </a:solidFill>
                <a:latin typeface="Arial" pitchFamily="34" charset="0"/>
                <a:ea typeface="Arial" pitchFamily="34" charset="-122"/>
                <a:cs typeface="Arial" pitchFamily="34" charset="-120"/>
              </a:rPr>
              <a:t>MATERIALS AND METHODS</a:t>
            </a:r>
            <a:endParaRPr lang="en-US" sz="2000"/>
          </a:p>
        </p:txBody>
      </p:sp>
      <p:sp>
        <p:nvSpPr>
          <p:cNvPr id="3" name="Text 1"/>
          <p:cNvSpPr txBox="1"/>
          <p:nvPr/>
        </p:nvSpPr>
        <p:spPr>
          <a:xfrm>
            <a:off x="548640" y="777240"/>
            <a:ext cx="8778240" cy="548640"/>
          </a:xfrm>
          <a:prstGeom prst="rect">
            <a:avLst/>
          </a:prstGeom>
          <a:noFill/>
          <a:ln/>
        </p:spPr>
        <p:txBody>
          <a:bodyPr wrap="square" lIns="0" tIns="0" rIns="0" bIns="0" rtlCol="0" anchor="ctr"/>
          <a:lstStyle/>
          <a:p>
            <a:pPr marL="0" indent="0">
              <a:buNone/>
            </a:pPr>
            <a:r>
              <a:rPr lang="en-US" sz="2600" b="1">
                <a:solidFill>
                  <a:srgbClr val="4F7A12"/>
                </a:solidFill>
                <a:latin typeface="Arial" pitchFamily="34" charset="0"/>
                <a:ea typeface="Arial" pitchFamily="34" charset="-122"/>
                <a:cs typeface="Arial" pitchFamily="34" charset="-120"/>
              </a:rPr>
              <a:t>Accumulated dust</a:t>
            </a:r>
            <a:endParaRPr lang="en-US" sz="2600"/>
          </a:p>
        </p:txBody>
      </p:sp>
      <p:pic>
        <p:nvPicPr>
          <p:cNvPr id="4" name="Image 0" descr="logo.png"/>
          <p:cNvPicPr>
            <a:picLocks noChangeAspect="1"/>
          </p:cNvPicPr>
          <p:nvPr/>
        </p:nvPicPr>
        <p:blipFill>
          <a:blip r:embed="rId3"/>
          <a:stretch>
            <a:fillRect/>
          </a:stretch>
        </p:blipFill>
        <p:spPr>
          <a:xfrm>
            <a:off x="10515600" y="228600"/>
            <a:ext cx="1143000" cy="730250"/>
          </a:xfrm>
          <a:prstGeom prst="rect">
            <a:avLst/>
          </a:prstGeom>
        </p:spPr>
      </p:pic>
      <p:pic>
        <p:nvPicPr>
          <p:cNvPr id="5" name="Image 1" descr="uimc.png"/>
          <p:cNvPicPr>
            <a:picLocks noChangeAspect="1"/>
          </p:cNvPicPr>
          <p:nvPr/>
        </p:nvPicPr>
        <p:blipFill>
          <a:blip r:embed="rId4"/>
          <a:stretch>
            <a:fillRect/>
          </a:stretch>
        </p:blipFill>
        <p:spPr>
          <a:xfrm>
            <a:off x="9613087" y="342900"/>
            <a:ext cx="719633" cy="502920"/>
          </a:xfrm>
          <a:prstGeom prst="rect">
            <a:avLst/>
          </a:prstGeom>
        </p:spPr>
      </p:pic>
      <p:sp>
        <p:nvSpPr>
          <p:cNvPr id="7" name="Text 2"/>
          <p:cNvSpPr txBox="1"/>
          <p:nvPr/>
        </p:nvSpPr>
        <p:spPr>
          <a:xfrm>
            <a:off x="818801" y="1443303"/>
            <a:ext cx="6766560" cy="4663440"/>
          </a:xfrm>
          <a:prstGeom prst="rect">
            <a:avLst/>
          </a:prstGeom>
          <a:noFill/>
          <a:ln/>
        </p:spPr>
        <p:txBody>
          <a:bodyPr wrap="square" lIns="0" tIns="0" rIns="0" bIns="0" rtlCol="0" anchor="ctr"/>
          <a:lstStyle/>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Low but detectable exposure when cleaning cabinets inside tunnels</a:t>
            </a:r>
            <a:endParaRPr lang="en-US" sz="2000"/>
          </a:p>
          <a:p>
            <a:pPr marL="342900" indent="-342900">
              <a:spcAft>
                <a:spcPts val="1400"/>
              </a:spcAft>
              <a:buSzPct val="100000"/>
              <a:buChar char="•"/>
            </a:pPr>
            <a:r>
              <a:rPr lang="en-US" sz="2000">
                <a:solidFill>
                  <a:srgbClr val="333333"/>
                </a:solidFill>
                <a:latin typeface="Arial" pitchFamily="34" charset="0"/>
                <a:cs typeface="Arial" pitchFamily="34" charset="-120"/>
              </a:rPr>
              <a:t>Communications and railway </a:t>
            </a:r>
            <a:r>
              <a:rPr lang="en-US" sz="2000" err="1">
                <a:solidFill>
                  <a:srgbClr val="333333"/>
                </a:solidFill>
                <a:latin typeface="Arial" pitchFamily="34" charset="0"/>
                <a:cs typeface="Arial" pitchFamily="34" charset="-120"/>
              </a:rPr>
              <a:t>signalling</a:t>
            </a:r>
            <a:r>
              <a:rPr lang="en-US" sz="2000">
                <a:solidFill>
                  <a:srgbClr val="333333"/>
                </a:solidFill>
                <a:latin typeface="Arial" pitchFamily="34" charset="0"/>
                <a:cs typeface="Arial" pitchFamily="34" charset="-120"/>
              </a:rPr>
              <a:t> teams; scheduled cleaning twice a year, always at night and also occasional maintenance work</a:t>
            </a:r>
          </a:p>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Previous practice: blowers, which only moved the dust</a:t>
            </a:r>
            <a:endParaRPr lang="en-US" sz="2000"/>
          </a:p>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Now: vacuum cleaning and damp wiping</a:t>
            </a:r>
            <a:endParaRPr lang="en-US" sz="2000"/>
          </a:p>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Reinforced training and correct use of respiratory protective equipment</a:t>
            </a:r>
            <a:endParaRPr lang="en-US" sz="2000"/>
          </a:p>
        </p:txBody>
      </p:sp>
      <p:pic>
        <p:nvPicPr>
          <p:cNvPr id="8" name="Image 2" descr="pols.jpg"/>
          <p:cNvPicPr>
            <a:picLocks noChangeAspect="1"/>
          </p:cNvPicPr>
          <p:nvPr/>
        </p:nvPicPr>
        <p:blipFill>
          <a:blip r:embed="rId5"/>
          <a:stretch>
            <a:fillRect/>
          </a:stretch>
        </p:blipFill>
        <p:spPr>
          <a:xfrm>
            <a:off x="8138160" y="1554480"/>
            <a:ext cx="2743200" cy="475013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8686800" cy="365760"/>
          </a:xfrm>
          <a:prstGeom prst="rect">
            <a:avLst/>
          </a:prstGeom>
          <a:noFill/>
          <a:ln/>
        </p:spPr>
        <p:txBody>
          <a:bodyPr wrap="square" lIns="0" tIns="0" rIns="0" bIns="0" rtlCol="0" anchor="ctr"/>
          <a:lstStyle/>
          <a:p>
            <a:pPr marL="0" indent="0">
              <a:buNone/>
            </a:pPr>
            <a:r>
              <a:rPr lang="en-US" sz="2000" b="1">
                <a:solidFill>
                  <a:srgbClr val="6B6B6B"/>
                </a:solidFill>
                <a:latin typeface="Arial" pitchFamily="34" charset="0"/>
                <a:ea typeface="Arial" pitchFamily="34" charset="-122"/>
                <a:cs typeface="Arial" pitchFamily="34" charset="-120"/>
              </a:rPr>
              <a:t>MATERIALS AND METHODS</a:t>
            </a:r>
            <a:endParaRPr lang="en-US" sz="2000"/>
          </a:p>
        </p:txBody>
      </p:sp>
      <p:sp>
        <p:nvSpPr>
          <p:cNvPr id="3" name="Text 1"/>
          <p:cNvSpPr txBox="1"/>
          <p:nvPr/>
        </p:nvSpPr>
        <p:spPr>
          <a:xfrm>
            <a:off x="548640" y="777240"/>
            <a:ext cx="8778240" cy="548640"/>
          </a:xfrm>
          <a:prstGeom prst="rect">
            <a:avLst/>
          </a:prstGeom>
          <a:noFill/>
          <a:ln/>
        </p:spPr>
        <p:txBody>
          <a:bodyPr wrap="square" lIns="0" tIns="0" rIns="0" bIns="0" rtlCol="0" anchor="ctr"/>
          <a:lstStyle/>
          <a:p>
            <a:pPr marL="0" indent="0">
              <a:buNone/>
            </a:pPr>
            <a:r>
              <a:rPr lang="en-US" sz="2600" b="1">
                <a:solidFill>
                  <a:srgbClr val="4F7A12"/>
                </a:solidFill>
                <a:latin typeface="Arial" pitchFamily="34" charset="0"/>
                <a:ea typeface="Arial" pitchFamily="34" charset="-122"/>
                <a:cs typeface="Arial" pitchFamily="34" charset="-120"/>
              </a:rPr>
              <a:t>Health surveillance: identifying exposed workers</a:t>
            </a:r>
            <a:endParaRPr lang="en-US" sz="2600"/>
          </a:p>
        </p:txBody>
      </p:sp>
      <p:pic>
        <p:nvPicPr>
          <p:cNvPr id="4" name="Image 0" descr="logo.png"/>
          <p:cNvPicPr>
            <a:picLocks noChangeAspect="1"/>
          </p:cNvPicPr>
          <p:nvPr/>
        </p:nvPicPr>
        <p:blipFill>
          <a:blip r:embed="rId3"/>
          <a:stretch>
            <a:fillRect/>
          </a:stretch>
        </p:blipFill>
        <p:spPr>
          <a:xfrm>
            <a:off x="10515600" y="228600"/>
            <a:ext cx="1143000" cy="730250"/>
          </a:xfrm>
          <a:prstGeom prst="rect">
            <a:avLst/>
          </a:prstGeom>
        </p:spPr>
      </p:pic>
      <p:pic>
        <p:nvPicPr>
          <p:cNvPr id="5" name="Image 1" descr="uimc.png"/>
          <p:cNvPicPr>
            <a:picLocks noChangeAspect="1"/>
          </p:cNvPicPr>
          <p:nvPr/>
        </p:nvPicPr>
        <p:blipFill>
          <a:blip r:embed="rId4"/>
          <a:stretch>
            <a:fillRect/>
          </a:stretch>
        </p:blipFill>
        <p:spPr>
          <a:xfrm>
            <a:off x="9613087" y="342900"/>
            <a:ext cx="719633" cy="502920"/>
          </a:xfrm>
          <a:prstGeom prst="rect">
            <a:avLst/>
          </a:prstGeom>
        </p:spPr>
      </p:pic>
      <p:sp>
        <p:nvSpPr>
          <p:cNvPr id="7" name="Text 2"/>
          <p:cNvSpPr txBox="1"/>
          <p:nvPr/>
        </p:nvSpPr>
        <p:spPr>
          <a:xfrm>
            <a:off x="548640" y="1645920"/>
            <a:ext cx="6675120" cy="4663440"/>
          </a:xfrm>
          <a:prstGeom prst="rect">
            <a:avLst/>
          </a:prstGeom>
          <a:noFill/>
          <a:ln/>
        </p:spPr>
        <p:txBody>
          <a:bodyPr wrap="square" lIns="0" tIns="0" rIns="0" bIns="0" rtlCol="0" anchor="ctr"/>
          <a:lstStyle/>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Exposed and formerly exposed workers identified through managers, historical records and employment documents</a:t>
            </a:r>
            <a:endParaRPr lang="en-US" sz="2000"/>
          </a:p>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High internal staff mobility: formerly exposed workers may now be in any area of the company</a:t>
            </a:r>
            <a:endParaRPr lang="en-US" sz="2000"/>
          </a:p>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Detailed occupational history collected with Microsoft Forms, one questionnaire per source of exposure</a:t>
            </a:r>
            <a:endParaRPr lang="en-US" sz="2000"/>
          </a:p>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Individual exposure index (IEI): exposure periods converted to equivalent working days, giving cumulative years of exposure</a:t>
            </a:r>
            <a:endParaRPr lang="en-US" sz="2000"/>
          </a:p>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Surveillance frequency follows the Spanish Ministry of Health silicosis protocol</a:t>
            </a:r>
            <a:endParaRPr lang="en-US" sz="2000"/>
          </a:p>
        </p:txBody>
      </p:sp>
      <p:sp>
        <p:nvSpPr>
          <p:cNvPr id="8" name="Shape 3"/>
          <p:cNvSpPr/>
          <p:nvPr/>
        </p:nvSpPr>
        <p:spPr>
          <a:xfrm>
            <a:off x="7772400" y="2103120"/>
            <a:ext cx="3840480" cy="3840480"/>
          </a:xfrm>
          <a:prstGeom prst="roundRect">
            <a:avLst>
              <a:gd name="adj" fmla="val 2381"/>
            </a:avLst>
          </a:prstGeom>
          <a:solidFill>
            <a:srgbClr val="EEF5DC"/>
          </a:solidFill>
          <a:ln w="12700">
            <a:solidFill>
              <a:srgbClr val="EEF5DC"/>
            </a:solidFill>
            <a:prstDash val="solid"/>
          </a:ln>
        </p:spPr>
        <p:txBody>
          <a:bodyPr/>
          <a:lstStyle/>
          <a:p>
            <a:endParaRPr lang="ca-ES"/>
          </a:p>
        </p:txBody>
      </p:sp>
      <p:sp>
        <p:nvSpPr>
          <p:cNvPr id="9" name="Shape 4"/>
          <p:cNvSpPr/>
          <p:nvPr/>
        </p:nvSpPr>
        <p:spPr>
          <a:xfrm>
            <a:off x="8001000" y="2377440"/>
            <a:ext cx="3383280" cy="2011680"/>
          </a:xfrm>
          <a:prstGeom prst="roundRect">
            <a:avLst>
              <a:gd name="adj" fmla="val 4545"/>
            </a:avLst>
          </a:prstGeom>
          <a:solidFill>
            <a:srgbClr val="FFFFFF"/>
          </a:solidFill>
          <a:ln w="12700">
            <a:solidFill>
              <a:srgbClr val="FFFFFF"/>
            </a:solidFill>
            <a:prstDash val="solid"/>
          </a:ln>
        </p:spPr>
        <p:txBody>
          <a:bodyPr/>
          <a:lstStyle/>
          <a:p>
            <a:endParaRPr lang="ca-ES"/>
          </a:p>
        </p:txBody>
      </p:sp>
      <p:sp>
        <p:nvSpPr>
          <p:cNvPr id="11" name="Text 5"/>
          <p:cNvSpPr txBox="1"/>
          <p:nvPr/>
        </p:nvSpPr>
        <p:spPr>
          <a:xfrm>
            <a:off x="7955280" y="4663440"/>
            <a:ext cx="3474720" cy="457200"/>
          </a:xfrm>
          <a:prstGeom prst="rect">
            <a:avLst/>
          </a:prstGeom>
          <a:noFill/>
          <a:ln/>
        </p:spPr>
        <p:txBody>
          <a:bodyPr wrap="square" lIns="0" tIns="0" rIns="0" bIns="0" rtlCol="0" anchor="ctr"/>
          <a:lstStyle/>
          <a:p>
            <a:pPr marL="0" indent="0" algn="ctr">
              <a:buNone/>
            </a:pPr>
            <a:r>
              <a:rPr lang="en-US" sz="2000" b="1">
                <a:solidFill>
                  <a:srgbClr val="4F7A12"/>
                </a:solidFill>
                <a:latin typeface="Arial" pitchFamily="34" charset="0"/>
                <a:ea typeface="Arial" pitchFamily="34" charset="-122"/>
                <a:cs typeface="Arial" pitchFamily="34" charset="-120"/>
              </a:rPr>
              <a:t>3 specific questionnaires</a:t>
            </a:r>
            <a:endParaRPr lang="en-US" sz="2000"/>
          </a:p>
        </p:txBody>
      </p:sp>
      <p:sp>
        <p:nvSpPr>
          <p:cNvPr id="12" name="Text 6"/>
          <p:cNvSpPr txBox="1"/>
          <p:nvPr/>
        </p:nvSpPr>
        <p:spPr>
          <a:xfrm>
            <a:off x="7955280" y="5166360"/>
            <a:ext cx="3474720" cy="457200"/>
          </a:xfrm>
          <a:prstGeom prst="rect">
            <a:avLst/>
          </a:prstGeom>
          <a:noFill/>
          <a:ln/>
        </p:spPr>
        <p:txBody>
          <a:bodyPr wrap="square" lIns="0" tIns="0" rIns="0" bIns="0" rtlCol="0" anchor="ctr"/>
          <a:lstStyle/>
          <a:p>
            <a:pPr marL="0" indent="0" algn="ctr">
              <a:buNone/>
            </a:pPr>
            <a:r>
              <a:rPr lang="en-US" sz="1700">
                <a:solidFill>
                  <a:srgbClr val="6B6B6B"/>
                </a:solidFill>
                <a:latin typeface="Arial" pitchFamily="34" charset="0"/>
                <a:ea typeface="Arial" pitchFamily="34" charset="-122"/>
                <a:cs typeface="Arial" pitchFamily="34" charset="-120"/>
              </a:rPr>
              <a:t>Ballast · Sand · Dust</a:t>
            </a:r>
            <a:endParaRPr lang="en-US" sz="1700"/>
          </a:p>
        </p:txBody>
      </p:sp>
      <p:grpSp>
        <p:nvGrpSpPr>
          <p:cNvPr id="15" name="Agrupa 14">
            <a:extLst>
              <a:ext uri="{FF2B5EF4-FFF2-40B4-BE49-F238E27FC236}">
                <a16:creationId xmlns:a16="http://schemas.microsoft.com/office/drawing/2014/main" id="{98CD2F0D-31A3-64D2-1E57-0C405E6B8286}"/>
              </a:ext>
            </a:extLst>
          </p:cNvPr>
          <p:cNvGrpSpPr/>
          <p:nvPr/>
        </p:nvGrpSpPr>
        <p:grpSpPr>
          <a:xfrm>
            <a:off x="8094525" y="2530856"/>
            <a:ext cx="3325445" cy="1719023"/>
            <a:chOff x="8097969" y="2473709"/>
            <a:chExt cx="3509026" cy="1832280"/>
          </a:xfrm>
        </p:grpSpPr>
        <p:pic>
          <p:nvPicPr>
            <p:cNvPr id="13" name="Imatge 12">
              <a:extLst>
                <a:ext uri="{FF2B5EF4-FFF2-40B4-BE49-F238E27FC236}">
                  <a16:creationId xmlns:a16="http://schemas.microsoft.com/office/drawing/2014/main" id="{06CFD431-2DE6-4E0E-8972-54350C3E0753}"/>
                </a:ext>
              </a:extLst>
            </p:cNvPr>
            <p:cNvPicPr>
              <a:picLocks noChangeAspect="1"/>
            </p:cNvPicPr>
            <p:nvPr/>
          </p:nvPicPr>
          <p:blipFill>
            <a:blip r:embed="rId5"/>
            <a:stretch>
              <a:fillRect/>
            </a:stretch>
          </p:blipFill>
          <p:spPr>
            <a:xfrm>
              <a:off x="8097969" y="2473709"/>
              <a:ext cx="1991608" cy="1832280"/>
            </a:xfrm>
            <a:prstGeom prst="rect">
              <a:avLst/>
            </a:prstGeom>
          </p:spPr>
        </p:pic>
        <p:sp>
          <p:nvSpPr>
            <p:cNvPr id="14" name="QuadreDeText 13">
              <a:extLst>
                <a:ext uri="{FF2B5EF4-FFF2-40B4-BE49-F238E27FC236}">
                  <a16:creationId xmlns:a16="http://schemas.microsoft.com/office/drawing/2014/main" id="{55B3148B-5C21-A2D8-7BAA-72DE43F06F8F}"/>
                </a:ext>
              </a:extLst>
            </p:cNvPr>
            <p:cNvSpPr txBox="1"/>
            <p:nvPr/>
          </p:nvSpPr>
          <p:spPr>
            <a:xfrm>
              <a:off x="10053212" y="3075705"/>
              <a:ext cx="1553783" cy="646331"/>
            </a:xfrm>
            <a:prstGeom prst="rect">
              <a:avLst/>
            </a:prstGeom>
            <a:noFill/>
          </p:spPr>
          <p:txBody>
            <a:bodyPr wrap="square" rtlCol="0">
              <a:spAutoFit/>
            </a:bodyPr>
            <a:lstStyle/>
            <a:p>
              <a:r>
                <a:rPr lang="es-ES" sz="3600" err="1"/>
                <a:t>Forms</a:t>
              </a:r>
              <a:endParaRPr lang="ca-ES" sz="360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8686800" cy="365760"/>
          </a:xfrm>
          <a:prstGeom prst="rect">
            <a:avLst/>
          </a:prstGeom>
          <a:noFill/>
          <a:ln/>
        </p:spPr>
        <p:txBody>
          <a:bodyPr wrap="square" lIns="0" tIns="0" rIns="0" bIns="0" rtlCol="0" anchor="ctr"/>
          <a:lstStyle/>
          <a:p>
            <a:pPr marL="0" indent="0">
              <a:buNone/>
            </a:pPr>
            <a:r>
              <a:rPr lang="en-US" sz="2000" b="1">
                <a:solidFill>
                  <a:srgbClr val="6B6B6B"/>
                </a:solidFill>
                <a:latin typeface="Arial" pitchFamily="34" charset="0"/>
                <a:ea typeface="Arial" pitchFamily="34" charset="-122"/>
                <a:cs typeface="Arial" pitchFamily="34" charset="-120"/>
              </a:rPr>
              <a:t>MATERIALS AND METHODS</a:t>
            </a:r>
            <a:endParaRPr lang="en-US" sz="2000"/>
          </a:p>
        </p:txBody>
      </p:sp>
      <p:sp>
        <p:nvSpPr>
          <p:cNvPr id="3" name="Text 1"/>
          <p:cNvSpPr txBox="1"/>
          <p:nvPr/>
        </p:nvSpPr>
        <p:spPr>
          <a:xfrm>
            <a:off x="548640" y="777240"/>
            <a:ext cx="8778240" cy="548640"/>
          </a:xfrm>
          <a:prstGeom prst="rect">
            <a:avLst/>
          </a:prstGeom>
          <a:noFill/>
          <a:ln/>
        </p:spPr>
        <p:txBody>
          <a:bodyPr wrap="square" lIns="0" tIns="0" rIns="0" bIns="0" rtlCol="0" anchor="ctr"/>
          <a:lstStyle/>
          <a:p>
            <a:pPr marL="0" indent="0">
              <a:buNone/>
            </a:pPr>
            <a:r>
              <a:rPr lang="en-US" sz="2600" b="1">
                <a:solidFill>
                  <a:srgbClr val="4F7A12"/>
                </a:solidFill>
                <a:latin typeface="Arial" pitchFamily="34" charset="0"/>
                <a:ea typeface="Arial" pitchFamily="34" charset="-122"/>
                <a:cs typeface="Arial" pitchFamily="34" charset="-120"/>
              </a:rPr>
              <a:t>Health surveillance protocol</a:t>
            </a:r>
            <a:endParaRPr lang="en-US" sz="2600"/>
          </a:p>
        </p:txBody>
      </p:sp>
      <p:pic>
        <p:nvPicPr>
          <p:cNvPr id="4" name="Image 0" descr="logo.png"/>
          <p:cNvPicPr>
            <a:picLocks noChangeAspect="1"/>
          </p:cNvPicPr>
          <p:nvPr/>
        </p:nvPicPr>
        <p:blipFill>
          <a:blip r:embed="rId3"/>
          <a:stretch>
            <a:fillRect/>
          </a:stretch>
        </p:blipFill>
        <p:spPr>
          <a:xfrm>
            <a:off x="10515600" y="228600"/>
            <a:ext cx="1143000" cy="730250"/>
          </a:xfrm>
          <a:prstGeom prst="rect">
            <a:avLst/>
          </a:prstGeom>
        </p:spPr>
      </p:pic>
      <p:pic>
        <p:nvPicPr>
          <p:cNvPr id="5" name="Image 1" descr="uimc.png"/>
          <p:cNvPicPr>
            <a:picLocks noChangeAspect="1"/>
          </p:cNvPicPr>
          <p:nvPr/>
        </p:nvPicPr>
        <p:blipFill>
          <a:blip r:embed="rId4"/>
          <a:stretch>
            <a:fillRect/>
          </a:stretch>
        </p:blipFill>
        <p:spPr>
          <a:xfrm>
            <a:off x="9613087" y="342900"/>
            <a:ext cx="719633" cy="502920"/>
          </a:xfrm>
          <a:prstGeom prst="rect">
            <a:avLst/>
          </a:prstGeom>
        </p:spPr>
      </p:pic>
      <p:sp>
        <p:nvSpPr>
          <p:cNvPr id="7" name="Shape 2"/>
          <p:cNvSpPr/>
          <p:nvPr/>
        </p:nvSpPr>
        <p:spPr>
          <a:xfrm>
            <a:off x="548640" y="1600200"/>
            <a:ext cx="4937760" cy="1234440"/>
          </a:xfrm>
          <a:prstGeom prst="roundRect">
            <a:avLst>
              <a:gd name="adj" fmla="val 7407"/>
            </a:avLst>
          </a:prstGeom>
          <a:solidFill>
            <a:srgbClr val="EEF5DC"/>
          </a:solidFill>
          <a:ln w="12700">
            <a:solidFill>
              <a:srgbClr val="EEF5DC"/>
            </a:solidFill>
            <a:prstDash val="solid"/>
          </a:ln>
        </p:spPr>
        <p:txBody>
          <a:bodyPr/>
          <a:lstStyle/>
          <a:p>
            <a:endParaRPr lang="ca-ES"/>
          </a:p>
        </p:txBody>
      </p:sp>
      <p:sp>
        <p:nvSpPr>
          <p:cNvPr id="8" name="Text 3"/>
          <p:cNvSpPr txBox="1"/>
          <p:nvPr/>
        </p:nvSpPr>
        <p:spPr>
          <a:xfrm>
            <a:off x="777240" y="1709928"/>
            <a:ext cx="4480560" cy="411480"/>
          </a:xfrm>
          <a:prstGeom prst="rect">
            <a:avLst/>
          </a:prstGeom>
          <a:noFill/>
          <a:ln/>
        </p:spPr>
        <p:txBody>
          <a:bodyPr wrap="square" lIns="0" tIns="0" rIns="0" bIns="0" rtlCol="0" anchor="ctr"/>
          <a:lstStyle/>
          <a:p>
            <a:pPr marL="0" indent="0">
              <a:buNone/>
            </a:pPr>
            <a:r>
              <a:rPr lang="en-US" sz="1900" b="1">
                <a:solidFill>
                  <a:srgbClr val="4F7A12"/>
                </a:solidFill>
                <a:latin typeface="Arial" pitchFamily="34" charset="0"/>
                <a:ea typeface="Arial" pitchFamily="34" charset="-122"/>
                <a:cs typeface="Arial" pitchFamily="34" charset="-120"/>
              </a:rPr>
              <a:t>Annual nursing appointment</a:t>
            </a:r>
            <a:endParaRPr lang="en-US" sz="1900"/>
          </a:p>
        </p:txBody>
      </p:sp>
      <p:sp>
        <p:nvSpPr>
          <p:cNvPr id="9" name="Text 4"/>
          <p:cNvSpPr txBox="1"/>
          <p:nvPr/>
        </p:nvSpPr>
        <p:spPr>
          <a:xfrm>
            <a:off x="777240" y="2148840"/>
            <a:ext cx="4480560" cy="594360"/>
          </a:xfrm>
          <a:prstGeom prst="rect">
            <a:avLst/>
          </a:prstGeom>
          <a:noFill/>
          <a:ln/>
        </p:spPr>
        <p:txBody>
          <a:bodyPr wrap="square" lIns="0" tIns="0" rIns="0" bIns="0" rtlCol="0" anchor="t"/>
          <a:lstStyle/>
          <a:p>
            <a:pPr marL="342900" indent="-342900">
              <a:spcAft>
                <a:spcPts val="300"/>
              </a:spcAft>
              <a:buSzPct val="100000"/>
              <a:buChar char="•"/>
            </a:pPr>
            <a:r>
              <a:rPr lang="en-US" sz="1600">
                <a:solidFill>
                  <a:srgbClr val="333333"/>
                </a:solidFill>
                <a:latin typeface="Arial" pitchFamily="34" charset="0"/>
                <a:ea typeface="Arial" pitchFamily="34" charset="-122"/>
                <a:cs typeface="Arial" pitchFamily="34" charset="-120"/>
              </a:rPr>
              <a:t>Weight, height, blood pressure</a:t>
            </a:r>
            <a:endParaRPr lang="en-US" sz="1600"/>
          </a:p>
          <a:p>
            <a:pPr marL="342900" indent="-342900">
              <a:spcAft>
                <a:spcPts val="300"/>
              </a:spcAft>
              <a:buSzPct val="100000"/>
              <a:buChar char="•"/>
            </a:pPr>
            <a:r>
              <a:rPr lang="en-US" sz="1600">
                <a:solidFill>
                  <a:srgbClr val="333333"/>
                </a:solidFill>
                <a:latin typeface="Arial" pitchFamily="34" charset="0"/>
                <a:ea typeface="Arial" pitchFamily="34" charset="-122"/>
                <a:cs typeface="Arial" pitchFamily="34" charset="-120"/>
              </a:rPr>
              <a:t>Spirometry</a:t>
            </a:r>
            <a:endParaRPr lang="en-US" sz="1600"/>
          </a:p>
        </p:txBody>
      </p:sp>
      <p:sp>
        <p:nvSpPr>
          <p:cNvPr id="10" name="Shape 5"/>
          <p:cNvSpPr/>
          <p:nvPr/>
        </p:nvSpPr>
        <p:spPr>
          <a:xfrm>
            <a:off x="548640" y="2926080"/>
            <a:ext cx="4937760" cy="1691640"/>
          </a:xfrm>
          <a:prstGeom prst="roundRect">
            <a:avLst>
              <a:gd name="adj" fmla="val 5405"/>
            </a:avLst>
          </a:prstGeom>
          <a:solidFill>
            <a:srgbClr val="EEF5DC"/>
          </a:solidFill>
          <a:ln w="12700">
            <a:solidFill>
              <a:srgbClr val="EEF5DC"/>
            </a:solidFill>
            <a:prstDash val="solid"/>
          </a:ln>
        </p:spPr>
        <p:txBody>
          <a:bodyPr/>
          <a:lstStyle/>
          <a:p>
            <a:endParaRPr lang="ca-ES"/>
          </a:p>
        </p:txBody>
      </p:sp>
      <p:sp>
        <p:nvSpPr>
          <p:cNvPr id="11" name="Text 6"/>
          <p:cNvSpPr txBox="1"/>
          <p:nvPr/>
        </p:nvSpPr>
        <p:spPr>
          <a:xfrm>
            <a:off x="777240" y="3035808"/>
            <a:ext cx="4480560" cy="411480"/>
          </a:xfrm>
          <a:prstGeom prst="rect">
            <a:avLst/>
          </a:prstGeom>
          <a:noFill/>
          <a:ln/>
        </p:spPr>
        <p:txBody>
          <a:bodyPr wrap="square" lIns="0" tIns="0" rIns="0" bIns="0" rtlCol="0" anchor="ctr"/>
          <a:lstStyle/>
          <a:p>
            <a:pPr marL="0" indent="0">
              <a:buNone/>
            </a:pPr>
            <a:r>
              <a:rPr lang="en-US" sz="1900" b="1">
                <a:solidFill>
                  <a:srgbClr val="4F7A12"/>
                </a:solidFill>
                <a:latin typeface="Arial" pitchFamily="34" charset="0"/>
                <a:ea typeface="Arial" pitchFamily="34" charset="-122"/>
                <a:cs typeface="Arial" pitchFamily="34" charset="-120"/>
              </a:rPr>
              <a:t>Annual medical appointment</a:t>
            </a:r>
            <a:endParaRPr lang="en-US" sz="1900"/>
          </a:p>
        </p:txBody>
      </p:sp>
      <p:sp>
        <p:nvSpPr>
          <p:cNvPr id="12" name="Text 7"/>
          <p:cNvSpPr txBox="1"/>
          <p:nvPr/>
        </p:nvSpPr>
        <p:spPr>
          <a:xfrm>
            <a:off x="777240" y="3474720"/>
            <a:ext cx="4480560" cy="1051560"/>
          </a:xfrm>
          <a:prstGeom prst="rect">
            <a:avLst/>
          </a:prstGeom>
          <a:noFill/>
          <a:ln/>
        </p:spPr>
        <p:txBody>
          <a:bodyPr wrap="square" lIns="0" tIns="0" rIns="0" bIns="0" rtlCol="0" anchor="t"/>
          <a:lstStyle/>
          <a:p>
            <a:pPr marL="342900" indent="-342900">
              <a:spcAft>
                <a:spcPts val="300"/>
              </a:spcAft>
              <a:buSzPct val="100000"/>
              <a:buChar char="•"/>
            </a:pPr>
            <a:r>
              <a:rPr lang="en-US" sz="1600">
                <a:solidFill>
                  <a:srgbClr val="333333"/>
                </a:solidFill>
                <a:latin typeface="Arial" pitchFamily="34" charset="0"/>
                <a:ea typeface="Arial" pitchFamily="34" charset="-122"/>
                <a:cs typeface="Arial" pitchFamily="34" charset="-120"/>
              </a:rPr>
              <a:t>Medical history and new symptoms</a:t>
            </a:r>
            <a:endParaRPr lang="en-US" sz="1600"/>
          </a:p>
          <a:p>
            <a:pPr marL="342900" indent="-342900">
              <a:spcAft>
                <a:spcPts val="300"/>
              </a:spcAft>
              <a:buSzPct val="100000"/>
              <a:buChar char="•"/>
            </a:pPr>
            <a:r>
              <a:rPr lang="en-US" sz="1600">
                <a:solidFill>
                  <a:srgbClr val="333333"/>
                </a:solidFill>
                <a:latin typeface="Arial" pitchFamily="34" charset="0"/>
                <a:ea typeface="Arial" pitchFamily="34" charset="-122"/>
                <a:cs typeface="Arial" pitchFamily="34" charset="-120"/>
              </a:rPr>
              <a:t>Respiratory auscultation</a:t>
            </a:r>
            <a:endParaRPr lang="en-US" sz="1600"/>
          </a:p>
          <a:p>
            <a:pPr marL="342900" indent="-342900">
              <a:spcAft>
                <a:spcPts val="300"/>
              </a:spcAft>
              <a:buSzPct val="100000"/>
              <a:buChar char="•"/>
            </a:pPr>
            <a:r>
              <a:rPr lang="en-US" sz="1600">
                <a:solidFill>
                  <a:srgbClr val="333333"/>
                </a:solidFill>
                <a:latin typeface="Arial" pitchFamily="34" charset="0"/>
                <a:ea typeface="Arial" pitchFamily="34" charset="-122"/>
                <a:cs typeface="Arial" pitchFamily="34" charset="-120"/>
              </a:rPr>
              <a:t>Assessment of spirometry results</a:t>
            </a:r>
            <a:endParaRPr lang="en-US" sz="1600"/>
          </a:p>
          <a:p>
            <a:pPr marL="342900" indent="-342900">
              <a:spcAft>
                <a:spcPts val="300"/>
              </a:spcAft>
              <a:buSzPct val="100000"/>
              <a:buChar char="•"/>
            </a:pPr>
            <a:r>
              <a:rPr lang="en-US" sz="1600">
                <a:solidFill>
                  <a:srgbClr val="333333"/>
                </a:solidFill>
                <a:latin typeface="Arial" pitchFamily="34" charset="0"/>
                <a:ea typeface="Arial" pitchFamily="34" charset="-122"/>
                <a:cs typeface="Arial" pitchFamily="34" charset="-120"/>
              </a:rPr>
              <a:t>Digital clubbing examination</a:t>
            </a:r>
            <a:endParaRPr lang="en-US" sz="1600"/>
          </a:p>
        </p:txBody>
      </p:sp>
      <p:sp>
        <p:nvSpPr>
          <p:cNvPr id="13" name="Shape 8"/>
          <p:cNvSpPr/>
          <p:nvPr/>
        </p:nvSpPr>
        <p:spPr>
          <a:xfrm>
            <a:off x="548640" y="4709160"/>
            <a:ext cx="4937760" cy="1234440"/>
          </a:xfrm>
          <a:prstGeom prst="roundRect">
            <a:avLst>
              <a:gd name="adj" fmla="val 7407"/>
            </a:avLst>
          </a:prstGeom>
          <a:solidFill>
            <a:srgbClr val="EEF5DC"/>
          </a:solidFill>
          <a:ln w="12700">
            <a:solidFill>
              <a:srgbClr val="EEF5DC"/>
            </a:solidFill>
            <a:prstDash val="solid"/>
          </a:ln>
        </p:spPr>
        <p:txBody>
          <a:bodyPr/>
          <a:lstStyle/>
          <a:p>
            <a:endParaRPr lang="ca-ES"/>
          </a:p>
        </p:txBody>
      </p:sp>
      <p:sp>
        <p:nvSpPr>
          <p:cNvPr id="14" name="Text 9"/>
          <p:cNvSpPr txBox="1"/>
          <p:nvPr/>
        </p:nvSpPr>
        <p:spPr>
          <a:xfrm>
            <a:off x="777240" y="4818888"/>
            <a:ext cx="4480560" cy="411480"/>
          </a:xfrm>
          <a:prstGeom prst="rect">
            <a:avLst/>
          </a:prstGeom>
          <a:noFill/>
          <a:ln/>
        </p:spPr>
        <p:txBody>
          <a:bodyPr wrap="square" lIns="0" tIns="0" rIns="0" bIns="0" rtlCol="0" anchor="ctr"/>
          <a:lstStyle/>
          <a:p>
            <a:pPr marL="0" indent="0">
              <a:buNone/>
            </a:pPr>
            <a:r>
              <a:rPr lang="en-US" sz="1900" b="1">
                <a:solidFill>
                  <a:srgbClr val="4F7A12"/>
                </a:solidFill>
                <a:latin typeface="Arial" pitchFamily="34" charset="0"/>
                <a:ea typeface="Arial" pitchFamily="34" charset="-122"/>
                <a:cs typeface="Arial" pitchFamily="34" charset="-120"/>
              </a:rPr>
              <a:t>Chest X-ray</a:t>
            </a:r>
            <a:endParaRPr lang="en-US" sz="1900"/>
          </a:p>
        </p:txBody>
      </p:sp>
      <p:sp>
        <p:nvSpPr>
          <p:cNvPr id="15" name="Text 10"/>
          <p:cNvSpPr txBox="1"/>
          <p:nvPr/>
        </p:nvSpPr>
        <p:spPr>
          <a:xfrm>
            <a:off x="777240" y="5257800"/>
            <a:ext cx="4480560" cy="594360"/>
          </a:xfrm>
          <a:prstGeom prst="rect">
            <a:avLst/>
          </a:prstGeom>
          <a:noFill/>
          <a:ln/>
        </p:spPr>
        <p:txBody>
          <a:bodyPr wrap="square" lIns="0" tIns="0" rIns="0" bIns="0" rtlCol="0" anchor="t"/>
          <a:lstStyle/>
          <a:p>
            <a:pPr marL="342900" indent="-342900">
              <a:spcAft>
                <a:spcPts val="300"/>
              </a:spcAft>
              <a:buSzPct val="100000"/>
              <a:buChar char="•"/>
            </a:pPr>
            <a:r>
              <a:rPr lang="en-US" sz="1600">
                <a:solidFill>
                  <a:srgbClr val="333333"/>
                </a:solidFill>
                <a:latin typeface="Arial" pitchFamily="34" charset="0"/>
                <a:ea typeface="Arial" pitchFamily="34" charset="-122"/>
                <a:cs typeface="Arial" pitchFamily="34" charset="-120"/>
              </a:rPr>
              <a:t>Every 1, 2 or 3 years</a:t>
            </a:r>
            <a:endParaRPr lang="en-US" sz="1600"/>
          </a:p>
          <a:p>
            <a:pPr marL="342900" indent="-342900">
              <a:spcAft>
                <a:spcPts val="300"/>
              </a:spcAft>
              <a:buSzPct val="100000"/>
              <a:buChar char="•"/>
            </a:pPr>
            <a:r>
              <a:rPr lang="en-US" sz="1600">
                <a:solidFill>
                  <a:srgbClr val="333333"/>
                </a:solidFill>
                <a:latin typeface="Arial" pitchFamily="34" charset="0"/>
                <a:ea typeface="Arial" pitchFamily="34" charset="-122"/>
                <a:cs typeface="Arial" pitchFamily="34" charset="-120"/>
              </a:rPr>
              <a:t>Depending on exposure criteria (table)</a:t>
            </a:r>
            <a:endParaRPr lang="en-US" sz="1600"/>
          </a:p>
        </p:txBody>
      </p:sp>
      <p:sp>
        <p:nvSpPr>
          <p:cNvPr id="16" name="Text 11"/>
          <p:cNvSpPr txBox="1"/>
          <p:nvPr/>
        </p:nvSpPr>
        <p:spPr>
          <a:xfrm>
            <a:off x="4398497" y="6028808"/>
            <a:ext cx="4402628" cy="548640"/>
          </a:xfrm>
          <a:prstGeom prst="rect">
            <a:avLst/>
          </a:prstGeom>
          <a:noFill/>
          <a:ln/>
        </p:spPr>
        <p:txBody>
          <a:bodyPr wrap="square" lIns="0" tIns="0" rIns="0" bIns="0" rtlCol="0" anchor="ctr"/>
          <a:lstStyle/>
          <a:p>
            <a:pPr marL="0" indent="0" algn="ctr">
              <a:buNone/>
            </a:pPr>
            <a:r>
              <a:rPr lang="en-US" sz="1500" b="1">
                <a:solidFill>
                  <a:srgbClr val="800020"/>
                </a:solidFill>
                <a:latin typeface="Arial" pitchFamily="34" charset="0"/>
                <a:ea typeface="Arial" pitchFamily="34" charset="-122"/>
                <a:cs typeface="Arial" pitchFamily="34" charset="-120"/>
              </a:rPr>
              <a:t>If any abnormality is detected: additional tests or referral to a pulmonology specialist</a:t>
            </a:r>
            <a:endParaRPr lang="en-US" sz="1500"/>
          </a:p>
        </p:txBody>
      </p:sp>
      <p:pic>
        <p:nvPicPr>
          <p:cNvPr id="17" name="Image 2" descr="/mnt/user-data/uploads/Imatge_A.png"/>
          <p:cNvPicPr>
            <a:picLocks noChangeAspect="1"/>
          </p:cNvPicPr>
          <p:nvPr/>
        </p:nvPicPr>
        <p:blipFill>
          <a:blip r:embed="rId5"/>
          <a:stretch>
            <a:fillRect/>
          </a:stretch>
        </p:blipFill>
        <p:spPr>
          <a:xfrm>
            <a:off x="5852160" y="2514600"/>
            <a:ext cx="5760720" cy="2880360"/>
          </a:xfrm>
          <a:prstGeom prst="rect">
            <a:avLst/>
          </a:prstGeom>
        </p:spPr>
      </p:pic>
      <p:sp>
        <p:nvSpPr>
          <p:cNvPr id="18" name="Shape 12"/>
          <p:cNvSpPr/>
          <p:nvPr/>
        </p:nvSpPr>
        <p:spPr>
          <a:xfrm>
            <a:off x="10284732" y="2693202"/>
            <a:ext cx="1526234" cy="2662791"/>
          </a:xfrm>
          <a:prstGeom prst="ellipse">
            <a:avLst/>
          </a:prstGeom>
          <a:solidFill>
            <a:srgbClr val="FFFFFF">
              <a:alpha val="0"/>
            </a:srgbClr>
          </a:solidFill>
          <a:ln w="50800">
            <a:solidFill>
              <a:srgbClr val="800020"/>
            </a:solidFill>
            <a:prstDash val="solid"/>
          </a:ln>
        </p:spPr>
        <p:txBody>
          <a:bodyPr/>
          <a:lstStyle/>
          <a:p>
            <a:endParaRPr lang="ca-E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8686800" cy="365760"/>
          </a:xfrm>
          <a:prstGeom prst="rect">
            <a:avLst/>
          </a:prstGeom>
          <a:noFill/>
          <a:ln/>
        </p:spPr>
        <p:txBody>
          <a:bodyPr wrap="square" lIns="0" tIns="0" rIns="0" bIns="0" rtlCol="0" anchor="ctr"/>
          <a:lstStyle/>
          <a:p>
            <a:pPr marL="0" indent="0">
              <a:buNone/>
            </a:pPr>
            <a:r>
              <a:rPr lang="en-US" sz="2000" b="1">
                <a:solidFill>
                  <a:srgbClr val="6B6B6B"/>
                </a:solidFill>
                <a:latin typeface="Arial" pitchFamily="34" charset="0"/>
                <a:ea typeface="Arial" pitchFamily="34" charset="-122"/>
                <a:cs typeface="Arial" pitchFamily="34" charset="-120"/>
              </a:rPr>
              <a:t>RESULTS</a:t>
            </a:r>
            <a:endParaRPr lang="en-US" sz="2000"/>
          </a:p>
        </p:txBody>
      </p:sp>
      <p:sp>
        <p:nvSpPr>
          <p:cNvPr id="3" name="Text 1"/>
          <p:cNvSpPr txBox="1"/>
          <p:nvPr/>
        </p:nvSpPr>
        <p:spPr>
          <a:xfrm>
            <a:off x="548640" y="777240"/>
            <a:ext cx="8778240" cy="548640"/>
          </a:xfrm>
          <a:prstGeom prst="rect">
            <a:avLst/>
          </a:prstGeom>
          <a:noFill/>
          <a:ln/>
        </p:spPr>
        <p:txBody>
          <a:bodyPr wrap="square" lIns="0" tIns="0" rIns="0" bIns="0" rtlCol="0" anchor="ctr"/>
          <a:lstStyle/>
          <a:p>
            <a:pPr marL="0" indent="0">
              <a:buNone/>
            </a:pPr>
            <a:r>
              <a:rPr lang="en-US" sz="2600" b="1">
                <a:solidFill>
                  <a:srgbClr val="4F7A12"/>
                </a:solidFill>
                <a:latin typeface="Arial" pitchFamily="34" charset="0"/>
                <a:ea typeface="Arial" pitchFamily="34" charset="-122"/>
                <a:cs typeface="Arial" pitchFamily="34" charset="-120"/>
              </a:rPr>
              <a:t>Questionnaire responses</a:t>
            </a:r>
            <a:endParaRPr lang="en-US" sz="2600"/>
          </a:p>
        </p:txBody>
      </p:sp>
      <p:pic>
        <p:nvPicPr>
          <p:cNvPr id="4" name="Image 0" descr="logo.png"/>
          <p:cNvPicPr>
            <a:picLocks noChangeAspect="1"/>
          </p:cNvPicPr>
          <p:nvPr/>
        </p:nvPicPr>
        <p:blipFill>
          <a:blip r:embed="rId3"/>
          <a:stretch>
            <a:fillRect/>
          </a:stretch>
        </p:blipFill>
        <p:spPr>
          <a:xfrm>
            <a:off x="10515600" y="228600"/>
            <a:ext cx="1143000" cy="730250"/>
          </a:xfrm>
          <a:prstGeom prst="rect">
            <a:avLst/>
          </a:prstGeom>
        </p:spPr>
      </p:pic>
      <p:pic>
        <p:nvPicPr>
          <p:cNvPr id="5" name="Image 1" descr="uimc.png"/>
          <p:cNvPicPr>
            <a:picLocks noChangeAspect="1"/>
          </p:cNvPicPr>
          <p:nvPr/>
        </p:nvPicPr>
        <p:blipFill>
          <a:blip r:embed="rId4"/>
          <a:stretch>
            <a:fillRect/>
          </a:stretch>
        </p:blipFill>
        <p:spPr>
          <a:xfrm>
            <a:off x="9613087" y="342900"/>
            <a:ext cx="719633" cy="502920"/>
          </a:xfrm>
          <a:prstGeom prst="rect">
            <a:avLst/>
          </a:prstGeom>
        </p:spPr>
      </p:pic>
      <p:sp>
        <p:nvSpPr>
          <p:cNvPr id="7" name="Text 2"/>
          <p:cNvSpPr txBox="1"/>
          <p:nvPr/>
        </p:nvSpPr>
        <p:spPr>
          <a:xfrm>
            <a:off x="548640" y="1645920"/>
            <a:ext cx="5120640" cy="4663440"/>
          </a:xfrm>
          <a:prstGeom prst="rect">
            <a:avLst/>
          </a:prstGeom>
          <a:noFill/>
          <a:ln/>
        </p:spPr>
        <p:txBody>
          <a:bodyPr wrap="square" lIns="0" tIns="0" rIns="0" bIns="0" rtlCol="0" anchor="ctr"/>
          <a:lstStyle/>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Ballast: 52 responses</a:t>
            </a:r>
            <a:endParaRPr lang="en-US" sz="2000"/>
          </a:p>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Sand: 256 workers identified; 254 responded, 206 had refilled reservoirs</a:t>
            </a:r>
            <a:endParaRPr lang="en-US" sz="2000"/>
          </a:p>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Dust: 81 workers identified; 44 responded, 31 had performed the task</a:t>
            </a:r>
            <a:endParaRPr lang="en-US" sz="2000"/>
          </a:p>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Overall: 289 exposed or formerly exposed workers requiring specific health surveillance</a:t>
            </a:r>
            <a:endParaRPr lang="en-US" sz="2000"/>
          </a:p>
          <a:p>
            <a:pPr marL="342900" indent="-342900">
              <a:spcAft>
                <a:spcPts val="1400"/>
              </a:spcAft>
              <a:buSzPct val="100000"/>
              <a:buChar char="•"/>
            </a:pPr>
            <a:r>
              <a:rPr lang="en-US" sz="2000">
                <a:solidFill>
                  <a:srgbClr val="333333"/>
                </a:solidFill>
                <a:latin typeface="Arial" pitchFamily="34" charset="0"/>
                <a:ea typeface="Arial" pitchFamily="34" charset="-122"/>
                <a:cs typeface="Arial" pitchFamily="34" charset="-120"/>
              </a:rPr>
              <a:t>Data collection still being completed</a:t>
            </a:r>
            <a:endParaRPr lang="en-US" sz="2000"/>
          </a:p>
        </p:txBody>
      </p:sp>
      <p:pic>
        <p:nvPicPr>
          <p:cNvPr id="8" name="Image 2" descr="/mnt/user-data/uploads/Tabla_B.png"/>
          <p:cNvPicPr>
            <a:picLocks noChangeAspect="1"/>
          </p:cNvPicPr>
          <p:nvPr/>
        </p:nvPicPr>
        <p:blipFill>
          <a:blip r:embed="rId5"/>
          <a:stretch>
            <a:fillRect/>
          </a:stretch>
        </p:blipFill>
        <p:spPr>
          <a:xfrm>
            <a:off x="5760720" y="2468880"/>
            <a:ext cx="5943600" cy="29718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8686800" cy="365760"/>
          </a:xfrm>
          <a:prstGeom prst="rect">
            <a:avLst/>
          </a:prstGeom>
          <a:noFill/>
          <a:ln/>
        </p:spPr>
        <p:txBody>
          <a:bodyPr wrap="square" lIns="0" tIns="0" rIns="0" bIns="0" rtlCol="0" anchor="ctr"/>
          <a:lstStyle/>
          <a:p>
            <a:pPr marL="0" indent="0">
              <a:buNone/>
            </a:pPr>
            <a:r>
              <a:rPr lang="en-US" sz="2000" b="1">
                <a:solidFill>
                  <a:srgbClr val="6B6B6B"/>
                </a:solidFill>
                <a:latin typeface="Arial" pitchFamily="34" charset="0"/>
                <a:ea typeface="Arial" pitchFamily="34" charset="-122"/>
                <a:cs typeface="Arial" pitchFamily="34" charset="-120"/>
              </a:rPr>
              <a:t>RESULTS</a:t>
            </a:r>
            <a:endParaRPr lang="en-US" sz="2000"/>
          </a:p>
        </p:txBody>
      </p:sp>
      <p:sp>
        <p:nvSpPr>
          <p:cNvPr id="3" name="Text 1"/>
          <p:cNvSpPr txBox="1"/>
          <p:nvPr/>
        </p:nvSpPr>
        <p:spPr>
          <a:xfrm>
            <a:off x="548640" y="777240"/>
            <a:ext cx="8778240" cy="548640"/>
          </a:xfrm>
          <a:prstGeom prst="rect">
            <a:avLst/>
          </a:prstGeom>
          <a:noFill/>
          <a:ln/>
        </p:spPr>
        <p:txBody>
          <a:bodyPr wrap="square" lIns="0" tIns="0" rIns="0" bIns="0" rtlCol="0" anchor="ctr"/>
          <a:lstStyle/>
          <a:p>
            <a:pPr marL="0" indent="0">
              <a:buNone/>
            </a:pPr>
            <a:r>
              <a:rPr lang="en-US" sz="2600" b="1">
                <a:solidFill>
                  <a:srgbClr val="4F7A12"/>
                </a:solidFill>
                <a:latin typeface="Arial" pitchFamily="34" charset="0"/>
                <a:ea typeface="Arial" pitchFamily="34" charset="-122"/>
                <a:cs typeface="Arial" pitchFamily="34" charset="-120"/>
              </a:rPr>
              <a:t>Exposure and health surveillance</a:t>
            </a:r>
            <a:endParaRPr lang="en-US" sz="2600"/>
          </a:p>
        </p:txBody>
      </p:sp>
      <p:pic>
        <p:nvPicPr>
          <p:cNvPr id="4" name="Image 0" descr="logo.png"/>
          <p:cNvPicPr>
            <a:picLocks noChangeAspect="1"/>
          </p:cNvPicPr>
          <p:nvPr/>
        </p:nvPicPr>
        <p:blipFill>
          <a:blip r:embed="rId3"/>
          <a:stretch>
            <a:fillRect/>
          </a:stretch>
        </p:blipFill>
        <p:spPr>
          <a:xfrm>
            <a:off x="10515600" y="228600"/>
            <a:ext cx="1143000" cy="730250"/>
          </a:xfrm>
          <a:prstGeom prst="rect">
            <a:avLst/>
          </a:prstGeom>
        </p:spPr>
      </p:pic>
      <p:pic>
        <p:nvPicPr>
          <p:cNvPr id="5" name="Image 1" descr="uimc.png"/>
          <p:cNvPicPr>
            <a:picLocks noChangeAspect="1"/>
          </p:cNvPicPr>
          <p:nvPr/>
        </p:nvPicPr>
        <p:blipFill>
          <a:blip r:embed="rId4"/>
          <a:stretch>
            <a:fillRect/>
          </a:stretch>
        </p:blipFill>
        <p:spPr>
          <a:xfrm>
            <a:off x="9613087" y="342900"/>
            <a:ext cx="719633" cy="502920"/>
          </a:xfrm>
          <a:prstGeom prst="rect">
            <a:avLst/>
          </a:prstGeom>
        </p:spPr>
      </p:pic>
      <p:grpSp>
        <p:nvGrpSpPr>
          <p:cNvPr id="15" name="Agrupa 14">
            <a:extLst>
              <a:ext uri="{FF2B5EF4-FFF2-40B4-BE49-F238E27FC236}">
                <a16:creationId xmlns:a16="http://schemas.microsoft.com/office/drawing/2014/main" id="{30A5E5E1-C126-5374-DE3F-185C89650774}"/>
              </a:ext>
            </a:extLst>
          </p:cNvPr>
          <p:cNvGrpSpPr/>
          <p:nvPr/>
        </p:nvGrpSpPr>
        <p:grpSpPr>
          <a:xfrm>
            <a:off x="585005" y="1737360"/>
            <a:ext cx="3383280" cy="1783080"/>
            <a:chOff x="548640" y="1737360"/>
            <a:chExt cx="3383280" cy="1783080"/>
          </a:xfrm>
        </p:grpSpPr>
        <p:sp>
          <p:nvSpPr>
            <p:cNvPr id="7" name="Text 2"/>
            <p:cNvSpPr txBox="1"/>
            <p:nvPr/>
          </p:nvSpPr>
          <p:spPr>
            <a:xfrm>
              <a:off x="548640" y="1737360"/>
              <a:ext cx="3383280" cy="914400"/>
            </a:xfrm>
            <a:prstGeom prst="rect">
              <a:avLst/>
            </a:prstGeom>
            <a:noFill/>
            <a:ln/>
          </p:spPr>
          <p:txBody>
            <a:bodyPr wrap="square" lIns="0" tIns="0" rIns="0" bIns="0" rtlCol="0" anchor="ctr"/>
            <a:lstStyle/>
            <a:p>
              <a:pPr marL="0" indent="0">
                <a:buNone/>
              </a:pPr>
              <a:r>
                <a:rPr lang="en-US" sz="5400" b="1">
                  <a:solidFill>
                    <a:srgbClr val="4F7A12"/>
                  </a:solidFill>
                  <a:latin typeface="Arial" pitchFamily="34" charset="0"/>
                  <a:ea typeface="Arial" pitchFamily="34" charset="-122"/>
                  <a:cs typeface="Arial" pitchFamily="34" charset="-120"/>
                </a:rPr>
                <a:t>5.75 </a:t>
              </a:r>
              <a:r>
                <a:rPr lang="en-US" sz="3600" b="1">
                  <a:solidFill>
                    <a:srgbClr val="4F7A12"/>
                  </a:solidFill>
                  <a:latin typeface="Arial" pitchFamily="34" charset="0"/>
                  <a:ea typeface="Arial" pitchFamily="34" charset="-122"/>
                  <a:cs typeface="Arial" pitchFamily="34" charset="-120"/>
                </a:rPr>
                <a:t>years</a:t>
              </a:r>
              <a:endParaRPr lang="en-US" sz="5400"/>
            </a:p>
          </p:txBody>
        </p:sp>
        <p:sp>
          <p:nvSpPr>
            <p:cNvPr id="8" name="Text 3"/>
            <p:cNvSpPr txBox="1"/>
            <p:nvPr/>
          </p:nvSpPr>
          <p:spPr>
            <a:xfrm>
              <a:off x="548640" y="2697480"/>
              <a:ext cx="2895946" cy="822960"/>
            </a:xfrm>
            <a:prstGeom prst="rect">
              <a:avLst/>
            </a:prstGeom>
            <a:noFill/>
            <a:ln/>
          </p:spPr>
          <p:txBody>
            <a:bodyPr wrap="square" lIns="0" tIns="0" rIns="0" bIns="0" rtlCol="0" anchor="t"/>
            <a:lstStyle/>
            <a:p>
              <a:pPr marL="0" indent="0" algn="ctr">
                <a:buNone/>
              </a:pPr>
              <a:r>
                <a:rPr lang="en-US" sz="1600">
                  <a:solidFill>
                    <a:srgbClr val="6B6B6B"/>
                  </a:solidFill>
                  <a:latin typeface="Arial" pitchFamily="34" charset="0"/>
                  <a:ea typeface="Arial" pitchFamily="34" charset="-122"/>
                  <a:cs typeface="Arial" pitchFamily="34" charset="-120"/>
                </a:rPr>
                <a:t>Maximum cumulative exposure (sand and dust groups)</a:t>
              </a:r>
              <a:endParaRPr lang="en-US" sz="1600"/>
            </a:p>
          </p:txBody>
        </p:sp>
      </p:grpSp>
      <p:grpSp>
        <p:nvGrpSpPr>
          <p:cNvPr id="14" name="Agrupa 13">
            <a:extLst>
              <a:ext uri="{FF2B5EF4-FFF2-40B4-BE49-F238E27FC236}">
                <a16:creationId xmlns:a16="http://schemas.microsoft.com/office/drawing/2014/main" id="{2A934CF0-8B9A-B36F-504B-033BAA75C058}"/>
              </a:ext>
            </a:extLst>
          </p:cNvPr>
          <p:cNvGrpSpPr/>
          <p:nvPr/>
        </p:nvGrpSpPr>
        <p:grpSpPr>
          <a:xfrm>
            <a:off x="4389120" y="1737360"/>
            <a:ext cx="3383280" cy="1783080"/>
            <a:chOff x="4389120" y="1737360"/>
            <a:chExt cx="3383280" cy="1783080"/>
          </a:xfrm>
        </p:grpSpPr>
        <p:sp>
          <p:nvSpPr>
            <p:cNvPr id="9" name="Text 4"/>
            <p:cNvSpPr txBox="1"/>
            <p:nvPr/>
          </p:nvSpPr>
          <p:spPr>
            <a:xfrm>
              <a:off x="4389120" y="1737360"/>
              <a:ext cx="3383280" cy="914400"/>
            </a:xfrm>
            <a:prstGeom prst="rect">
              <a:avLst/>
            </a:prstGeom>
            <a:noFill/>
            <a:ln/>
          </p:spPr>
          <p:txBody>
            <a:bodyPr wrap="square" lIns="0" tIns="0" rIns="0" bIns="0" rtlCol="0" anchor="ctr"/>
            <a:lstStyle/>
            <a:p>
              <a:pPr marL="0" indent="0">
                <a:buNone/>
              </a:pPr>
              <a:r>
                <a:rPr lang="en-US" sz="5400" b="1">
                  <a:solidFill>
                    <a:srgbClr val="4F7A12"/>
                  </a:solidFill>
                  <a:latin typeface="Arial" pitchFamily="34" charset="0"/>
                  <a:ea typeface="Arial" pitchFamily="34" charset="-122"/>
                  <a:cs typeface="Arial" pitchFamily="34" charset="-120"/>
                </a:rPr>
                <a:t>≈ 6 </a:t>
              </a:r>
              <a:r>
                <a:rPr lang="en-US" sz="3600" b="1">
                  <a:solidFill>
                    <a:srgbClr val="4F7A12"/>
                  </a:solidFill>
                  <a:latin typeface="Arial" pitchFamily="34" charset="0"/>
                  <a:ea typeface="Arial" pitchFamily="34" charset="-122"/>
                  <a:cs typeface="Arial" pitchFamily="34" charset="-120"/>
                </a:rPr>
                <a:t>months</a:t>
              </a:r>
              <a:endParaRPr lang="en-US" sz="5400"/>
            </a:p>
          </p:txBody>
        </p:sp>
        <p:sp>
          <p:nvSpPr>
            <p:cNvPr id="10" name="Text 5"/>
            <p:cNvSpPr txBox="1"/>
            <p:nvPr/>
          </p:nvSpPr>
          <p:spPr>
            <a:xfrm>
              <a:off x="4389120" y="2697480"/>
              <a:ext cx="3144289" cy="822960"/>
            </a:xfrm>
            <a:prstGeom prst="rect">
              <a:avLst/>
            </a:prstGeom>
            <a:noFill/>
            <a:ln/>
          </p:spPr>
          <p:txBody>
            <a:bodyPr wrap="square" lIns="0" tIns="0" rIns="0" bIns="0" rtlCol="0" anchor="t"/>
            <a:lstStyle/>
            <a:p>
              <a:pPr marL="0" indent="0" algn="ctr">
                <a:buNone/>
              </a:pPr>
              <a:r>
                <a:rPr lang="en-US" sz="1600">
                  <a:solidFill>
                    <a:srgbClr val="6B6B6B"/>
                  </a:solidFill>
                  <a:latin typeface="Arial" pitchFamily="34" charset="0"/>
                  <a:ea typeface="Arial" pitchFamily="34" charset="-122"/>
                  <a:cs typeface="Arial" pitchFamily="34" charset="-120"/>
                </a:rPr>
                <a:t>Average cumulative exposure (sand and dust groups)</a:t>
              </a:r>
              <a:endParaRPr lang="en-US" sz="1600"/>
            </a:p>
          </p:txBody>
        </p:sp>
      </p:grpSp>
      <p:grpSp>
        <p:nvGrpSpPr>
          <p:cNvPr id="6" name="Agrupa 5">
            <a:extLst>
              <a:ext uri="{FF2B5EF4-FFF2-40B4-BE49-F238E27FC236}">
                <a16:creationId xmlns:a16="http://schemas.microsoft.com/office/drawing/2014/main" id="{8B59C899-88FD-E3FB-7A2C-13CFFBF0966B}"/>
              </a:ext>
            </a:extLst>
          </p:cNvPr>
          <p:cNvGrpSpPr/>
          <p:nvPr/>
        </p:nvGrpSpPr>
        <p:grpSpPr>
          <a:xfrm>
            <a:off x="8146476" y="1737360"/>
            <a:ext cx="3383280" cy="1783080"/>
            <a:chOff x="8229600" y="1737360"/>
            <a:chExt cx="3383280" cy="1783080"/>
          </a:xfrm>
        </p:grpSpPr>
        <p:sp>
          <p:nvSpPr>
            <p:cNvPr id="11" name="Text 6"/>
            <p:cNvSpPr txBox="1"/>
            <p:nvPr/>
          </p:nvSpPr>
          <p:spPr>
            <a:xfrm>
              <a:off x="8229600" y="1737360"/>
              <a:ext cx="3383280" cy="914400"/>
            </a:xfrm>
            <a:prstGeom prst="rect">
              <a:avLst/>
            </a:prstGeom>
            <a:noFill/>
            <a:ln/>
          </p:spPr>
          <p:txBody>
            <a:bodyPr wrap="square" lIns="0" tIns="0" rIns="0" bIns="0" rtlCol="0" anchor="ctr"/>
            <a:lstStyle/>
            <a:p>
              <a:pPr marL="0" indent="0">
                <a:buNone/>
              </a:pPr>
              <a:r>
                <a:rPr lang="en-US" sz="5400" b="1">
                  <a:solidFill>
                    <a:srgbClr val="4F7A12"/>
                  </a:solidFill>
                  <a:latin typeface="Arial" pitchFamily="34" charset="0"/>
                  <a:ea typeface="Arial" pitchFamily="34" charset="-122"/>
                  <a:cs typeface="Arial" pitchFamily="34" charset="-120"/>
                </a:rPr>
                <a:t>224 </a:t>
              </a:r>
              <a:r>
                <a:rPr lang="en-US" sz="3600" b="1">
                  <a:solidFill>
                    <a:srgbClr val="4F7A12"/>
                  </a:solidFill>
                  <a:latin typeface="Arial" pitchFamily="34" charset="0"/>
                  <a:ea typeface="Arial" pitchFamily="34" charset="-122"/>
                  <a:cs typeface="Arial" pitchFamily="34" charset="-120"/>
                </a:rPr>
                <a:t>workers</a:t>
              </a:r>
              <a:endParaRPr lang="en-US" sz="5400"/>
            </a:p>
          </p:txBody>
        </p:sp>
        <p:sp>
          <p:nvSpPr>
            <p:cNvPr id="12" name="Text 7"/>
            <p:cNvSpPr txBox="1"/>
            <p:nvPr/>
          </p:nvSpPr>
          <p:spPr>
            <a:xfrm>
              <a:off x="8473783" y="2697480"/>
              <a:ext cx="2566555" cy="822960"/>
            </a:xfrm>
            <a:prstGeom prst="rect">
              <a:avLst/>
            </a:prstGeom>
            <a:noFill/>
            <a:ln/>
          </p:spPr>
          <p:txBody>
            <a:bodyPr wrap="square" lIns="0" tIns="0" rIns="0" bIns="0" rtlCol="0" anchor="t"/>
            <a:lstStyle/>
            <a:p>
              <a:pPr marL="0" indent="0" algn="ctr">
                <a:buNone/>
              </a:pPr>
              <a:r>
                <a:rPr lang="en-US" sz="1600">
                  <a:solidFill>
                    <a:srgbClr val="6B6B6B"/>
                  </a:solidFill>
                  <a:latin typeface="Arial" pitchFamily="34" charset="0"/>
                  <a:ea typeface="Arial" pitchFamily="34" charset="-122"/>
                  <a:cs typeface="Arial" pitchFamily="34" charset="-120"/>
                </a:rPr>
                <a:t>have begun specific health surveillance</a:t>
              </a:r>
              <a:endParaRPr lang="en-US" sz="1600"/>
            </a:p>
          </p:txBody>
        </p:sp>
      </p:grpSp>
      <p:sp>
        <p:nvSpPr>
          <p:cNvPr id="13" name="Text 8"/>
          <p:cNvSpPr txBox="1"/>
          <p:nvPr/>
        </p:nvSpPr>
        <p:spPr>
          <a:xfrm>
            <a:off x="849974" y="3922571"/>
            <a:ext cx="10574828" cy="2194560"/>
          </a:xfrm>
          <a:prstGeom prst="rect">
            <a:avLst/>
          </a:prstGeom>
          <a:noFill/>
          <a:ln/>
        </p:spPr>
        <p:txBody>
          <a:bodyPr wrap="square" lIns="0" tIns="0" rIns="0" bIns="0" rtlCol="0" anchor="ctr"/>
          <a:lstStyle/>
          <a:p>
            <a:pPr marL="342900" indent="-342900">
              <a:spcAft>
                <a:spcPts val="1400"/>
              </a:spcAft>
              <a:buSzPct val="100000"/>
              <a:buChar char="•"/>
            </a:pPr>
            <a:r>
              <a:rPr lang="en-US" sz="2100">
                <a:solidFill>
                  <a:srgbClr val="333333"/>
                </a:solidFill>
                <a:latin typeface="Arial" pitchFamily="34" charset="0"/>
                <a:ea typeface="Arial" pitchFamily="34" charset="-122"/>
                <a:cs typeface="Arial" pitchFamily="34" charset="-120"/>
              </a:rPr>
              <a:t>Ballast group still under analysis: cumulative exposure expected to be higher</a:t>
            </a:r>
            <a:endParaRPr lang="en-US" sz="2100"/>
          </a:p>
          <a:p>
            <a:pPr marL="342900" indent="-342900">
              <a:spcAft>
                <a:spcPts val="1400"/>
              </a:spcAft>
              <a:buSzPct val="100000"/>
              <a:buChar char="•"/>
            </a:pPr>
            <a:r>
              <a:rPr lang="en-US" sz="2100">
                <a:solidFill>
                  <a:srgbClr val="333333"/>
                </a:solidFill>
                <a:latin typeface="Arial" pitchFamily="34" charset="0"/>
                <a:ea typeface="Arial" pitchFamily="34" charset="-122"/>
                <a:cs typeface="Arial" pitchFamily="34" charset="-120"/>
              </a:rPr>
              <a:t>No health condition related to crystalline silica exposure detected so far</a:t>
            </a:r>
            <a:endParaRPr lang="en-US" sz="2100"/>
          </a:p>
          <a:p>
            <a:pPr marL="342900" indent="-342900">
              <a:spcAft>
                <a:spcPts val="1400"/>
              </a:spcAft>
              <a:buSzPct val="100000"/>
              <a:buChar char="•"/>
            </a:pPr>
            <a:r>
              <a:rPr lang="en-US" sz="2100">
                <a:solidFill>
                  <a:srgbClr val="333333"/>
                </a:solidFill>
                <a:latin typeface="Arial" pitchFamily="34" charset="0"/>
                <a:ea typeface="Arial" pitchFamily="34" charset="-122"/>
                <a:cs typeface="Arial" pitchFamily="34" charset="-120"/>
              </a:rPr>
              <a:t>Some particularly vulnerable workers need more individualised follow-up</a:t>
            </a:r>
            <a:endParaRPr lang="en-US" sz="2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8686800" cy="365760"/>
          </a:xfrm>
          <a:prstGeom prst="rect">
            <a:avLst/>
          </a:prstGeom>
          <a:noFill/>
          <a:ln/>
        </p:spPr>
        <p:txBody>
          <a:bodyPr wrap="square" lIns="0" tIns="0" rIns="0" bIns="0" rtlCol="0" anchor="ctr"/>
          <a:lstStyle/>
          <a:p>
            <a:pPr marL="0" indent="0">
              <a:buNone/>
            </a:pPr>
            <a:r>
              <a:rPr lang="en-US" sz="2000" b="1">
                <a:solidFill>
                  <a:srgbClr val="6B6B6B"/>
                </a:solidFill>
                <a:latin typeface="Arial" pitchFamily="34" charset="0"/>
                <a:ea typeface="Arial" pitchFamily="34" charset="-122"/>
                <a:cs typeface="Arial" pitchFamily="34" charset="-120"/>
              </a:rPr>
              <a:t>CONCLUSIONS</a:t>
            </a:r>
            <a:endParaRPr lang="en-US" sz="2000"/>
          </a:p>
        </p:txBody>
      </p:sp>
      <p:sp>
        <p:nvSpPr>
          <p:cNvPr id="3" name="Text 1"/>
          <p:cNvSpPr txBox="1"/>
          <p:nvPr/>
        </p:nvSpPr>
        <p:spPr>
          <a:xfrm>
            <a:off x="548640" y="777240"/>
            <a:ext cx="8778240" cy="548640"/>
          </a:xfrm>
          <a:prstGeom prst="rect">
            <a:avLst/>
          </a:prstGeom>
          <a:noFill/>
          <a:ln/>
        </p:spPr>
        <p:txBody>
          <a:bodyPr wrap="square" lIns="0" tIns="0" rIns="0" bIns="0" rtlCol="0" anchor="ctr"/>
          <a:lstStyle/>
          <a:p>
            <a:pPr marL="0" indent="0">
              <a:buNone/>
            </a:pPr>
            <a:r>
              <a:rPr lang="en-US" sz="2600" b="1">
                <a:solidFill>
                  <a:srgbClr val="4F7A12"/>
                </a:solidFill>
                <a:latin typeface="Arial" pitchFamily="34" charset="0"/>
                <a:ea typeface="Arial" pitchFamily="34" charset="-122"/>
                <a:cs typeface="Arial" pitchFamily="34" charset="-120"/>
              </a:rPr>
              <a:t>Three key points</a:t>
            </a:r>
            <a:endParaRPr lang="en-US" sz="2600"/>
          </a:p>
        </p:txBody>
      </p:sp>
      <p:pic>
        <p:nvPicPr>
          <p:cNvPr id="4" name="Image 0" descr="logo.png"/>
          <p:cNvPicPr>
            <a:picLocks noChangeAspect="1"/>
          </p:cNvPicPr>
          <p:nvPr/>
        </p:nvPicPr>
        <p:blipFill>
          <a:blip r:embed="rId3"/>
          <a:stretch>
            <a:fillRect/>
          </a:stretch>
        </p:blipFill>
        <p:spPr>
          <a:xfrm>
            <a:off x="10515600" y="228600"/>
            <a:ext cx="1143000" cy="730250"/>
          </a:xfrm>
          <a:prstGeom prst="rect">
            <a:avLst/>
          </a:prstGeom>
        </p:spPr>
      </p:pic>
      <p:pic>
        <p:nvPicPr>
          <p:cNvPr id="5" name="Image 1" descr="uimc.png"/>
          <p:cNvPicPr>
            <a:picLocks noChangeAspect="1"/>
          </p:cNvPicPr>
          <p:nvPr/>
        </p:nvPicPr>
        <p:blipFill>
          <a:blip r:embed="rId4"/>
          <a:stretch>
            <a:fillRect/>
          </a:stretch>
        </p:blipFill>
        <p:spPr>
          <a:xfrm>
            <a:off x="9613087" y="342900"/>
            <a:ext cx="719633" cy="502920"/>
          </a:xfrm>
          <a:prstGeom prst="rect">
            <a:avLst/>
          </a:prstGeom>
        </p:spPr>
      </p:pic>
      <p:sp>
        <p:nvSpPr>
          <p:cNvPr id="7" name="Text 2"/>
          <p:cNvSpPr txBox="1"/>
          <p:nvPr/>
        </p:nvSpPr>
        <p:spPr>
          <a:xfrm>
            <a:off x="548640" y="1691640"/>
            <a:ext cx="731520" cy="731520"/>
          </a:xfrm>
          <a:prstGeom prst="ellipse">
            <a:avLst/>
          </a:prstGeom>
          <a:solidFill>
            <a:srgbClr val="8DBF1F"/>
          </a:solidFill>
          <a:ln/>
        </p:spPr>
        <p:txBody>
          <a:bodyPr wrap="square" lIns="0" tIns="0" rIns="0" bIns="0" rtlCol="0" anchor="ctr"/>
          <a:lstStyle/>
          <a:p>
            <a:pPr marL="0" indent="0" algn="ctr">
              <a:buNone/>
            </a:pPr>
            <a:r>
              <a:rPr lang="en-US" sz="2400" b="1">
                <a:solidFill>
                  <a:srgbClr val="FFFFFF"/>
                </a:solidFill>
                <a:latin typeface="Arial" pitchFamily="34" charset="0"/>
                <a:ea typeface="Arial" pitchFamily="34" charset="-122"/>
                <a:cs typeface="Arial" pitchFamily="34" charset="-120"/>
              </a:rPr>
              <a:t>1</a:t>
            </a:r>
            <a:endParaRPr lang="en-US" sz="2400"/>
          </a:p>
        </p:txBody>
      </p:sp>
      <p:sp>
        <p:nvSpPr>
          <p:cNvPr id="8" name="Text 3"/>
          <p:cNvSpPr txBox="1"/>
          <p:nvPr/>
        </p:nvSpPr>
        <p:spPr>
          <a:xfrm>
            <a:off x="1554480" y="1600200"/>
            <a:ext cx="10058400" cy="914400"/>
          </a:xfrm>
          <a:prstGeom prst="rect">
            <a:avLst/>
          </a:prstGeom>
          <a:noFill/>
          <a:ln/>
        </p:spPr>
        <p:txBody>
          <a:bodyPr wrap="square" lIns="0" tIns="0" rIns="0" bIns="0" rtlCol="0" anchor="ctr"/>
          <a:lstStyle/>
          <a:p>
            <a:pPr marL="0" indent="0">
              <a:buNone/>
            </a:pPr>
            <a:r>
              <a:rPr lang="en-US" sz="2000">
                <a:solidFill>
                  <a:srgbClr val="333333"/>
                </a:solidFill>
                <a:latin typeface="Arial" pitchFamily="34" charset="0"/>
                <a:ea typeface="Arial" pitchFamily="34" charset="-122"/>
                <a:cs typeface="Arial" pitchFamily="34" charset="-120"/>
              </a:rPr>
              <a:t>Exposure to crystalline silica dust in a railway company extends well beyond the jobs traditionally associated with track maintenance</a:t>
            </a:r>
            <a:endParaRPr lang="en-US" sz="2000"/>
          </a:p>
        </p:txBody>
      </p:sp>
      <p:sp>
        <p:nvSpPr>
          <p:cNvPr id="9" name="Text 4"/>
          <p:cNvSpPr txBox="1"/>
          <p:nvPr/>
        </p:nvSpPr>
        <p:spPr>
          <a:xfrm>
            <a:off x="548640" y="2788920"/>
            <a:ext cx="731520" cy="731520"/>
          </a:xfrm>
          <a:prstGeom prst="ellipse">
            <a:avLst/>
          </a:prstGeom>
          <a:solidFill>
            <a:srgbClr val="8DBF1F"/>
          </a:solidFill>
          <a:ln/>
        </p:spPr>
        <p:txBody>
          <a:bodyPr wrap="square" lIns="0" tIns="0" rIns="0" bIns="0" rtlCol="0" anchor="ctr"/>
          <a:lstStyle/>
          <a:p>
            <a:pPr marL="0" indent="0" algn="ctr">
              <a:buNone/>
            </a:pPr>
            <a:r>
              <a:rPr lang="en-US" sz="2400" b="1">
                <a:solidFill>
                  <a:srgbClr val="FFFFFF"/>
                </a:solidFill>
                <a:latin typeface="Arial" pitchFamily="34" charset="0"/>
                <a:ea typeface="Arial" pitchFamily="34" charset="-122"/>
                <a:cs typeface="Arial" pitchFamily="34" charset="-120"/>
              </a:rPr>
              <a:t>2</a:t>
            </a:r>
            <a:endParaRPr lang="en-US" sz="2400"/>
          </a:p>
        </p:txBody>
      </p:sp>
      <p:sp>
        <p:nvSpPr>
          <p:cNvPr id="10" name="Text 5"/>
          <p:cNvSpPr txBox="1"/>
          <p:nvPr/>
        </p:nvSpPr>
        <p:spPr>
          <a:xfrm>
            <a:off x="1554480" y="2697480"/>
            <a:ext cx="10058400" cy="914400"/>
          </a:xfrm>
          <a:prstGeom prst="rect">
            <a:avLst/>
          </a:prstGeom>
          <a:noFill/>
          <a:ln/>
        </p:spPr>
        <p:txBody>
          <a:bodyPr wrap="square" lIns="0" tIns="0" rIns="0" bIns="0" rtlCol="0" anchor="ctr"/>
          <a:lstStyle/>
          <a:p>
            <a:pPr marL="0" indent="0">
              <a:buNone/>
            </a:pPr>
            <a:r>
              <a:rPr lang="en-US" sz="2000">
                <a:solidFill>
                  <a:srgbClr val="333333"/>
                </a:solidFill>
                <a:latin typeface="Arial" pitchFamily="34" charset="0"/>
                <a:ea typeface="Arial" pitchFamily="34" charset="-122"/>
                <a:cs typeface="Arial" pitchFamily="34" charset="-120"/>
              </a:rPr>
              <a:t>Identifying exposed workers requires a complex historical reconstruction: technical, organisational and employment information</a:t>
            </a:r>
            <a:endParaRPr lang="en-US" sz="2000"/>
          </a:p>
        </p:txBody>
      </p:sp>
      <p:sp>
        <p:nvSpPr>
          <p:cNvPr id="11" name="Text 6"/>
          <p:cNvSpPr txBox="1"/>
          <p:nvPr/>
        </p:nvSpPr>
        <p:spPr>
          <a:xfrm>
            <a:off x="548640" y="3886200"/>
            <a:ext cx="731520" cy="731520"/>
          </a:xfrm>
          <a:prstGeom prst="ellipse">
            <a:avLst/>
          </a:prstGeom>
          <a:solidFill>
            <a:srgbClr val="8DBF1F"/>
          </a:solidFill>
          <a:ln/>
        </p:spPr>
        <p:txBody>
          <a:bodyPr wrap="square" lIns="0" tIns="0" rIns="0" bIns="0" rtlCol="0" anchor="ctr"/>
          <a:lstStyle/>
          <a:p>
            <a:pPr marL="0" indent="0" algn="ctr">
              <a:buNone/>
            </a:pPr>
            <a:r>
              <a:rPr lang="en-US" sz="2400" b="1">
                <a:solidFill>
                  <a:srgbClr val="FFFFFF"/>
                </a:solidFill>
                <a:latin typeface="Arial" pitchFamily="34" charset="0"/>
                <a:ea typeface="Arial" pitchFamily="34" charset="-122"/>
                <a:cs typeface="Arial" pitchFamily="34" charset="-120"/>
              </a:rPr>
              <a:t>3</a:t>
            </a:r>
            <a:endParaRPr lang="en-US" sz="2400"/>
          </a:p>
        </p:txBody>
      </p:sp>
      <p:sp>
        <p:nvSpPr>
          <p:cNvPr id="12" name="Text 7"/>
          <p:cNvSpPr txBox="1"/>
          <p:nvPr/>
        </p:nvSpPr>
        <p:spPr>
          <a:xfrm>
            <a:off x="1554480" y="3794760"/>
            <a:ext cx="10058400" cy="914400"/>
          </a:xfrm>
          <a:prstGeom prst="rect">
            <a:avLst/>
          </a:prstGeom>
          <a:noFill/>
          <a:ln/>
        </p:spPr>
        <p:txBody>
          <a:bodyPr wrap="square" lIns="0" tIns="0" rIns="0" bIns="0" rtlCol="0" anchor="ctr"/>
          <a:lstStyle/>
          <a:p>
            <a:pPr marL="0" indent="0">
              <a:buNone/>
            </a:pPr>
            <a:r>
              <a:rPr lang="en-US" sz="2000">
                <a:solidFill>
                  <a:srgbClr val="333333"/>
                </a:solidFill>
                <a:latin typeface="Arial" pitchFamily="34" charset="0"/>
                <a:ea typeface="Arial" pitchFamily="34" charset="-122"/>
                <a:cs typeface="Arial" pitchFamily="34" charset="-120"/>
              </a:rPr>
              <a:t>Individual exposure assessment tailors health surveillance to each person’s actual risk</a:t>
            </a:r>
            <a:endParaRPr lang="en-US" sz="2000"/>
          </a:p>
        </p:txBody>
      </p:sp>
      <p:sp>
        <p:nvSpPr>
          <p:cNvPr id="13" name="Shape 8"/>
          <p:cNvSpPr/>
          <p:nvPr/>
        </p:nvSpPr>
        <p:spPr>
          <a:xfrm>
            <a:off x="548640" y="5029200"/>
            <a:ext cx="11064240" cy="1371600"/>
          </a:xfrm>
          <a:prstGeom prst="roundRect">
            <a:avLst>
              <a:gd name="adj" fmla="val 6667"/>
            </a:avLst>
          </a:prstGeom>
          <a:solidFill>
            <a:srgbClr val="EEF5DC"/>
          </a:solidFill>
          <a:ln w="12700">
            <a:solidFill>
              <a:srgbClr val="EEF5DC"/>
            </a:solidFill>
            <a:prstDash val="solid"/>
          </a:ln>
        </p:spPr>
        <p:txBody>
          <a:bodyPr/>
          <a:lstStyle/>
          <a:p>
            <a:endParaRPr lang="ca-ES"/>
          </a:p>
        </p:txBody>
      </p:sp>
      <p:sp>
        <p:nvSpPr>
          <p:cNvPr id="14" name="Text 9"/>
          <p:cNvSpPr txBox="1"/>
          <p:nvPr/>
        </p:nvSpPr>
        <p:spPr>
          <a:xfrm>
            <a:off x="822960" y="5120640"/>
            <a:ext cx="2743200" cy="411480"/>
          </a:xfrm>
          <a:prstGeom prst="rect">
            <a:avLst/>
          </a:prstGeom>
          <a:noFill/>
          <a:ln/>
        </p:spPr>
        <p:txBody>
          <a:bodyPr wrap="square" lIns="0" tIns="0" rIns="0" bIns="0" rtlCol="0" anchor="ctr"/>
          <a:lstStyle/>
          <a:p>
            <a:pPr marL="0" indent="0">
              <a:buNone/>
            </a:pPr>
            <a:r>
              <a:rPr lang="en-US" sz="1900" b="1">
                <a:solidFill>
                  <a:srgbClr val="4F7A12"/>
                </a:solidFill>
                <a:latin typeface="Arial" pitchFamily="34" charset="0"/>
                <a:ea typeface="Arial" pitchFamily="34" charset="-122"/>
                <a:cs typeface="Arial" pitchFamily="34" charset="-120"/>
              </a:rPr>
              <a:t>In summary</a:t>
            </a:r>
            <a:endParaRPr lang="en-US" sz="1900"/>
          </a:p>
        </p:txBody>
      </p:sp>
      <p:sp>
        <p:nvSpPr>
          <p:cNvPr id="15" name="Text 10"/>
          <p:cNvSpPr txBox="1"/>
          <p:nvPr/>
        </p:nvSpPr>
        <p:spPr>
          <a:xfrm>
            <a:off x="822960" y="5532120"/>
            <a:ext cx="10515600" cy="777240"/>
          </a:xfrm>
          <a:prstGeom prst="rect">
            <a:avLst/>
          </a:prstGeom>
          <a:noFill/>
          <a:ln/>
        </p:spPr>
        <p:txBody>
          <a:bodyPr wrap="square" lIns="0" tIns="0" rIns="0" bIns="0" rtlCol="0" anchor="t"/>
          <a:lstStyle/>
          <a:p>
            <a:pPr marL="0" indent="0">
              <a:buNone/>
            </a:pPr>
            <a:r>
              <a:rPr lang="en-US" sz="1700">
                <a:solidFill>
                  <a:srgbClr val="333333"/>
                </a:solidFill>
                <a:latin typeface="Arial" pitchFamily="34" charset="0"/>
                <a:ea typeface="Arial" pitchFamily="34" charset="-122"/>
                <a:cs typeface="Arial" pitchFamily="34" charset="-120"/>
              </a:rPr>
              <a:t>Systematic identification, preventive measures and specific health surveillance have substantially improved the management of crystalline silica dust risk.</a:t>
            </a:r>
            <a:endParaRPr lang="en-US" sz="17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4846320" y="2651760"/>
            <a:ext cx="6583680" cy="1280160"/>
          </a:xfrm>
          <a:prstGeom prst="rect">
            <a:avLst/>
          </a:prstGeom>
          <a:noFill/>
          <a:ln/>
        </p:spPr>
        <p:txBody>
          <a:bodyPr wrap="square" rtlCol="0" anchor="ctr"/>
          <a:lstStyle/>
          <a:p>
            <a:pPr marL="0" indent="0" algn="ctr">
              <a:buNone/>
            </a:pPr>
            <a:r>
              <a:rPr lang="en-US" sz="4400" b="1">
                <a:solidFill>
                  <a:schemeClr val="accent6">
                    <a:lumMod val="75000"/>
                  </a:schemeClr>
                </a:solidFill>
                <a:latin typeface="Arial" pitchFamily="34" charset="0"/>
                <a:ea typeface="Arial" pitchFamily="34" charset="-122"/>
                <a:cs typeface="Arial" pitchFamily="34" charset="-120"/>
              </a:rPr>
              <a:t>Thank you!</a:t>
            </a:r>
            <a:endParaRPr lang="en-US" sz="4400">
              <a:solidFill>
                <a:schemeClr val="accent6">
                  <a:lumMod val="75000"/>
                </a:schemeClr>
              </a:solidFill>
            </a:endParaRPr>
          </a:p>
        </p:txBody>
      </p:sp>
      <p:pic>
        <p:nvPicPr>
          <p:cNvPr id="4" name="Image 0" descr="uimc.png"/>
          <p:cNvPicPr>
            <a:picLocks noChangeAspect="1"/>
          </p:cNvPicPr>
          <p:nvPr/>
        </p:nvPicPr>
        <p:blipFill>
          <a:blip r:embed="rId4"/>
          <a:stretch>
            <a:fillRect/>
          </a:stretch>
        </p:blipFill>
        <p:spPr>
          <a:xfrm>
            <a:off x="9613087" y="342900"/>
            <a:ext cx="719633" cy="50292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l'Office">
  <a:themeElements>
    <a:clrScheme name="Oficin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icin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ici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DA87F3FCC7291B4B94CF84641EAE3DB9" ma:contentTypeVersion="20" ma:contentTypeDescription="Crear nuevo documento." ma:contentTypeScope="" ma:versionID="65c610faa5075f6f6379695af26a27bc">
  <xsd:schema xmlns:xsd="http://www.w3.org/2001/XMLSchema" xmlns:xs="http://www.w3.org/2001/XMLSchema" xmlns:p="http://schemas.microsoft.com/office/2006/metadata/properties" xmlns:ns2="5bcbcd3f-aa25-4ea4-bedd-4d01ce480859" xmlns:ns3="587dca65-383c-43d4-8cd4-9fcaaa688a38" targetNamespace="http://schemas.microsoft.com/office/2006/metadata/properties" ma:root="true" ma:fieldsID="db3176bf2b0816f5128ea5851156354b" ns2:_="" ns3:_="">
    <xsd:import namespace="5bcbcd3f-aa25-4ea4-bedd-4d01ce480859"/>
    <xsd:import namespace="587dca65-383c-43d4-8cd4-9fcaaa688a3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element ref="ns3:TaxCatchAll" minOccurs="0"/>
                <xsd:element ref="ns2:lcf76f155ced4ddcb4097134ff3c332f"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cbcd3f-aa25-4ea4-bedd-4d01ce4808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Etiquetas de imagen" ma:readOnly="false" ma:fieldId="{5cf76f15-5ced-4ddc-b409-7134ff3c332f}" ma:taxonomyMulti="true" ma:sspId="6f159e05-dd76-4a0e-8ee7-6d8456fbe77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7dca65-383c-43d4-8cd4-9fcaaa688a38" elementFormDefault="qualified">
    <xsd:import namespace="http://schemas.microsoft.com/office/2006/documentManagement/types"/>
    <xsd:import namespace="http://schemas.microsoft.com/office/infopath/2007/PartnerControls"/>
    <xsd:element name="SharedWithUsers" ma:index="14"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talles de uso compartido" ma:internalName="SharedWithDetails" ma:readOnly="true">
      <xsd:simpleType>
        <xsd:restriction base="dms:Note">
          <xsd:maxLength value="255"/>
        </xsd:restriction>
      </xsd:simpleType>
    </xsd:element>
    <xsd:element name="TaxCatchAll" ma:index="18" nillable="true" ma:displayName="Taxonomy Catch All Column" ma:hidden="true" ma:list="{ff507a9b-eafb-41fb-b4ab-4e9ed7801ff6}" ma:internalName="TaxCatchAll" ma:showField="CatchAllData" ma:web="587dca65-383c-43d4-8cd4-9fcaaa688a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87dca65-383c-43d4-8cd4-9fcaaa688a38" xsi:nil="true"/>
    <lcf76f155ced4ddcb4097134ff3c332f xmlns="5bcbcd3f-aa25-4ea4-bedd-4d01ce48085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320B138-404A-4818-A3BD-ADD430996EB0}"/>
</file>

<file path=customXml/itemProps2.xml><?xml version="1.0" encoding="utf-8"?>
<ds:datastoreItem xmlns:ds="http://schemas.openxmlformats.org/officeDocument/2006/customXml" ds:itemID="{5EFB194F-B6ED-40B3-8399-AD2B6AB2BE89}">
  <ds:schemaRefs>
    <ds:schemaRef ds:uri="587dca65-383c-43d4-8cd4-9fcaaa688a38"/>
    <ds:schemaRef ds:uri="5bcbcd3f-aa25-4ea4-bedd-4d01ce480859"/>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4CCB138-09F8-4771-B9B8-8A270846903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14</Slides>
  <Notes>14</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revision>1</cp:revision>
  <dcterms:created xsi:type="dcterms:W3CDTF">2026-09-28T08:44:21Z</dcterms:created>
  <dcterms:modified xsi:type="dcterms:W3CDTF">2026-09-29T11:26:06Z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0x010100DA87F3FCC7291B4B94CF84641EAE3DB9</vt:lpwstr>
  </property>
  <property fmtid="{D5CDD505-2E9C-101B-9397-08002B2CF9AE}" pid="3" name="MediaServiceImageTags">
    <vt:lpwstr/>
  </property>
</Properties>
</file>