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wmf" ContentType="image/x-wmf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24"/>
  </p:notesMasterIdLst>
  <p:sldIdLst>
    <p:sldId id="256" r:id="rId2"/>
    <p:sldId id="299" r:id="rId3"/>
    <p:sldId id="356" r:id="rId4"/>
    <p:sldId id="357" r:id="rId5"/>
    <p:sldId id="358" r:id="rId6"/>
    <p:sldId id="302" r:id="rId7"/>
    <p:sldId id="306" r:id="rId8"/>
    <p:sldId id="308" r:id="rId9"/>
    <p:sldId id="258" r:id="rId10"/>
    <p:sldId id="259" r:id="rId11"/>
    <p:sldId id="260" r:id="rId12"/>
    <p:sldId id="261" r:id="rId13"/>
    <p:sldId id="262" r:id="rId14"/>
    <p:sldId id="263" r:id="rId15"/>
    <p:sldId id="264" r:id="rId16"/>
    <p:sldId id="265" r:id="rId17"/>
    <p:sldId id="266" r:id="rId18"/>
    <p:sldId id="268" r:id="rId19"/>
    <p:sldId id="269" r:id="rId20"/>
    <p:sldId id="270" r:id="rId21"/>
    <p:sldId id="271" r:id="rId22"/>
    <p:sldId id="272" r:id="rId23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4995" autoAdjust="0"/>
    <p:restoredTop sz="94660"/>
  </p:normalViewPr>
  <p:slideViewPr>
    <p:cSldViewPr snapToGrid="0">
      <p:cViewPr varScale="1">
        <p:scale>
          <a:sx n="94" d="100"/>
          <a:sy n="94" d="100"/>
        </p:scale>
        <p:origin x="72" y="316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viewProps" Target="viewProps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presProps" Target="presProp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notesMaster" Target="notesMasters/notesMaster1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tableStyles" Target="tableStyle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theme" Target="theme/theme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C563DA6-9D76-4E85-BE7D-7668E3AF1558}" type="datetimeFigureOut">
              <a:rPr lang="en-US" smtClean="0"/>
              <a:t>10/2/2026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2687261B-52C0-416C-9140-0E25CF1BD47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66326763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02" name="Slide Image Placeholder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51203" name="Notes Placeholder 2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endParaRPr lang="en-US"/>
          </a:p>
        </p:txBody>
      </p:sp>
      <p:sp>
        <p:nvSpPr>
          <p:cNvPr id="51204" name="Slide Number Placeholder 3"/>
          <p:cNvSpPr>
            <a:spLocks noGrp="1"/>
          </p:cNvSpPr>
          <p:nvPr>
            <p:ph type="sldNum" sz="quarter" idx="5"/>
          </p:nvPr>
        </p:nvSpPr>
        <p:spPr bwMode="auto">
          <a:noFill/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fld id="{3B3BC8B3-626C-46E0-9EA9-A1C978680652}" type="slidenum">
              <a:rPr lang="en-US" smtClean="0"/>
              <a:pPr/>
              <a:t>2</a:t>
            </a:fld>
            <a:endParaRPr lang="en-US"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66C414C2-1AB3-48E4-9C23-F8D0B3D84201}" type="slidenum">
              <a:rPr lang="en-US" smtClean="0"/>
              <a:pPr>
                <a:defRPr/>
              </a:pPr>
              <a:t>6</a:t>
            </a:fld>
            <a:endParaRPr lang="en-US"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2946" name="Slide Image Placeholder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82947" name="Notes Placeholder 2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endParaRPr lang="en-US"/>
          </a:p>
        </p:txBody>
      </p:sp>
      <p:sp>
        <p:nvSpPr>
          <p:cNvPr id="82948" name="Slide Number Placeholder 3"/>
          <p:cNvSpPr>
            <a:spLocks noGrp="1"/>
          </p:cNvSpPr>
          <p:nvPr>
            <p:ph type="sldNum" sz="quarter" idx="5"/>
          </p:nvPr>
        </p:nvSpPr>
        <p:spPr bwMode="auto">
          <a:noFill/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fld id="{0C98DA65-37B9-47E8-BB61-E3E9CE7AB7F4}" type="slidenum">
              <a:rPr lang="en-US" smtClean="0"/>
              <a:pPr/>
              <a:t>7</a:t>
            </a:fld>
            <a:endParaRPr lang="en-US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ED08D0F-2D11-ABB4-6232-A8E4916E57AA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0E2471AD-6E94-0837-5B90-448809E9695B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8EAB368C-A7B3-2EC9-4D65-8677A947591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35E2E3C-0D50-4654-913D-76747970AFB9}" type="datetimeFigureOut">
              <a:rPr lang="en-US" smtClean="0"/>
              <a:t>10/2/2026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6B614662-5B35-8F3B-9C86-C1E5A212E76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5E28F5AC-6B62-2B91-838C-36FE412E24B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D1546D-FD04-4BDF-AFE2-4EA2E0D1202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286326385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71CEC05-E911-5CCA-6A71-C2FA35F1F25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6038E47E-5E4F-9DBA-A6ED-FC6FF39923C7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99036CC2-7076-F431-90ED-A6EC204CEE9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35E2E3C-0D50-4654-913D-76747970AFB9}" type="datetimeFigureOut">
              <a:rPr lang="en-US" smtClean="0"/>
              <a:t>10/2/2026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C99FF6F4-6E78-B254-462D-81025FC9E6A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96E8F11A-B1E5-7A3F-9C13-490772F2F2E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D1546D-FD04-4BDF-AFE2-4EA2E0D1202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82277612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3C7449F-64CD-2D8B-F980-4F8023D37D2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B15DCD98-3DD5-5898-D69E-A62125866C8A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82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82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82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D5BB6E80-522A-CF45-DAD3-8DF46DD0745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35E2E3C-0D50-4654-913D-76747970AFB9}" type="datetimeFigureOut">
              <a:rPr lang="en-US" smtClean="0"/>
              <a:t>10/2/2026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5110CE1F-EB6B-AE11-7F33-3592440A1EE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49A3DE4F-EC03-1E56-2661-7650AB446E3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D1546D-FD04-4BDF-AFE2-4EA2E0D1202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81980266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FF52556-30C4-857A-41E9-78DC756F18E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6B0B90F2-7932-269A-3AA8-F6E11D7BA3BA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1E315E52-E461-C149-5909-8754F31CAAD5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E336A1E0-0CDF-9C21-8F13-8A248FE9C89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35E2E3C-0D50-4654-913D-76747970AFB9}" type="datetimeFigureOut">
              <a:rPr lang="en-US" smtClean="0"/>
              <a:t>10/2/2026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2C1CB3F0-9C5C-0CFD-D96F-38D61A76BE6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7D8DCB50-92F3-1F39-DABF-DAE7B60D9B5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D1546D-FD04-4BDF-AFE2-4EA2E0D1202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5966952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1F4B3E8-EFAD-F8AD-BFF5-D3A3F9C60DA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9C505090-51E1-F56E-A593-E4080F46E347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4206670C-E25A-1BDC-27F4-2D4962516807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F2D8A432-DF47-3386-C2EC-6E1FA0B4188A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F899E80E-16F2-1383-3173-FBCF80E6F40A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D69460D6-68C0-B92C-D6FC-9D15F20A7BE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35E2E3C-0D50-4654-913D-76747970AFB9}" type="datetimeFigureOut">
              <a:rPr lang="en-US" smtClean="0"/>
              <a:t>10/2/2026</a:t>
            </a:fld>
            <a:endParaRPr lang="en-US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E5D2727B-0058-6854-33A4-83FD41A20C6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13D8D9B9-D3F8-B72E-9D10-58F66859086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D1546D-FD04-4BDF-AFE2-4EA2E0D1202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4334211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102D556-997C-9F76-4BC4-EE361AEE5FD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73D009D0-7755-B1F6-0C5E-E35419C87B6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35E2E3C-0D50-4654-913D-76747970AFB9}" type="datetimeFigureOut">
              <a:rPr lang="en-US" smtClean="0"/>
              <a:t>10/2/2026</a:t>
            </a:fld>
            <a:endParaRPr lang="en-US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9A13FE0A-099E-9388-D6CD-F7313C20DCA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8A81C235-7F30-0101-0174-824482DE394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D1546D-FD04-4BDF-AFE2-4EA2E0D1202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3454704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48E4184E-2628-F517-BA6C-6A82F6F4A38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35E2E3C-0D50-4654-913D-76747970AFB9}" type="datetimeFigureOut">
              <a:rPr lang="en-US" smtClean="0"/>
              <a:t>10/2/2026</a:t>
            </a:fld>
            <a:endParaRPr lang="en-US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4C874231-C0BA-7D58-12D8-C49DA9AD8D6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53E0C075-7A1C-D113-3A18-FE533D30F99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D1546D-FD04-4BDF-AFE2-4EA2E0D1202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52778511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9F40AC5-AFB0-388C-1E11-B805110A2CB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DE171217-9C2C-E0B1-C872-AF7607FCE104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C2155E08-77C2-77FE-1007-A6B13C93E0B7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613F3CAB-A8AC-52F2-CF9D-078DD3D03EF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35E2E3C-0D50-4654-913D-76747970AFB9}" type="datetimeFigureOut">
              <a:rPr lang="en-US" smtClean="0"/>
              <a:t>10/2/2026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B04C943D-5C29-7C87-FB0F-C7A80B67BB9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406985B0-6440-9C20-DC7D-E912510A6BF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D1546D-FD04-4BDF-AFE2-4EA2E0D1202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552099416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BEF6CB8-A869-0834-9EFD-99A4D024908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ACF95597-50A7-BDE9-1F2E-5675C5DF08E4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7AA7F18F-AD5E-8A19-18DD-7FC1D22FAB79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F32EE25D-7011-A07C-3BD4-D7D566589EC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35E2E3C-0D50-4654-913D-76747970AFB9}" type="datetimeFigureOut">
              <a:rPr lang="en-US" smtClean="0"/>
              <a:t>10/2/2026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D07DA48F-D89B-90B9-BD69-B0475F46D63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5C0A99A1-4D30-FD40-5671-7DAD625E8B8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D1546D-FD04-4BDF-AFE2-4EA2E0D1202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2730290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2ED0D0D-08C9-8BA6-F249-DDF85A45DE5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101BBE7E-A7C0-76FB-B3E0-C59F5D81922D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1AD2A462-9781-ED6A-811A-102D7D2BEE7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35E2E3C-0D50-4654-913D-76747970AFB9}" type="datetimeFigureOut">
              <a:rPr lang="en-US" smtClean="0"/>
              <a:t>10/2/2026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FB5F1248-4ED0-A32D-F491-756F0AB46BC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7EFD67F5-5D3D-63C1-76E2-606F5C5CF2C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D1546D-FD04-4BDF-AFE2-4EA2E0D1202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21348403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7C6738A8-605A-A54B-8770-635DA6DF72C6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CA4C21E8-EACF-E676-AB44-0A8BF4B978DC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E0A917F8-87DB-DE44-B023-B6D4C6FA899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35E2E3C-0D50-4654-913D-76747970AFB9}" type="datetimeFigureOut">
              <a:rPr lang="en-US" smtClean="0"/>
              <a:t>10/2/2026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06DDDA32-A280-4ECF-391C-CC1479E0DA8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D6834BBE-DB4F-3103-AAE1-795067E65BC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D1546D-FD04-4BDF-AFE2-4EA2E0D1202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981072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B5C17F11-FA03-E5C6-BEDD-C3C4A8F0BC4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3CDA8D16-FC0A-4939-65E2-A68A47F9D53B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9A450BF7-6364-5ECE-F402-B80F601D0E0F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C35E2E3C-0D50-4654-913D-76747970AFB9}" type="datetimeFigureOut">
              <a:rPr lang="en-US" smtClean="0"/>
              <a:t>10/2/2026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D753B02A-1D06-BE41-7EAD-D2BEB0EB66B5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6F6560BB-86AE-EAF4-ACDE-885CE184F572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6DD1546D-FD04-4BDF-AFE2-4EA2E0D1202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0857838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wmf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4.xml"/><Relationship Id="rId6" Type="http://schemas.openxmlformats.org/officeDocument/2006/relationships/image" Target="../media/image4.jpeg"/><Relationship Id="rId5" Type="http://schemas.openxmlformats.org/officeDocument/2006/relationships/image" Target="../media/image3.wmf"/><Relationship Id="rId4" Type="http://schemas.openxmlformats.org/officeDocument/2006/relationships/image" Target="../media/image2.jpeg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e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hyperlink" Target="https://www.law.cornell.edu/cfr/text/49/242.117#j" TargetMode="External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jpeg"/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A1F82EA-803E-0275-94C0-7EACC530064A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dirty="0"/>
              <a:t>Noise Hearing  &amp; Communication  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6358575B-2CB5-F6C8-36C2-EE903478DA30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en-US" dirty="0"/>
              <a:t>Timothy J. McCormick, DO, MPH </a:t>
            </a:r>
          </a:p>
        </p:txBody>
      </p:sp>
    </p:spTree>
    <p:extLst>
      <p:ext uri="{BB962C8B-B14F-4D97-AF65-F5344CB8AC3E}">
        <p14:creationId xmlns:p14="http://schemas.microsoft.com/office/powerpoint/2010/main" val="258257870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94" name="Rectangle 2"/>
          <p:cNvSpPr>
            <a:spLocks noGrp="1" noChangeArrowheads="1"/>
          </p:cNvSpPr>
          <p:nvPr>
            <p:ph type="title"/>
          </p:nvPr>
        </p:nvSpPr>
        <p:spPr>
          <a:xfrm>
            <a:off x="1981200" y="457200"/>
            <a:ext cx="8229600" cy="685800"/>
          </a:xfrm>
        </p:spPr>
        <p:txBody>
          <a:bodyPr>
            <a:normAutofit fontScale="90000"/>
          </a:bodyPr>
          <a:lstStyle/>
          <a:p>
            <a:pPr algn="ctr" eaLnBrk="1" hangingPunct="1"/>
            <a:r>
              <a:rPr lang="en-US" dirty="0"/>
              <a:t>Common noise levels</a:t>
            </a:r>
          </a:p>
        </p:txBody>
      </p:sp>
      <p:sp>
        <p:nvSpPr>
          <p:cNvPr id="8195" name="Rectangle 3"/>
          <p:cNvSpPr>
            <a:spLocks noGrp="1" noChangeArrowheads="1"/>
          </p:cNvSpPr>
          <p:nvPr>
            <p:ph sz="half" idx="1"/>
          </p:nvPr>
        </p:nvSpPr>
        <p:spPr/>
        <p:txBody>
          <a:bodyPr>
            <a:normAutofit lnSpcReduction="10000"/>
          </a:bodyPr>
          <a:lstStyle/>
          <a:p>
            <a:pPr eaLnBrk="1" hangingPunct="1">
              <a:lnSpc>
                <a:spcPct val="90000"/>
              </a:lnSpc>
            </a:pPr>
            <a:endParaRPr lang="en-US" sz="2200" dirty="0"/>
          </a:p>
          <a:p>
            <a:pPr eaLnBrk="1" hangingPunct="1">
              <a:lnSpc>
                <a:spcPct val="90000"/>
              </a:lnSpc>
            </a:pPr>
            <a:endParaRPr lang="en-US" sz="2200" dirty="0"/>
          </a:p>
          <a:p>
            <a:pPr eaLnBrk="1" hangingPunct="1">
              <a:lnSpc>
                <a:spcPct val="90000"/>
              </a:lnSpc>
            </a:pPr>
            <a:r>
              <a:rPr lang="en-US" sz="2100" dirty="0"/>
              <a:t>Immediate Pain:</a:t>
            </a:r>
          </a:p>
          <a:p>
            <a:pPr lvl="1" eaLnBrk="1" hangingPunct="1">
              <a:lnSpc>
                <a:spcPct val="90000"/>
              </a:lnSpc>
            </a:pPr>
            <a:r>
              <a:rPr lang="en-US" sz="2100" dirty="0"/>
              <a:t>Fireworks: 160 dB</a:t>
            </a:r>
          </a:p>
          <a:p>
            <a:pPr lvl="1" eaLnBrk="1" hangingPunct="1">
              <a:lnSpc>
                <a:spcPct val="90000"/>
              </a:lnSpc>
            </a:pPr>
            <a:r>
              <a:rPr lang="en-US" sz="2100" dirty="0"/>
              <a:t>Jackhammer: 130 dB</a:t>
            </a:r>
          </a:p>
          <a:p>
            <a:pPr eaLnBrk="1" hangingPunct="1">
              <a:lnSpc>
                <a:spcPct val="90000"/>
              </a:lnSpc>
            </a:pPr>
            <a:endParaRPr lang="en-US" sz="2100" dirty="0"/>
          </a:p>
          <a:p>
            <a:pPr eaLnBrk="1" hangingPunct="1">
              <a:lnSpc>
                <a:spcPct val="90000"/>
              </a:lnSpc>
            </a:pPr>
            <a:endParaRPr lang="en-US" sz="2100" dirty="0"/>
          </a:p>
          <a:p>
            <a:pPr eaLnBrk="1" hangingPunct="1">
              <a:lnSpc>
                <a:spcPct val="90000"/>
              </a:lnSpc>
            </a:pPr>
            <a:endParaRPr lang="en-US" sz="2100" dirty="0"/>
          </a:p>
          <a:p>
            <a:pPr eaLnBrk="1" hangingPunct="1">
              <a:lnSpc>
                <a:spcPct val="90000"/>
              </a:lnSpc>
            </a:pPr>
            <a:r>
              <a:rPr lang="en-US" sz="2100" dirty="0"/>
              <a:t>Extremely Loud:</a:t>
            </a:r>
          </a:p>
          <a:p>
            <a:pPr lvl="1" eaLnBrk="1" hangingPunct="1">
              <a:lnSpc>
                <a:spcPct val="90000"/>
              </a:lnSpc>
            </a:pPr>
            <a:r>
              <a:rPr lang="en-US" sz="2100" dirty="0"/>
              <a:t>Rock concert: 120 dB</a:t>
            </a:r>
          </a:p>
          <a:p>
            <a:pPr lvl="1" eaLnBrk="1" hangingPunct="1">
              <a:lnSpc>
                <a:spcPct val="90000"/>
              </a:lnSpc>
            </a:pPr>
            <a:r>
              <a:rPr lang="en-US" sz="2100" dirty="0"/>
              <a:t>Crying baby: 110 dB</a:t>
            </a:r>
          </a:p>
          <a:p>
            <a:pPr lvl="1" eaLnBrk="1" hangingPunct="1">
              <a:lnSpc>
                <a:spcPct val="90000"/>
              </a:lnSpc>
            </a:pPr>
            <a:r>
              <a:rPr lang="en-US" sz="2100" dirty="0"/>
              <a:t>Impact wrench: 100 dB</a:t>
            </a:r>
          </a:p>
          <a:p>
            <a:pPr lvl="1" eaLnBrk="1" hangingPunct="1">
              <a:lnSpc>
                <a:spcPct val="90000"/>
              </a:lnSpc>
            </a:pPr>
            <a:endParaRPr lang="en-US" dirty="0"/>
          </a:p>
        </p:txBody>
      </p:sp>
      <p:sp>
        <p:nvSpPr>
          <p:cNvPr id="6" name="Content Placeholder 5"/>
          <p:cNvSpPr>
            <a:spLocks noGrp="1"/>
          </p:cNvSpPr>
          <p:nvPr>
            <p:ph sz="half" idx="2"/>
          </p:nvPr>
        </p:nvSpPr>
        <p:spPr/>
        <p:txBody>
          <a:bodyPr>
            <a:normAutofit lnSpcReduction="10000"/>
          </a:bodyPr>
          <a:lstStyle/>
          <a:p>
            <a:pPr eaLnBrk="1" hangingPunct="1">
              <a:lnSpc>
                <a:spcPct val="90000"/>
              </a:lnSpc>
            </a:pPr>
            <a:endParaRPr lang="en-US" sz="2100" dirty="0"/>
          </a:p>
          <a:p>
            <a:pPr eaLnBrk="1" hangingPunct="1">
              <a:lnSpc>
                <a:spcPct val="90000"/>
              </a:lnSpc>
            </a:pPr>
            <a:endParaRPr lang="en-US" sz="2100" dirty="0"/>
          </a:p>
          <a:p>
            <a:pPr eaLnBrk="1" hangingPunct="1">
              <a:lnSpc>
                <a:spcPct val="90000"/>
              </a:lnSpc>
            </a:pPr>
            <a:r>
              <a:rPr lang="en-US" sz="2100" dirty="0"/>
              <a:t>Loud:</a:t>
            </a:r>
          </a:p>
          <a:p>
            <a:pPr lvl="1" eaLnBrk="1" hangingPunct="1">
              <a:lnSpc>
                <a:spcPct val="90000"/>
              </a:lnSpc>
            </a:pPr>
            <a:r>
              <a:rPr lang="en-US" sz="2100" dirty="0"/>
              <a:t>Power lawnmower: 90 dB</a:t>
            </a:r>
          </a:p>
          <a:p>
            <a:pPr lvl="1" eaLnBrk="1" hangingPunct="1">
              <a:lnSpc>
                <a:spcPct val="90000"/>
              </a:lnSpc>
            </a:pPr>
            <a:r>
              <a:rPr lang="en-US" sz="2100" dirty="0"/>
              <a:t>Smoke alarm: 85 dB</a:t>
            </a:r>
          </a:p>
          <a:p>
            <a:pPr eaLnBrk="1" hangingPunct="1">
              <a:lnSpc>
                <a:spcPct val="90000"/>
              </a:lnSpc>
            </a:pPr>
            <a:endParaRPr lang="en-US" sz="2100" dirty="0"/>
          </a:p>
          <a:p>
            <a:pPr eaLnBrk="1" hangingPunct="1">
              <a:lnSpc>
                <a:spcPct val="90000"/>
              </a:lnSpc>
            </a:pPr>
            <a:endParaRPr lang="en-US" sz="2100" dirty="0"/>
          </a:p>
          <a:p>
            <a:pPr eaLnBrk="1" hangingPunct="1">
              <a:lnSpc>
                <a:spcPct val="90000"/>
              </a:lnSpc>
            </a:pPr>
            <a:endParaRPr lang="en-US" sz="2100" dirty="0"/>
          </a:p>
          <a:p>
            <a:pPr eaLnBrk="1" hangingPunct="1">
              <a:lnSpc>
                <a:spcPct val="90000"/>
              </a:lnSpc>
            </a:pPr>
            <a:r>
              <a:rPr lang="en-US" sz="2100" dirty="0"/>
              <a:t>Non-Hazardous:</a:t>
            </a:r>
          </a:p>
          <a:p>
            <a:pPr lvl="1" eaLnBrk="1" hangingPunct="1">
              <a:lnSpc>
                <a:spcPct val="90000"/>
              </a:lnSpc>
            </a:pPr>
            <a:r>
              <a:rPr lang="en-US" sz="2100" dirty="0"/>
              <a:t>Alarm clock: 70 dB</a:t>
            </a:r>
          </a:p>
          <a:p>
            <a:pPr lvl="1" eaLnBrk="1" hangingPunct="1">
              <a:lnSpc>
                <a:spcPct val="90000"/>
              </a:lnSpc>
            </a:pPr>
            <a:r>
              <a:rPr lang="en-US" sz="2100" dirty="0"/>
              <a:t>Conversation: 60 dB</a:t>
            </a:r>
          </a:p>
          <a:p>
            <a:pPr lvl="1" eaLnBrk="1" hangingPunct="1">
              <a:lnSpc>
                <a:spcPct val="90000"/>
              </a:lnSpc>
            </a:pPr>
            <a:r>
              <a:rPr lang="en-US" sz="2100" dirty="0"/>
              <a:t>Whisper: 30 dB</a:t>
            </a:r>
          </a:p>
        </p:txBody>
      </p:sp>
      <p:pic>
        <p:nvPicPr>
          <p:cNvPr id="102404" name="Picture 4" descr="C:\Users\Bill\AppData\Local\Microsoft\Windows\Temporary Internet Files\Content.IE5\HQXZR1GD\MC900432371[1].wmf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2362201" y="1447801"/>
            <a:ext cx="1132619" cy="1152525"/>
          </a:xfrm>
          <a:prstGeom prst="rect">
            <a:avLst/>
          </a:prstGeom>
          <a:noFill/>
        </p:spPr>
      </p:pic>
      <p:pic>
        <p:nvPicPr>
          <p:cNvPr id="102405" name="Picture 5" descr="C:\Users\Bill\AppData\Local\Microsoft\Windows\Temporary Internet Files\Content.IE5\UIXGKXYM\MP900178833[1].jpg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2438400" y="3898900"/>
            <a:ext cx="1295400" cy="863600"/>
          </a:xfrm>
          <a:prstGeom prst="rect">
            <a:avLst/>
          </a:prstGeom>
          <a:noFill/>
        </p:spPr>
      </p:pic>
      <p:pic>
        <p:nvPicPr>
          <p:cNvPr id="102406" name="Picture 6" descr="C:\Users\Bill\AppData\Local\Microsoft\Windows\Temporary Internet Files\Content.IE5\PMTT95EY\MC900273100[1].wmf"/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6629401" y="1600200"/>
            <a:ext cx="1454313" cy="928688"/>
          </a:xfrm>
          <a:prstGeom prst="rect">
            <a:avLst/>
          </a:prstGeom>
          <a:noFill/>
        </p:spPr>
      </p:pic>
      <p:pic>
        <p:nvPicPr>
          <p:cNvPr id="102407" name="Picture 7" descr="C:\Users\Bill\AppData\Local\Microsoft\Windows\Temporary Internet Files\Content.IE5\TBQAOSEA\MP900255553[1].jpg"/>
          <p:cNvPicPr>
            <a:picLocks noChangeAspect="1" noChangeArrowheads="1"/>
          </p:cNvPicPr>
          <p:nvPr/>
        </p:nvPicPr>
        <p:blipFill>
          <a:blip r:embed="rId6" cstate="print"/>
          <a:srcRect/>
          <a:stretch>
            <a:fillRect/>
          </a:stretch>
        </p:blipFill>
        <p:spPr bwMode="auto">
          <a:xfrm>
            <a:off x="6629400" y="3955654"/>
            <a:ext cx="1143000" cy="763984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98" name="Rectangle 2">
            <a:extLst>
              <a:ext uri="{FF2B5EF4-FFF2-40B4-BE49-F238E27FC236}">
                <a16:creationId xmlns:a16="http://schemas.microsoft.com/office/drawing/2014/main" id="{1E986D0A-83D6-A273-F6B2-BB4DCEA4DD9A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en-US"/>
              <a:t>Typical Sound Levels</a:t>
            </a:r>
          </a:p>
        </p:txBody>
      </p:sp>
      <p:sp>
        <p:nvSpPr>
          <p:cNvPr id="4099" name="Rectangle 3">
            <a:extLst>
              <a:ext uri="{FF2B5EF4-FFF2-40B4-BE49-F238E27FC236}">
                <a16:creationId xmlns:a16="http://schemas.microsoft.com/office/drawing/2014/main" id="{8DE96B36-EA86-299D-2612-E37318ED50FF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altLang="en-US"/>
              <a:t>Air conditioners     50 –70 dB</a:t>
            </a:r>
          </a:p>
          <a:p>
            <a:r>
              <a:rPr lang="en-US" altLang="en-US"/>
              <a:t>Vacuum cleaners    60 – 80 dB</a:t>
            </a:r>
          </a:p>
          <a:p>
            <a:r>
              <a:rPr lang="en-US" altLang="en-US"/>
              <a:t>Garbage disposal    70 – 90 dB</a:t>
            </a:r>
          </a:p>
          <a:p>
            <a:r>
              <a:rPr lang="en-US" altLang="en-US"/>
              <a:t>Lawn Mower		80 – 90 dB</a:t>
            </a:r>
          </a:p>
          <a:p>
            <a:r>
              <a:rPr lang="en-US" altLang="en-US"/>
              <a:t>Chain saw		105 –115 dB</a:t>
            </a:r>
          </a:p>
          <a:p>
            <a:endParaRPr lang="en-US" altLang="en-US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46" name="Rectangle 2">
            <a:extLst>
              <a:ext uri="{FF2B5EF4-FFF2-40B4-BE49-F238E27FC236}">
                <a16:creationId xmlns:a16="http://schemas.microsoft.com/office/drawing/2014/main" id="{EB615CF5-B675-2579-1EAA-9B49AECBFC3E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en-US"/>
              <a:t>Speech</a:t>
            </a:r>
          </a:p>
        </p:txBody>
      </p:sp>
      <p:sp>
        <p:nvSpPr>
          <p:cNvPr id="6147" name="Rectangle 3">
            <a:extLst>
              <a:ext uri="{FF2B5EF4-FFF2-40B4-BE49-F238E27FC236}">
                <a16:creationId xmlns:a16="http://schemas.microsoft.com/office/drawing/2014/main" id="{A63B81F3-1366-7532-EB68-75ED02CE1CDA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altLang="en-US"/>
              <a:t>Conversational speech – 60 –65dB</a:t>
            </a:r>
          </a:p>
          <a:p>
            <a:r>
              <a:rPr lang="en-US" altLang="en-US"/>
              <a:t>50 dB hearing level required for speech hearing</a:t>
            </a:r>
          </a:p>
          <a:p>
            <a:r>
              <a:rPr lang="en-US" altLang="en-US"/>
              <a:t>Speech – lower frequencies .5kHz, 1kHz, 2kHz, and 3kHz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94" name="Rectangle 2">
            <a:extLst>
              <a:ext uri="{FF2B5EF4-FFF2-40B4-BE49-F238E27FC236}">
                <a16:creationId xmlns:a16="http://schemas.microsoft.com/office/drawing/2014/main" id="{6E89F79C-6581-F4D1-3258-1F3DDE54320F}"/>
              </a:ext>
            </a:extLst>
          </p:cNvPr>
          <p:cNvSpPr>
            <a:spLocks noGrp="1" noChangeArrowheads="1"/>
          </p:cNvSpPr>
          <p:nvPr>
            <p:ph type="title" idx="4294967295"/>
          </p:nvPr>
        </p:nvSpPr>
        <p:spPr>
          <a:xfrm>
            <a:off x="0" y="365125"/>
            <a:ext cx="10515600" cy="1325563"/>
          </a:xfrm>
        </p:spPr>
        <p:txBody>
          <a:bodyPr/>
          <a:lstStyle/>
          <a:p>
            <a:r>
              <a:rPr lang="en-US" altLang="en-US" sz="3600"/>
              <a:t>Hearing acuity- descriptors of hearing loss </a:t>
            </a:r>
            <a:br>
              <a:rPr lang="en-US" altLang="en-US" sz="3600"/>
            </a:br>
            <a:r>
              <a:rPr lang="en-US" altLang="en-US" sz="2400"/>
              <a:t>(CAOHC)</a:t>
            </a:r>
          </a:p>
        </p:txBody>
      </p:sp>
      <p:sp>
        <p:nvSpPr>
          <p:cNvPr id="8195" name="Rectangle 3">
            <a:extLst>
              <a:ext uri="{FF2B5EF4-FFF2-40B4-BE49-F238E27FC236}">
                <a16:creationId xmlns:a16="http://schemas.microsoft.com/office/drawing/2014/main" id="{33A740F3-9D23-08F3-7278-60379B295E89}"/>
              </a:ext>
            </a:extLst>
          </p:cNvPr>
          <p:cNvSpPr>
            <a:spLocks noGrp="1" noChangeArrowheads="1"/>
          </p:cNvSpPr>
          <p:nvPr>
            <p:ph type="body" idx="4294967295"/>
          </p:nvPr>
        </p:nvSpPr>
        <p:spPr>
          <a:xfrm>
            <a:off x="0" y="1825625"/>
            <a:ext cx="10515600" cy="4351338"/>
          </a:xfrm>
        </p:spPr>
        <p:txBody>
          <a:bodyPr/>
          <a:lstStyle/>
          <a:p>
            <a:r>
              <a:rPr lang="en-US" altLang="en-US"/>
              <a:t>Normal  0 –25 dB</a:t>
            </a:r>
          </a:p>
          <a:p>
            <a:r>
              <a:rPr lang="en-US" altLang="en-US"/>
              <a:t>Slight     25 – 40 dB</a:t>
            </a:r>
          </a:p>
          <a:p>
            <a:r>
              <a:rPr lang="en-US" altLang="en-US"/>
              <a:t>Mild	40 – 55 dB</a:t>
            </a:r>
          </a:p>
          <a:p>
            <a:r>
              <a:rPr lang="en-US" altLang="en-US"/>
              <a:t>Moderate  55 – 70 dB</a:t>
            </a:r>
          </a:p>
          <a:p>
            <a:r>
              <a:rPr lang="en-US" altLang="en-US"/>
              <a:t>Severe	  70 – 90 dB	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en-US" dirty="0"/>
              <a:t>Noise monitoring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sz="2400" dirty="0"/>
              <a:t>For both locomotive engineers and conductors, typical noise exposures are in the range of 80-95 dB, TWA-8. </a:t>
            </a:r>
          </a:p>
          <a:p>
            <a:r>
              <a:rPr lang="en-US" sz="2400" dirty="0"/>
              <a:t>Exposure can vary greatly depending on:</a:t>
            </a:r>
          </a:p>
          <a:p>
            <a:pPr lvl="1"/>
            <a:r>
              <a:rPr lang="en-US" sz="2000" dirty="0"/>
              <a:t>Horn placement (over cab or mid-body)</a:t>
            </a:r>
          </a:p>
          <a:p>
            <a:pPr lvl="1"/>
            <a:r>
              <a:rPr lang="en-US" sz="2000" dirty="0"/>
              <a:t>Windows/doors open vs. closed</a:t>
            </a:r>
          </a:p>
          <a:p>
            <a:pPr lvl="1"/>
            <a:r>
              <a:rPr lang="en-US" sz="2000" dirty="0"/>
              <a:t>Radio volume</a:t>
            </a:r>
          </a:p>
          <a:p>
            <a:pPr lvl="1"/>
            <a:r>
              <a:rPr lang="en-US" sz="2000" dirty="0"/>
              <a:t>Age/type of locomotive</a:t>
            </a:r>
          </a:p>
          <a:p>
            <a:pPr lvl="1"/>
            <a:r>
              <a:rPr lang="en-US" sz="2000" dirty="0"/>
              <a:t>Switching vs. Road Jobs</a:t>
            </a:r>
          </a:p>
          <a:p>
            <a:r>
              <a:rPr lang="en-US" sz="2400" dirty="0"/>
              <a:t>In general, switching jobs are quieter due to lower-notch work, and less crossings.</a:t>
            </a:r>
          </a:p>
          <a:p>
            <a:r>
              <a:rPr lang="en-US" sz="2400" dirty="0"/>
              <a:t>More crossings = more horn use, which = more noise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9938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algn="ctr" eaLnBrk="1" hangingPunct="1"/>
            <a:r>
              <a:rPr lang="en-US" dirty="0"/>
              <a:t>Workplace exposure</a:t>
            </a:r>
          </a:p>
        </p:txBody>
      </p:sp>
      <p:sp>
        <p:nvSpPr>
          <p:cNvPr id="39939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pPr eaLnBrk="1" hangingPunct="1">
              <a:lnSpc>
                <a:spcPct val="80000"/>
              </a:lnSpc>
            </a:pPr>
            <a:r>
              <a:rPr lang="en-US" sz="2400" dirty="0"/>
              <a:t>There are a few common sources of noise when working on the railroad. These include:</a:t>
            </a:r>
          </a:p>
          <a:p>
            <a:pPr eaLnBrk="1" hangingPunct="1">
              <a:lnSpc>
                <a:spcPct val="80000"/>
              </a:lnSpc>
            </a:pPr>
            <a:endParaRPr lang="en-US" sz="2400" dirty="0"/>
          </a:p>
          <a:p>
            <a:pPr lvl="1" eaLnBrk="1" hangingPunct="1">
              <a:lnSpc>
                <a:spcPct val="80000"/>
              </a:lnSpc>
            </a:pPr>
            <a:r>
              <a:rPr lang="en-US" sz="2000" dirty="0"/>
              <a:t>The locomotive horn</a:t>
            </a:r>
          </a:p>
          <a:p>
            <a:pPr lvl="1" eaLnBrk="1" hangingPunct="1">
              <a:lnSpc>
                <a:spcPct val="80000"/>
              </a:lnSpc>
            </a:pPr>
            <a:r>
              <a:rPr lang="en-US" sz="2000" dirty="0"/>
              <a:t>Cab radios</a:t>
            </a:r>
          </a:p>
          <a:p>
            <a:pPr lvl="1" eaLnBrk="1" hangingPunct="1">
              <a:lnSpc>
                <a:spcPct val="80000"/>
              </a:lnSpc>
            </a:pPr>
            <a:r>
              <a:rPr lang="en-US" sz="2000" dirty="0"/>
              <a:t>Locomotive air brakes</a:t>
            </a:r>
          </a:p>
          <a:p>
            <a:pPr lvl="1" eaLnBrk="1" hangingPunct="1">
              <a:lnSpc>
                <a:spcPct val="80000"/>
              </a:lnSpc>
            </a:pPr>
            <a:r>
              <a:rPr lang="en-US" sz="2000" dirty="0"/>
              <a:t>Switching/Joints</a:t>
            </a:r>
          </a:p>
          <a:p>
            <a:pPr lvl="1" eaLnBrk="1" hangingPunct="1">
              <a:lnSpc>
                <a:spcPct val="80000"/>
              </a:lnSpc>
            </a:pPr>
            <a:r>
              <a:rPr lang="en-US" sz="2000" dirty="0"/>
              <a:t>Engine noise</a:t>
            </a:r>
          </a:p>
          <a:p>
            <a:pPr lvl="1" eaLnBrk="1" hangingPunct="1">
              <a:lnSpc>
                <a:spcPct val="80000"/>
              </a:lnSpc>
            </a:pPr>
            <a:r>
              <a:rPr lang="en-US" sz="2000" dirty="0"/>
              <a:t>Working near retarders</a:t>
            </a:r>
          </a:p>
          <a:p>
            <a:pPr lvl="2" eaLnBrk="1" hangingPunct="1">
              <a:lnSpc>
                <a:spcPct val="80000"/>
              </a:lnSpc>
              <a:buNone/>
            </a:pPr>
            <a:endParaRPr lang="en-US" sz="1600" dirty="0"/>
          </a:p>
          <a:p>
            <a:pPr lvl="1" eaLnBrk="1" hangingPunct="1">
              <a:lnSpc>
                <a:spcPct val="80000"/>
              </a:lnSpc>
              <a:buFont typeface="Wingdings" pitchFamily="2" charset="2"/>
              <a:buNone/>
            </a:pPr>
            <a:endParaRPr lang="en-US" sz="1800" dirty="0"/>
          </a:p>
        </p:txBody>
      </p:sp>
      <p:pic>
        <p:nvPicPr>
          <p:cNvPr id="39940" name="Picture 4" descr="C:\Users\Bill\AppData\Local\Microsoft\Windows\Temporary Internet Files\Content.IE5\UIXGKXYM\MP900262297[1].jp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6705600" y="3200400"/>
            <a:ext cx="2937956" cy="1963738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/>
          <p:cNvSpPr>
            <a:spLocks noGrp="1"/>
          </p:cNvSpPr>
          <p:nvPr>
            <p:ph idx="1"/>
          </p:nvPr>
        </p:nvSpPr>
        <p:spPr>
          <a:xfrm>
            <a:off x="609600" y="1481328"/>
            <a:ext cx="7467600" cy="4843272"/>
          </a:xfrm>
        </p:spPr>
        <p:txBody>
          <a:bodyPr>
            <a:normAutofit fontScale="92500" lnSpcReduction="20000"/>
          </a:bodyPr>
          <a:lstStyle/>
          <a:p>
            <a:r>
              <a:rPr lang="en-US" dirty="0"/>
              <a:t>Yard shifts tend to have the lowest noise exposures</a:t>
            </a:r>
          </a:p>
          <a:p>
            <a:pPr lvl="1"/>
            <a:r>
              <a:rPr lang="en-US" dirty="0"/>
              <a:t>Crews spend more time in lower notches at lower speeds</a:t>
            </a:r>
          </a:p>
          <a:p>
            <a:pPr lvl="1"/>
            <a:r>
              <a:rPr lang="en-US" dirty="0"/>
              <a:t>Horn use is very limited</a:t>
            </a:r>
          </a:p>
          <a:p>
            <a:pPr lvl="1"/>
            <a:endParaRPr lang="en-US" dirty="0"/>
          </a:p>
          <a:p>
            <a:r>
              <a:rPr lang="en-US" dirty="0"/>
              <a:t>The more the horn is used, the higher the overall exposure</a:t>
            </a:r>
          </a:p>
          <a:p>
            <a:pPr lvl="1"/>
            <a:r>
              <a:rPr lang="en-US" dirty="0"/>
              <a:t>Mainline/road shifts tend to have the highest exposures because of this. Mainline/road shifts also tend to have longer shift durations. </a:t>
            </a:r>
          </a:p>
          <a:p>
            <a:pPr lvl="1"/>
            <a:endParaRPr lang="en-US" dirty="0"/>
          </a:p>
          <a:p>
            <a:r>
              <a:rPr lang="en-US" dirty="0"/>
              <a:t>Most short line railroads perform yard switching or local work. Mainline/road shifts are less common. </a:t>
            </a:r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6BA6157-A774-4184-9C67-DD1A5F6734F0}" type="slidenum">
              <a:rPr lang="en-US" smtClean="0"/>
              <a:t>8</a:t>
            </a:fld>
            <a:endParaRPr lang="en-US"/>
          </a:p>
        </p:txBody>
      </p:sp>
      <p:sp>
        <p:nvSpPr>
          <p:cNvPr id="3" name="Title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en-US" dirty="0"/>
              <a:t>Data Analysis</a:t>
            </a:r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610600" y="1447800"/>
            <a:ext cx="2286000" cy="4572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3062781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9B4334B-A64B-249F-671A-80A3183BEFE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242 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B9263907-A68F-F47C-D345-CC542F7A3A51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US" dirty="0"/>
              <a:t>Except as provided in </a:t>
            </a:r>
            <a:r>
              <a:rPr lang="en-US" dirty="0">
                <a:hlinkClick r:id="rId2"/>
              </a:rPr>
              <a:t>paragraph (j)</a:t>
            </a:r>
            <a:r>
              <a:rPr lang="en-US" dirty="0"/>
              <a:t> of this section, each person shall have a hearing test or audiogram that shows the person's hearing acuity meets or exceeds the following thresholds: The person does not have an average hearing loss in the better ear greater than 40 decibels with or without use of a hearing aid, at 500 Hz, 1,000 Hz, and 2,000 Hz.  </a:t>
            </a:r>
          </a:p>
        </p:txBody>
      </p:sp>
    </p:spTree>
    <p:extLst>
      <p:ext uri="{BB962C8B-B14F-4D97-AF65-F5344CB8AC3E}">
        <p14:creationId xmlns:p14="http://schemas.microsoft.com/office/powerpoint/2010/main" val="2045038876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59A1F88-CC25-0F03-1F9B-E986EF23464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039EECF9-35BE-E5E3-43BE-57F498DFD794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US" dirty="0"/>
              <a:t>(j) A person not meeting the thresholds in paragraphs (h) and (i) of this section shall, upon request, be subject to further medical evaluation by a railroad's medical examiner to determine that person's ability to safely perform as a conductor. In accordance with the guidance prescribed in Appendix D to this part, a person is entitled to one retest without making any showing and to ---------</a:t>
            </a:r>
          </a:p>
        </p:txBody>
      </p:sp>
    </p:spTree>
    <p:extLst>
      <p:ext uri="{BB962C8B-B14F-4D97-AF65-F5344CB8AC3E}">
        <p14:creationId xmlns:p14="http://schemas.microsoft.com/office/powerpoint/2010/main" val="907847139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2AE581F-958D-7B9C-BB30-4D4C0122871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842FA5F9-7FAD-2A24-E263-05C75A7D6497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 lnSpcReduction="10000"/>
          </a:bodyPr>
          <a:lstStyle/>
          <a:p>
            <a:r>
              <a:rPr lang="en-US" dirty="0"/>
              <a:t>(e) If the examination required under this section discloses that the person needs corrective lenses or a hearing aid, or both, either to meet the threshold acuity levels established in this section or to meet a lower threshold determined by the railroad's medical examiner to be sufficient to perform as a conductor, that fact shall be noted on the certificate issued in accordance with the provisions of this part. </a:t>
            </a:r>
          </a:p>
          <a:p>
            <a:r>
              <a:rPr lang="en-US" dirty="0"/>
              <a:t>(f) Any person with such a certificate notation shall use the relevant corrective device(s) while performing as a conductor unless the railroad's medical examiner subsequently determines in writing that the person can safely perform without using the device. </a:t>
            </a: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24110523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F6E01C8-6BB5-825A-10C1-F68AE8B93F7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Evolving technology 	/ marketplace 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EC94616C-6AF3-E6F4-FCE2-91EF60718313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 lnSpcReduction="10000"/>
          </a:bodyPr>
          <a:lstStyle/>
          <a:p>
            <a:r>
              <a:rPr lang="en-US" dirty="0"/>
              <a:t>Personal use </a:t>
            </a:r>
          </a:p>
          <a:p>
            <a:pPr marL="457200" lvl="1" indent="0">
              <a:buNone/>
            </a:pPr>
            <a:r>
              <a:rPr lang="en-US" dirty="0"/>
              <a:t>Active noise cancellation – earphones, music </a:t>
            </a:r>
            <a:r>
              <a:rPr lang="en-US" dirty="0" err="1"/>
              <a:t>etc</a:t>
            </a:r>
            <a:r>
              <a:rPr lang="en-US" dirty="0"/>
              <a:t>  personal use</a:t>
            </a:r>
          </a:p>
          <a:p>
            <a:pPr marL="0" indent="0">
              <a:buNone/>
            </a:pPr>
            <a:r>
              <a:rPr lang="en-US" dirty="0"/>
              <a:t>Hearing aids </a:t>
            </a:r>
          </a:p>
          <a:p>
            <a:pPr marL="0" indent="0">
              <a:buNone/>
            </a:pPr>
            <a:r>
              <a:rPr lang="en-US" dirty="0"/>
              <a:t>	No longer in realm of audiologist dispensing</a:t>
            </a:r>
          </a:p>
          <a:p>
            <a:pPr marL="0" indent="0">
              <a:buNone/>
            </a:pPr>
            <a:r>
              <a:rPr lang="en-US" dirty="0"/>
              <a:t>	OTC – FDA allows under law from Congress – intended for 	mild to moderate hearing loss</a:t>
            </a:r>
          </a:p>
          <a:p>
            <a:pPr marL="0" indent="0">
              <a:buNone/>
            </a:pPr>
            <a:r>
              <a:rPr lang="en-US" dirty="0"/>
              <a:t>	Prescription hearing aids – from licensed seller; audiologist 	involved – remote adjustments</a:t>
            </a:r>
          </a:p>
          <a:p>
            <a:pPr marL="0" indent="0">
              <a:buNone/>
            </a:pPr>
            <a:r>
              <a:rPr lang="en-US" dirty="0"/>
              <a:t>	Personal sound amplification – normal hearing ( </a:t>
            </a:r>
            <a:r>
              <a:rPr lang="en-US" dirty="0" err="1"/>
              <a:t>ie</a:t>
            </a:r>
            <a:r>
              <a:rPr lang="en-US" dirty="0"/>
              <a:t> bird 	watching or other similar activities)</a:t>
            </a:r>
          </a:p>
          <a:p>
            <a:pPr marL="0" indent="0">
              <a:buNone/>
            </a:pPr>
            <a:endParaRPr lang="en-US" dirty="0"/>
          </a:p>
          <a:p>
            <a:pPr marL="0" indent="0">
              <a:buNone/>
            </a:pPr>
            <a:endParaRPr lang="en-US" dirty="0"/>
          </a:p>
          <a:p>
            <a:pPr marL="457200" lvl="1" indent="0">
              <a:buNone/>
            </a:pPr>
            <a:endParaRPr lang="en-US" dirty="0"/>
          </a:p>
          <a:p>
            <a:pPr marL="0" indent="0">
              <a:buNone/>
            </a:pPr>
            <a:endParaRPr lang="en-US" dirty="0"/>
          </a:p>
          <a:p>
            <a:pPr marL="457200" lvl="1" indent="0">
              <a:buNone/>
            </a:pPr>
            <a:endParaRPr lang="en-US" dirty="0"/>
          </a:p>
          <a:p>
            <a:pPr marL="457200" lvl="1" indent="0">
              <a:buNone/>
            </a:pPr>
            <a:endParaRPr lang="en-US" dirty="0"/>
          </a:p>
          <a:p>
            <a:endParaRPr lang="en-US" dirty="0"/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519483730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1BB20D6-CFDF-FD8D-DD0D-C89687D74E0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9BD73B3B-A5B3-85A9-B085-3A9A5B410D5C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Hearing protection </a:t>
            </a:r>
          </a:p>
          <a:p>
            <a:pPr lvl="1"/>
            <a:r>
              <a:rPr lang="en-US" dirty="0"/>
              <a:t>Specialized hearing protection with military or police application</a:t>
            </a:r>
          </a:p>
          <a:p>
            <a:pPr lvl="2"/>
            <a:r>
              <a:rPr lang="en-US" dirty="0"/>
              <a:t>Amplification yet impact noise protection</a:t>
            </a:r>
          </a:p>
          <a:p>
            <a:pPr lvl="2"/>
            <a:r>
              <a:rPr lang="en-US" dirty="0"/>
              <a:t>Utility in industrial application with need for communication in noise environment. </a:t>
            </a:r>
          </a:p>
        </p:txBody>
      </p:sp>
    </p:spTree>
    <p:extLst>
      <p:ext uri="{BB962C8B-B14F-4D97-AF65-F5344CB8AC3E}">
        <p14:creationId xmlns:p14="http://schemas.microsoft.com/office/powerpoint/2010/main" val="958726052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2A50CB9-ED43-18F6-2D4A-049FE007B9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Intersection now of 	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B238D7A6-96DC-E045-1A9A-44956C399D7F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US" dirty="0"/>
              <a:t>Active noise cancellation</a:t>
            </a:r>
          </a:p>
          <a:p>
            <a:r>
              <a:rPr lang="en-US" dirty="0"/>
              <a:t>New hearing aids technology </a:t>
            </a:r>
          </a:p>
          <a:p>
            <a:r>
              <a:rPr lang="en-US" dirty="0"/>
              <a:t>Blue tooth setting ability</a:t>
            </a:r>
          </a:p>
          <a:p>
            <a:endParaRPr lang="en-US" dirty="0"/>
          </a:p>
          <a:p>
            <a:pPr marL="0" indent="0">
              <a:buNone/>
            </a:pPr>
            <a:endParaRPr lang="en-US" dirty="0"/>
          </a:p>
          <a:p>
            <a:endParaRPr lang="en-US" dirty="0"/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218101777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BA5F16D-463D-DA0C-74A4-A9D701A0B29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2F0E75E5-82F5-0030-C182-1A6E2104DA35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Hearing protection </a:t>
            </a:r>
          </a:p>
          <a:p>
            <a:pPr lvl="1"/>
            <a:r>
              <a:rPr lang="en-US" dirty="0"/>
              <a:t>FRA under part 227 emphasizing not to “over protect” </a:t>
            </a:r>
          </a:p>
          <a:p>
            <a:pPr lvl="1"/>
            <a:r>
              <a:rPr lang="en-US" dirty="0"/>
              <a:t>Reasonable noise attenuation levels </a:t>
            </a:r>
          </a:p>
          <a:p>
            <a:pPr lvl="1"/>
            <a:endParaRPr lang="en-US" dirty="0"/>
          </a:p>
          <a:p>
            <a:pPr marL="457200" lvl="1" indent="0">
              <a:buNone/>
            </a:pP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868591995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3AB2319-7C75-0631-AD14-B185BD13355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Type of products we are now working with 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E78B27E1-17DE-519C-F175-EB18030EE077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Earmuff with sound management technology – blocks harmful noise will allow voice or signal frequencies</a:t>
            </a:r>
          </a:p>
          <a:p>
            <a:pPr lvl="1"/>
            <a:r>
              <a:rPr lang="en-US" dirty="0"/>
              <a:t>Favorable response with employee with some hearing loss and worry about need for aids</a:t>
            </a:r>
          </a:p>
          <a:p>
            <a:r>
              <a:rPr lang="en-US" dirty="0"/>
              <a:t>Electronic muffs</a:t>
            </a:r>
          </a:p>
          <a:p>
            <a:pPr lvl="1"/>
            <a:r>
              <a:rPr lang="en-US" dirty="0"/>
              <a:t>Allow sound volume control </a:t>
            </a:r>
          </a:p>
          <a:p>
            <a:pPr lvl="1"/>
            <a:r>
              <a:rPr lang="en-US" dirty="0"/>
              <a:t>Case reports hearing as well as or better than aids</a:t>
            </a:r>
          </a:p>
          <a:p>
            <a:pPr lvl="1"/>
            <a:r>
              <a:rPr lang="en-US" dirty="0"/>
              <a:t>Recreational vs industrial application – same brand</a:t>
            </a:r>
          </a:p>
          <a:p>
            <a:pPr lvl="1"/>
            <a:r>
              <a:rPr lang="en-US" dirty="0"/>
              <a:t>Look for slim line version – lighter weight </a:t>
            </a:r>
          </a:p>
          <a:p>
            <a:pPr lvl="1"/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629865027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632558C-C7B9-A81B-31A0-B547AF429DB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New Products 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9CFAF6E9-4251-BE99-F843-3583BC657C57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Electronic ear plugs </a:t>
            </a:r>
          </a:p>
          <a:p>
            <a:pPr lvl="1"/>
            <a:r>
              <a:rPr lang="en-US" dirty="0"/>
              <a:t>True ear plug – but had electronic with four sound setting</a:t>
            </a:r>
          </a:p>
          <a:p>
            <a:pPr lvl="1"/>
            <a:r>
              <a:rPr lang="en-US" dirty="0"/>
              <a:t>Demonstrated effective communication for hearing impaired in background noise</a:t>
            </a:r>
          </a:p>
          <a:p>
            <a:pPr lvl="1"/>
            <a:endParaRPr lang="en-US" dirty="0"/>
          </a:p>
          <a:p>
            <a:r>
              <a:rPr lang="en-US" dirty="0"/>
              <a:t>Combine hearing aids and hearing protection </a:t>
            </a:r>
          </a:p>
          <a:p>
            <a:pPr lvl="1"/>
            <a:r>
              <a:rPr lang="en-US" dirty="0"/>
              <a:t>Devices now that are true hearing protection ( </a:t>
            </a:r>
            <a:r>
              <a:rPr lang="en-US" dirty="0" err="1"/>
              <a:t>ie</a:t>
            </a:r>
            <a:r>
              <a:rPr lang="en-US" dirty="0"/>
              <a:t> 22 </a:t>
            </a:r>
            <a:r>
              <a:rPr lang="en-US" dirty="0" err="1"/>
              <a:t>db</a:t>
            </a:r>
            <a:r>
              <a:rPr lang="en-US" dirty="0"/>
              <a:t> NRR)</a:t>
            </a:r>
          </a:p>
          <a:p>
            <a:pPr lvl="1"/>
            <a:r>
              <a:rPr lang="en-US" dirty="0"/>
              <a:t>Bluetooth compatible hearing aids</a:t>
            </a:r>
          </a:p>
          <a:p>
            <a:pPr lvl="1"/>
            <a:r>
              <a:rPr lang="en-US" dirty="0"/>
              <a:t>Customization – fitted and work with hearing professional </a:t>
            </a:r>
          </a:p>
          <a:p>
            <a:pPr lvl="1"/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028680270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71F3659-EA85-A2D7-BD56-099E4B84779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Considerations 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7FC632AF-41D5-E6E2-A36E-02AF9370CEEB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Individualized assessment – what works for employee and their work environment</a:t>
            </a:r>
          </a:p>
          <a:p>
            <a:r>
              <a:rPr lang="en-US" dirty="0"/>
              <a:t>May need to add exemption language to your medical certification</a:t>
            </a:r>
          </a:p>
          <a:p>
            <a:r>
              <a:rPr lang="en-US" dirty="0"/>
              <a:t>Ie pass with aids but use alternate device</a:t>
            </a:r>
          </a:p>
          <a:p>
            <a:r>
              <a:rPr lang="en-US" dirty="0"/>
              <a:t>Field testing / Observations</a:t>
            </a:r>
          </a:p>
          <a:p>
            <a:pPr lvl="1"/>
            <a:r>
              <a:rPr lang="en-US" dirty="0"/>
              <a:t>Communication – know pattern of railroad ( industry ) language</a:t>
            </a:r>
          </a:p>
          <a:p>
            <a:pPr lvl="2"/>
            <a:endParaRPr lang="en-US" dirty="0"/>
          </a:p>
          <a:p>
            <a:pPr lvl="1"/>
            <a:endParaRPr lang="en-US" dirty="0"/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27348136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3BA4960-BD68-1ABB-A161-02E6E149170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Electronic plugs </a:t>
            </a:r>
          </a:p>
        </p:txBody>
      </p:sp>
      <p:pic>
        <p:nvPicPr>
          <p:cNvPr id="5" name="Content Placeholder 4">
            <a:extLst>
              <a:ext uri="{FF2B5EF4-FFF2-40B4-BE49-F238E27FC236}">
                <a16:creationId xmlns:a16="http://schemas.microsoft.com/office/drawing/2014/main" id="{A6A4BDF2-8E32-CCE9-46AC-3426A6D52BE3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5200650" y="3077369"/>
            <a:ext cx="1790700" cy="184785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996893323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D287D95-3319-509C-3DF4-5EB410CF795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Hearing aid / hearing protection </a:t>
            </a:r>
          </a:p>
        </p:txBody>
      </p:sp>
      <p:pic>
        <p:nvPicPr>
          <p:cNvPr id="4" name="Content Placeholder 3">
            <a:extLst>
              <a:ext uri="{FF2B5EF4-FFF2-40B4-BE49-F238E27FC236}">
                <a16:creationId xmlns:a16="http://schemas.microsoft.com/office/drawing/2014/main" id="{E8030479-BB4F-D1C1-DCA2-E57A79A4D2D8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3920331" y="1825625"/>
            <a:ext cx="4351338" cy="435133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73614130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6CDD293-AA34-EF99-BDB8-F1B681C8860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D36295FA-F349-FFD3-90B8-0BE2CBC57DAC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 fontScale="85000" lnSpcReduction="20000"/>
          </a:bodyPr>
          <a:lstStyle/>
          <a:p>
            <a:r>
              <a:rPr lang="en-US" b="1" dirty="0">
                <a:effectLst/>
              </a:rPr>
              <a:t>Tactical Earbuds</a:t>
            </a:r>
          </a:p>
          <a:p>
            <a:r>
              <a:rPr lang="en-US" dirty="0">
                <a:effectLst/>
              </a:rPr>
              <a:t>Hear the game. Block the pain.</a:t>
            </a:r>
          </a:p>
          <a:p>
            <a:r>
              <a:rPr lang="en-US" dirty="0">
                <a:effectLst/>
              </a:rPr>
              <a:t>4X Amplified</a:t>
            </a:r>
          </a:p>
          <a:p>
            <a:r>
              <a:rPr lang="en-US" dirty="0">
                <a:effectLst/>
              </a:rPr>
              <a:t>Sound</a:t>
            </a:r>
          </a:p>
          <a:p>
            <a:r>
              <a:rPr lang="en-US" dirty="0">
                <a:effectLst/>
              </a:rPr>
              <a:t>Hear footsteps, rustling, and whispers from yards away</a:t>
            </a:r>
          </a:p>
          <a:p>
            <a:r>
              <a:rPr lang="en-US" dirty="0">
                <a:effectLst/>
              </a:rPr>
              <a:t>27-31dB Instant</a:t>
            </a:r>
          </a:p>
          <a:p>
            <a:r>
              <a:rPr lang="en-US" dirty="0">
                <a:effectLst/>
              </a:rPr>
              <a:t>Protection</a:t>
            </a:r>
          </a:p>
          <a:p>
            <a:r>
              <a:rPr lang="en-US" dirty="0">
                <a:effectLst/>
              </a:rPr>
              <a:t>Gunshot noise cut in 0.01 seconds flat</a:t>
            </a:r>
          </a:p>
          <a:p>
            <a:r>
              <a:rPr lang="en-US" dirty="0">
                <a:effectLst/>
              </a:rPr>
              <a:t>40-Hour</a:t>
            </a:r>
          </a:p>
          <a:p>
            <a:r>
              <a:rPr lang="en-US" dirty="0">
                <a:effectLst/>
              </a:rPr>
              <a:t>Battery Life</a:t>
            </a:r>
          </a:p>
          <a:p>
            <a:r>
              <a:rPr lang="en-US" dirty="0">
                <a:effectLst/>
              </a:rPr>
              <a:t>Full hunting season on a single charge</a:t>
            </a: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51878086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761AD21-7C4C-3E54-B469-BCC623686CB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Electronic muffs </a:t>
            </a:r>
          </a:p>
        </p:txBody>
      </p:sp>
      <p:pic>
        <p:nvPicPr>
          <p:cNvPr id="5" name="Content Placeholder 4">
            <a:extLst>
              <a:ext uri="{FF2B5EF4-FFF2-40B4-BE49-F238E27FC236}">
                <a16:creationId xmlns:a16="http://schemas.microsoft.com/office/drawing/2014/main" id="{6CF600C4-A5FD-A613-F71F-086063F51D57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5186362" y="2863056"/>
            <a:ext cx="2967038" cy="371268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86670330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179</TotalTime>
  <Words>1003</Words>
  <Application>Microsoft Office PowerPoint</Application>
  <PresentationFormat>Widescreen</PresentationFormat>
  <Paragraphs>145</Paragraphs>
  <Slides>22</Slides>
  <Notes>3</Notes>
  <HiddenSlides>0</HiddenSlides>
  <MMClips>0</MMClips>
  <ScaleCrop>false</ScaleCrop>
  <HeadingPairs>
    <vt:vector size="6" baseType="variant">
      <vt:variant>
        <vt:lpstr>Fonts Used</vt:lpstr>
      </vt:variant>
      <vt:variant>
        <vt:i4>4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22</vt:i4>
      </vt:variant>
    </vt:vector>
  </HeadingPairs>
  <TitlesOfParts>
    <vt:vector size="27" baseType="lpstr">
      <vt:lpstr>Aptos</vt:lpstr>
      <vt:lpstr>Aptos Display</vt:lpstr>
      <vt:lpstr>Arial</vt:lpstr>
      <vt:lpstr>Wingdings</vt:lpstr>
      <vt:lpstr>Office Theme</vt:lpstr>
      <vt:lpstr>Noise Hearing  &amp; Communication  </vt:lpstr>
      <vt:lpstr>Common noise levels</vt:lpstr>
      <vt:lpstr>Typical Sound Levels</vt:lpstr>
      <vt:lpstr>Speech</vt:lpstr>
      <vt:lpstr>Hearing acuity- descriptors of hearing loss  (CAOHC)</vt:lpstr>
      <vt:lpstr>Noise monitoring</vt:lpstr>
      <vt:lpstr>Workplace exposure</vt:lpstr>
      <vt:lpstr>Data Analysis</vt:lpstr>
      <vt:lpstr>242 </vt:lpstr>
      <vt:lpstr>PowerPoint Presentation</vt:lpstr>
      <vt:lpstr>PowerPoint Presentation</vt:lpstr>
      <vt:lpstr>Evolving technology  / marketplace </vt:lpstr>
      <vt:lpstr>PowerPoint Presentation</vt:lpstr>
      <vt:lpstr>Intersection now of  </vt:lpstr>
      <vt:lpstr>PowerPoint Presentation</vt:lpstr>
      <vt:lpstr>Type of products we are now working with </vt:lpstr>
      <vt:lpstr>New Products </vt:lpstr>
      <vt:lpstr>Considerations </vt:lpstr>
      <vt:lpstr>Electronic plugs </vt:lpstr>
      <vt:lpstr>Hearing aid / hearing protection </vt:lpstr>
      <vt:lpstr>PowerPoint Presentation</vt:lpstr>
      <vt:lpstr>Electronic muffs 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creator>Timothy McCormick</dc:creator>
  <cp:lastModifiedBy>Mary McCormick</cp:lastModifiedBy>
  <cp:revision>3</cp:revision>
  <dcterms:created xsi:type="dcterms:W3CDTF">2026-08-21T13:06:48Z</dcterms:created>
  <dcterms:modified xsi:type="dcterms:W3CDTF">2026-10-02T08:16:20Z</dcterms:modified>
</cp:coreProperties>
</file>